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458" r:id="rId2"/>
    <p:sldId id="394" r:id="rId3"/>
    <p:sldId id="457" r:id="rId4"/>
    <p:sldId id="459" r:id="rId5"/>
    <p:sldId id="460" r:id="rId6"/>
    <p:sldId id="395" r:id="rId7"/>
    <p:sldId id="464" r:id="rId8"/>
    <p:sldId id="463" r:id="rId9"/>
    <p:sldId id="451" r:id="rId10"/>
    <p:sldId id="461" r:id="rId11"/>
    <p:sldId id="465" r:id="rId12"/>
    <p:sldId id="437" r:id="rId13"/>
  </p:sldIdLst>
  <p:sldSz cx="9144000" cy="6858000" type="screen4x3"/>
  <p:notesSz cx="6669088" cy="9926638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C82"/>
    <a:srgbClr val="3D7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71" autoAdjust="0"/>
  </p:normalViewPr>
  <p:slideViewPr>
    <p:cSldViewPr>
      <p:cViewPr>
        <p:scale>
          <a:sx n="66" d="100"/>
          <a:sy n="66" d="100"/>
        </p:scale>
        <p:origin x="-9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E88BFF-DE9F-49CC-AF8F-4E7B1F5031FB}" type="datetimeFigureOut">
              <a:rPr lang="fi-FI"/>
              <a:pPr>
                <a:defRPr/>
              </a:pPr>
              <a:t>30.5.2016</a:t>
            </a:fld>
            <a:endParaRPr lang="fi-FI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7E052C-D38C-44D4-9A04-1240B1A689D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480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CFD1C8-CE59-43C8-B0E9-B08DCA29BBC5}" type="datetimeFigureOut">
              <a:rPr lang="en-US"/>
              <a:pPr>
                <a:defRPr/>
              </a:pPr>
              <a:t>5/30/2016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9F53A2-0A22-412B-9DCB-FA91098E1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7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42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 smtClean="0"/>
              <a:t>Hyödyntää markkinoiden murros (uusi opetussuunnitelma, teknologinen murros, lisäksi jatkuva julkisen talouden kustannuspaine)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b="1" dirty="0" smtClean="0"/>
              <a:t>Hyödyntää markkinoiden murros (uusi opetussuunnitelma, teknologinen murros, lisäksi jatkuva julkisen talouden kustannuspaine)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9F53A2-0A22-412B-9DCB-FA91098E19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Elukka\Documents\eOppi\eOppi_logo_e.png"/>
          <p:cNvPicPr>
            <a:picLocks noChangeAspect="1" noChangeArrowheads="1"/>
          </p:cNvPicPr>
          <p:nvPr userDrawn="1"/>
        </p:nvPicPr>
        <p:blipFill>
          <a:blip r:embed="rId3" cstate="print">
            <a:lum bright="74000" contrast="-82000"/>
          </a:blip>
          <a:srcRect/>
          <a:stretch>
            <a:fillRect/>
          </a:stretch>
        </p:blipFill>
        <p:spPr bwMode="auto">
          <a:xfrm>
            <a:off x="34925" y="2879725"/>
            <a:ext cx="3241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iruutu 7"/>
          <p:cNvSpPr txBox="1"/>
          <p:nvPr userDrawn="1"/>
        </p:nvSpPr>
        <p:spPr>
          <a:xfrm>
            <a:off x="9525" y="6327775"/>
            <a:ext cx="914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i-FI" b="1" dirty="0">
                <a:solidFill>
                  <a:schemeClr val="bg1"/>
                </a:solidFill>
                <a:latin typeface="+mj-lt"/>
              </a:rPr>
              <a:t>Sähköisen oppimisen edelläkävijä | www.e-oppi.fi</a:t>
            </a:r>
          </a:p>
        </p:txBody>
      </p:sp>
      <p:pic>
        <p:nvPicPr>
          <p:cNvPr id="7" name="Picture 2" descr="C:\Users\Elukka\Documents\eOppi\eOppi_logo008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7188" y="168275"/>
            <a:ext cx="232886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26927"/>
            <a:ext cx="7772400" cy="1470025"/>
          </a:xfrm>
        </p:spPr>
        <p:txBody>
          <a:bodyPr/>
          <a:lstStyle>
            <a:lvl1pPr>
              <a:defRPr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419872" y="3476600"/>
            <a:ext cx="482453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D918-E4D0-4A67-91D6-7F6A9DBF01F3}" type="datetime1">
              <a:rPr lang="fi-FI" smtClean="0"/>
              <a:t>30.5.2016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EB30-BA03-40E1-83C0-8FAE9E48FC4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66EC9-C848-4F6A-A6AF-83D00D5D53FF}" type="datetime1">
              <a:rPr lang="fi-FI" smtClean="0"/>
              <a:t>30.5.2016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90AE-D2F1-41C0-B623-89B870E7E0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260350"/>
            <a:ext cx="1101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 b="1">
                <a:solidFill>
                  <a:srgbClr val="3D7FCF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590675-105A-4A7B-A74A-93D7885890F1}" type="datetime1">
              <a:rPr lang="fi-FI" smtClean="0"/>
              <a:t>30.5.2016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E716BE1-A2B6-4A87-8B67-84EEA1B551C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Johannes\Desktop\e-oppi_esitys_taust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Johannes\e-Oppi\Videot\iPad-mainos\logo_HR_tp_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250" y="1706563"/>
            <a:ext cx="31400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tsikko 1"/>
          <p:cNvSpPr txBox="1">
            <a:spLocks/>
          </p:cNvSpPr>
          <p:nvPr userDrawn="1"/>
        </p:nvSpPr>
        <p:spPr>
          <a:xfrm>
            <a:off x="465138" y="4270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D7FC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dirty="0" smtClean="0"/>
              <a:t>Sähköä oppimiseen!</a:t>
            </a:r>
            <a:endParaRPr lang="fi-FI" dirty="0"/>
          </a:p>
        </p:txBody>
      </p:sp>
      <p:sp>
        <p:nvSpPr>
          <p:cNvPr id="5" name="Otsikko 1"/>
          <p:cNvSpPr txBox="1">
            <a:spLocks/>
          </p:cNvSpPr>
          <p:nvPr userDrawn="1"/>
        </p:nvSpPr>
        <p:spPr>
          <a:xfrm>
            <a:off x="468313" y="502285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3D7FC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i-FI" sz="3400" dirty="0" smtClean="0"/>
              <a:t>www.oppi.fi</a:t>
            </a:r>
            <a:endParaRPr lang="fi-FI" sz="3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B44E-8D21-4D83-B2A8-F387AAF8DDCF}" type="datetime1">
              <a:rPr lang="fi-FI" smtClean="0"/>
              <a:t>30.5.2016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AF7B-3E7E-40D0-AFB2-858CFAFA66E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F753-1CD3-48B4-BB77-EB2509D8F132}" type="datetime1">
              <a:rPr lang="fi-FI" smtClean="0"/>
              <a:t>30.5.2016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A826A-B663-44F3-9D0F-5CA72360B4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D20A-8B0A-4C4B-855E-358C4F289640}" type="datetime1">
              <a:rPr lang="fi-FI" smtClean="0"/>
              <a:t>30.5.2016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9B3B-BD98-43A3-B38A-8FA3EAD0738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4A8CE-686D-4D10-AA13-A10DBBF0E82D}" type="datetime1">
              <a:rPr lang="fi-FI" smtClean="0"/>
              <a:t>30.5.2016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9EA24-2569-4666-B66D-7549AF34913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2C5F-4911-4DD3-BE17-AF6B68700A49}" type="datetime1">
              <a:rPr lang="fi-FI" smtClean="0"/>
              <a:t>30.5.2016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5925-1516-45DF-BFFA-07DD9CCF1E6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E48-44D6-44BC-8F17-25B20A346C0B}" type="datetime1">
              <a:rPr lang="fi-FI" smtClean="0"/>
              <a:t>30.5.2016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DF0D-A97C-4DD8-B7BA-8C13053FAF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78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CCD004-94EC-438C-B911-8059498CB0E7}" type="datetime1">
              <a:rPr lang="fi-FI" smtClean="0"/>
              <a:t>30.5.2016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0281FDE-0535-4997-A11F-B8065C141C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-oppi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275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8229600" cy="1231076"/>
          </a:xfrm>
        </p:spPr>
        <p:txBody>
          <a:bodyPr lIns="91425" tIns="91425" rIns="91425" bIns="91425" anchor="b">
            <a:spAutoFit/>
          </a:bodyPr>
          <a:lstStyle/>
          <a:p>
            <a:r>
              <a:rPr lang="fi-FI" dirty="0" smtClean="0"/>
              <a:t>e-oppimateriaalit valtaavat koulut</a:t>
            </a:r>
            <a:br>
              <a:rPr lang="fi-FI" dirty="0" smtClean="0"/>
            </a:br>
            <a:r>
              <a:rPr lang="fi-FI" sz="2400" dirty="0" smtClean="0"/>
              <a:t>2.6.2016</a:t>
            </a:r>
            <a:endParaRPr lang="fi-FI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644008" y="4293096"/>
            <a:ext cx="3744416" cy="15121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i="1" dirty="0" smtClean="0"/>
              <a:t>Simo Veistola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i="1" dirty="0" smtClean="0"/>
              <a:t>FT, MBA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sz="1800" i="1" dirty="0" smtClean="0"/>
              <a:t>e-Oppi Oy</a:t>
            </a:r>
            <a:endParaRPr lang="fi-FI" sz="1800" i="1" dirty="0"/>
          </a:p>
        </p:txBody>
      </p:sp>
    </p:spTree>
    <p:extLst>
      <p:ext uri="{BB962C8B-B14F-4D97-AF65-F5344CB8AC3E}">
        <p14:creationId xmlns:p14="http://schemas.microsoft.com/office/powerpoint/2010/main" val="13292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Päätavoitteet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/>
          <a:lstStyle/>
          <a:p>
            <a:pPr lvl="1"/>
            <a:r>
              <a:rPr lang="fi-FI" sz="4000" b="1" dirty="0" smtClean="0"/>
              <a:t> Kansainvälistyä ainutlaatuisella tuotteella (muokattava, vuorovaikutteinen e-oppikirja)</a:t>
            </a:r>
          </a:p>
          <a:p>
            <a:pPr>
              <a:buFont typeface="Arial" charset="0"/>
              <a:buNone/>
            </a:pPr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E70A0-18E9-42CB-9F4D-E1409AE1758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88183"/>
            <a:ext cx="7589490" cy="75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err="1" smtClean="0"/>
              <a:t>E-Opin</a:t>
            </a:r>
            <a:r>
              <a:rPr lang="fi-FI" sz="3600" dirty="0" smtClean="0"/>
              <a:t> </a:t>
            </a:r>
            <a:r>
              <a:rPr lang="fi-FI" sz="3600" dirty="0" smtClean="0"/>
              <a:t>materiaalit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467544" y="1919423"/>
            <a:ext cx="8229600" cy="4968552"/>
          </a:xfrm>
        </p:spPr>
        <p:txBody>
          <a:bodyPr/>
          <a:lstStyle/>
          <a:p>
            <a:pPr lvl="1"/>
            <a:r>
              <a:rPr lang="fi-FI" sz="4000" b="1" dirty="0" smtClean="0"/>
              <a:t> </a:t>
            </a:r>
            <a:r>
              <a:rPr lang="fi-FI" sz="4000" b="1" dirty="0" smtClean="0"/>
              <a:t>Toimivat kaikilla laitteilla. </a:t>
            </a:r>
            <a:r>
              <a:rPr lang="fi-FI" sz="4000" b="1" dirty="0" smtClean="0">
                <a:solidFill>
                  <a:srgbClr val="FF0000"/>
                </a:solidFill>
              </a:rPr>
              <a:t>HTML5</a:t>
            </a:r>
          </a:p>
          <a:p>
            <a:pPr lvl="1"/>
            <a:r>
              <a:rPr lang="fi-FI" sz="4000" b="1" dirty="0"/>
              <a:t> </a:t>
            </a:r>
            <a:r>
              <a:rPr lang="fi-FI" sz="4000" b="1" dirty="0" smtClean="0"/>
              <a:t>Tutkimustieto käytettävissä.    </a:t>
            </a:r>
            <a:r>
              <a:rPr lang="fi-FI" sz="4000" b="1" dirty="0" smtClean="0">
                <a:solidFill>
                  <a:srgbClr val="FF0000"/>
                </a:solidFill>
              </a:rPr>
              <a:t>Jyväskylän yliopisto.</a:t>
            </a:r>
          </a:p>
          <a:p>
            <a:pPr lvl="1"/>
            <a:r>
              <a:rPr lang="fi-FI" sz="4000" b="1" dirty="0"/>
              <a:t> </a:t>
            </a:r>
            <a:r>
              <a:rPr lang="fi-FI" sz="4000" b="1" dirty="0" smtClean="0"/>
              <a:t>Hinta. </a:t>
            </a:r>
            <a:r>
              <a:rPr lang="fi-FI" sz="4000" b="1" dirty="0" smtClean="0">
                <a:solidFill>
                  <a:srgbClr val="FF0000"/>
                </a:solidFill>
              </a:rPr>
              <a:t>Edullinen painettuun kirjaan verrattuna.</a:t>
            </a:r>
          </a:p>
          <a:p>
            <a:pPr lvl="1"/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E70A0-18E9-42CB-9F4D-E1409AE17581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79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fi-FI" sz="4000" b="1" dirty="0" smtClean="0"/>
              <a:t>Toimitusjohtaja Simo Veistola</a:t>
            </a:r>
          </a:p>
          <a:p>
            <a:r>
              <a:rPr lang="fi-FI" sz="4000" b="1" dirty="0" err="1" smtClean="0"/>
              <a:t>simo.veistola@e-oppi.fi</a:t>
            </a:r>
            <a:endParaRPr lang="fi-FI" sz="4000" b="1" dirty="0"/>
          </a:p>
          <a:p>
            <a:r>
              <a:rPr lang="fi-FI" sz="4000" b="1" dirty="0" smtClean="0"/>
              <a:t>050-4318578</a:t>
            </a:r>
          </a:p>
          <a:p>
            <a:r>
              <a:rPr lang="fi-FI" sz="4000" b="1" dirty="0" err="1" smtClean="0">
                <a:hlinkClick r:id="rId2"/>
              </a:rPr>
              <a:t>www.e-oppi.fi</a:t>
            </a:r>
            <a:endParaRPr lang="fi-FI" sz="4000" b="1" dirty="0" smtClean="0"/>
          </a:p>
          <a:p>
            <a:pPr marL="0" indent="0">
              <a:buNone/>
            </a:pPr>
            <a:endParaRPr lang="fi-FI" sz="3000" dirty="0" smtClean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E27170-A15C-4C21-B433-A7F0C53CD425}" type="slidenum">
              <a:rPr lang="fi-FI" smtClean="0"/>
              <a:pPr/>
              <a:t>12</a:t>
            </a:fld>
            <a:endParaRPr lang="fi-FI" smtClean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Lisätietoja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8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491880" y="1124744"/>
            <a:ext cx="4678288" cy="1470025"/>
          </a:xfrm>
        </p:spPr>
        <p:txBody>
          <a:bodyPr/>
          <a:lstStyle/>
          <a:p>
            <a:r>
              <a:rPr lang="fi-FI" dirty="0" smtClean="0"/>
              <a:t>Oppimateriaalit</a:t>
            </a:r>
            <a:br>
              <a:rPr lang="fi-FI" dirty="0" smtClean="0"/>
            </a:br>
            <a:r>
              <a:rPr lang="fi-FI" dirty="0" smtClean="0"/>
              <a:t> </a:t>
            </a:r>
            <a:r>
              <a:rPr lang="fi-FI" dirty="0" smtClean="0"/>
              <a:t>v. 2015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2664296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506" y="3861047"/>
            <a:ext cx="1660194" cy="14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1763688" y="236547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 smtClean="0"/>
              <a:t>76 </a:t>
            </a:r>
            <a:r>
              <a:rPr lang="fi-FI" sz="2400" b="1" dirty="0" err="1" smtClean="0"/>
              <a:t>m€</a:t>
            </a:r>
            <a:endParaRPr lang="fi-FI" b="1" dirty="0" smtClean="0"/>
          </a:p>
          <a:p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 flipH="1">
            <a:off x="5083506" y="2777240"/>
            <a:ext cx="2347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b="1" dirty="0" smtClean="0"/>
              <a:t>4 </a:t>
            </a:r>
            <a:r>
              <a:rPr lang="fi-FI" sz="3600" b="1" dirty="0" err="1"/>
              <a:t>m€</a:t>
            </a:r>
            <a:endParaRPr lang="fi-FI" sz="5400" b="1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36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Markkinanäkymä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fi-FI" sz="3200" b="1" dirty="0" smtClean="0"/>
              <a:t>Uudet opetussuunnitelmat korostavat digitaalisuutta.</a:t>
            </a:r>
          </a:p>
          <a:p>
            <a:r>
              <a:rPr lang="fi-FI" sz="3200" b="1" dirty="0" smtClean="0"/>
              <a:t>Koulut </a:t>
            </a:r>
            <a:r>
              <a:rPr lang="fi-FI" sz="3200" b="1" dirty="0" smtClean="0"/>
              <a:t>alkavat vasta nyt sähköistyä Suomessa ja muualla</a:t>
            </a:r>
            <a:r>
              <a:rPr lang="fi-FI" sz="3200" b="1" dirty="0" smtClean="0"/>
              <a:t>.</a:t>
            </a:r>
          </a:p>
          <a:p>
            <a:r>
              <a:rPr lang="fi-FI" sz="3200" b="1" dirty="0" err="1"/>
              <a:t>Maailmanmarkkina</a:t>
            </a:r>
            <a:r>
              <a:rPr lang="fi-FI" sz="3200" b="1" dirty="0"/>
              <a:t> on jo iso ja kasvaa nopeasti </a:t>
            </a:r>
            <a:r>
              <a:rPr lang="fi-FI" sz="1600" b="1" dirty="0"/>
              <a:t>(</a:t>
            </a:r>
            <a:r>
              <a:rPr lang="fi-FI" sz="1600" b="1" dirty="0" err="1"/>
              <a:t>Docebo</a:t>
            </a:r>
            <a:r>
              <a:rPr lang="fi-FI" sz="1600" b="1" dirty="0"/>
              <a:t>)</a:t>
            </a:r>
          </a:p>
          <a:p>
            <a:endParaRPr lang="fi-FI" sz="2400" b="1" dirty="0" smtClean="0"/>
          </a:p>
          <a:p>
            <a:endParaRPr lang="fi-FI" sz="2400" b="1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E70A0-18E9-42CB-9F4D-E1409AE1758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41913"/>
            <a:ext cx="3069299" cy="16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3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70001"/>
            <a:ext cx="6768752" cy="443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99992" y="2694505"/>
            <a:ext cx="4336143" cy="1356838"/>
          </a:xfrm>
        </p:spPr>
        <p:txBody>
          <a:bodyPr/>
          <a:lstStyle/>
          <a:p>
            <a:r>
              <a:rPr lang="fi-FI" dirty="0" smtClean="0"/>
              <a:t>Kun koulut sähköistyvät, kuka vie markkinat?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9837"/>
            <a:ext cx="43434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9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on </a:t>
            </a:r>
            <a:r>
              <a:rPr lang="fi-FI" dirty="0" err="1" smtClean="0"/>
              <a:t>e-Oppi</a:t>
            </a:r>
            <a:r>
              <a:rPr lang="fi-FI" dirty="0" smtClean="0"/>
              <a:t> Oy?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 smtClean="0"/>
              <a:t>Sähköisten oppimateriaalien kustantaja</a:t>
            </a:r>
          </a:p>
          <a:p>
            <a:r>
              <a:rPr lang="fi-FI" sz="2800" b="1" dirty="0" smtClean="0"/>
              <a:t>Perustettu v. </a:t>
            </a:r>
            <a:r>
              <a:rPr lang="fi-FI" sz="2800" b="1" dirty="0" smtClean="0"/>
              <a:t>2011</a:t>
            </a:r>
          </a:p>
          <a:p>
            <a:r>
              <a:rPr lang="fi-FI" sz="2800" b="1" dirty="0"/>
              <a:t>Kustannamme alakouluihin, yläkouluihin ja lukioihin e-kirjoja.</a:t>
            </a:r>
          </a:p>
          <a:p>
            <a:pPr marL="0" indent="0">
              <a:buNone/>
            </a:pPr>
            <a:endParaRPr lang="fi-FI" sz="2800" b="1" dirty="0" smtClean="0"/>
          </a:p>
          <a:p>
            <a:pPr marL="914400" lvl="2" indent="0">
              <a:buNone/>
            </a:pPr>
            <a:endParaRPr lang="fi-FI" sz="2000" dirty="0" smtClean="0"/>
          </a:p>
          <a:p>
            <a:pPr lvl="2"/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6BE1-A2B6-4A87-8B67-84EEA1B551CB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017636" cy="290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96" y="3576241"/>
            <a:ext cx="1693614" cy="23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88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</a:t>
            </a:r>
            <a:r>
              <a:rPr lang="fi-FI" dirty="0" smtClean="0"/>
              <a:t>-Oppi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b="1" dirty="0" smtClean="0"/>
              <a:t>Kustannus- </a:t>
            </a:r>
            <a:r>
              <a:rPr lang="fi-FI" sz="2800" b="1" dirty="0" smtClean="0"/>
              <a:t>ja </a:t>
            </a:r>
            <a:r>
              <a:rPr lang="fi-FI" sz="2800" b="1" dirty="0" smtClean="0"/>
              <a:t>myyntiorganisaatio</a:t>
            </a:r>
          </a:p>
          <a:p>
            <a:r>
              <a:rPr lang="fi-FI" sz="2800" b="1" dirty="0"/>
              <a:t>Oppimisen, e-kustantamisen ammattilaisia</a:t>
            </a:r>
          </a:p>
          <a:p>
            <a:r>
              <a:rPr lang="fi-FI" sz="2800" b="1" dirty="0" smtClean="0"/>
              <a:t>150 </a:t>
            </a:r>
            <a:r>
              <a:rPr lang="fi-FI" sz="2800" b="1" dirty="0" smtClean="0"/>
              <a:t>oppikirjailijaa</a:t>
            </a:r>
          </a:p>
          <a:p>
            <a:endParaRPr lang="fi-FI" sz="2800" b="1" dirty="0" smtClean="0"/>
          </a:p>
          <a:p>
            <a:pPr marL="914400" lvl="2" indent="0">
              <a:buNone/>
            </a:pPr>
            <a:endParaRPr lang="fi-FI" sz="2000" dirty="0" smtClean="0"/>
          </a:p>
          <a:p>
            <a:pPr lvl="2"/>
            <a:endParaRPr lang="fi-FI" dirty="0" smtClean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716BE1-A2B6-4A87-8B67-84EEA1B551CB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20174"/>
            <a:ext cx="1814513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2035503" cy="29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83543"/>
            <a:ext cx="2153052" cy="30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 </a:t>
            </a:r>
            <a:r>
              <a:rPr lang="fi-FI" sz="3600" dirty="0" smtClean="0"/>
              <a:t>Kustannustoiminta</a:t>
            </a:r>
            <a:endParaRPr lang="fi-FI" sz="3600" dirty="0" smtClean="0"/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611560" y="1304764"/>
            <a:ext cx="8229600" cy="4968552"/>
          </a:xfrm>
        </p:spPr>
        <p:txBody>
          <a:bodyPr/>
          <a:lstStyle/>
          <a:p>
            <a:pPr lvl="1"/>
            <a:r>
              <a:rPr lang="fi-FI" sz="3600" b="1" dirty="0" smtClean="0"/>
              <a:t> </a:t>
            </a:r>
            <a:r>
              <a:rPr lang="fi-FI" sz="3600" b="1" strike="sngStrike" dirty="0" smtClean="0"/>
              <a:t>S</a:t>
            </a:r>
            <a:r>
              <a:rPr lang="fi-FI" sz="3600" b="1" strike="sngStrike" dirty="0" smtClean="0"/>
              <a:t>taattisia </a:t>
            </a:r>
            <a:r>
              <a:rPr lang="fi-FI" sz="3600" b="1" strike="sngStrike" dirty="0" err="1" smtClean="0"/>
              <a:t>pdf-kirjoja</a:t>
            </a:r>
            <a:r>
              <a:rPr lang="fi-FI" sz="3600" b="1" strike="sngStrike" dirty="0" smtClean="0"/>
              <a:t> </a:t>
            </a:r>
            <a:endParaRPr lang="fi-FI" sz="3600" b="1" strike="sngStrike" dirty="0" smtClean="0"/>
          </a:p>
          <a:p>
            <a:pPr lvl="1"/>
            <a:r>
              <a:rPr lang="fi-FI" sz="3600" b="1" dirty="0"/>
              <a:t> M</a:t>
            </a:r>
            <a:r>
              <a:rPr lang="fi-FI" sz="3600" b="1" dirty="0" smtClean="0"/>
              <a:t>uokattavia</a:t>
            </a:r>
            <a:r>
              <a:rPr lang="fi-FI" sz="3600" b="1" dirty="0" smtClean="0"/>
              <a:t>, vuorovaikutteisia, oppimistuloksia parantavia e-kirjoja</a:t>
            </a:r>
          </a:p>
          <a:p>
            <a:pPr>
              <a:buFont typeface="Arial" charset="0"/>
              <a:buNone/>
            </a:pPr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E70A0-18E9-42CB-9F4D-E1409AE1758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9963"/>
            <a:ext cx="3706629" cy="17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681242"/>
            <a:ext cx="3669018" cy="18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6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Päätavoitteet</a:t>
            </a:r>
          </a:p>
        </p:txBody>
      </p:sp>
      <p:sp>
        <p:nvSpPr>
          <p:cNvPr id="8195" name="Sisällön paikkamerkki 2"/>
          <p:cNvSpPr>
            <a:spLocks noGrp="1"/>
          </p:cNvSpPr>
          <p:nvPr>
            <p:ph idx="1"/>
          </p:nvPr>
        </p:nvSpPr>
        <p:spPr>
          <a:xfrm>
            <a:off x="525601" y="1363948"/>
            <a:ext cx="8229600" cy="4968552"/>
          </a:xfrm>
        </p:spPr>
        <p:txBody>
          <a:bodyPr/>
          <a:lstStyle/>
          <a:p>
            <a:pPr lvl="1"/>
            <a:r>
              <a:rPr lang="fi-FI" sz="3600" b="1" dirty="0" smtClean="0"/>
              <a:t> Olla </a:t>
            </a:r>
            <a:r>
              <a:rPr lang="fi-FI" sz="3600" b="1" dirty="0"/>
              <a:t>johtava sähköisten oppimateriaalien kustantaja </a:t>
            </a:r>
            <a:r>
              <a:rPr lang="fi-FI" sz="3600" b="1" dirty="0" smtClean="0"/>
              <a:t>Suomessa</a:t>
            </a:r>
          </a:p>
          <a:p>
            <a:pPr>
              <a:buFont typeface="Arial" charset="0"/>
              <a:buNone/>
            </a:pPr>
            <a:endParaRPr lang="fi-FI" sz="1800" dirty="0" smtClean="0"/>
          </a:p>
          <a:p>
            <a:endParaRPr lang="fi-FI" sz="18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E70A0-18E9-42CB-9F4D-E1409AE1758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e-Oppi Oy - sähköisen oppimisen edelläkävijä</a:t>
            </a:r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4608658" cy="290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40194</TotalTime>
  <Words>236</Words>
  <Application>Microsoft Office PowerPoint</Application>
  <PresentationFormat>Näytössä katseltava diaesitys (4:3)</PresentationFormat>
  <Paragraphs>62</Paragraphs>
  <Slides>12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Mukautettu suunnittelumalli</vt:lpstr>
      <vt:lpstr>e-oppimateriaalit valtaavat koulut 2.6.2016</vt:lpstr>
      <vt:lpstr>Oppimateriaalit  v. 2015</vt:lpstr>
      <vt:lpstr>Markkinanäkymä</vt:lpstr>
      <vt:lpstr>PowerPoint-esitys</vt:lpstr>
      <vt:lpstr>Kun koulut sähköistyvät, kuka vie markkinat?</vt:lpstr>
      <vt:lpstr>Mikä on e-Oppi Oy?</vt:lpstr>
      <vt:lpstr>e-Oppi</vt:lpstr>
      <vt:lpstr> Kustannustoiminta</vt:lpstr>
      <vt:lpstr>Päätavoitteet</vt:lpstr>
      <vt:lpstr>Päätavoitteet</vt:lpstr>
      <vt:lpstr>E-Opin materiaalit</vt:lpstr>
      <vt:lpstr>Lisätietoja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Elukka</dc:creator>
  <cp:lastModifiedBy>Käyttäjä</cp:lastModifiedBy>
  <cp:revision>271</cp:revision>
  <cp:lastPrinted>2013-10-04T02:38:06Z</cp:lastPrinted>
  <dcterms:created xsi:type="dcterms:W3CDTF">2012-01-24T08:27:26Z</dcterms:created>
  <dcterms:modified xsi:type="dcterms:W3CDTF">2016-05-30T14:00:14Z</dcterms:modified>
</cp:coreProperties>
</file>