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jpeg" ContentType="image/jpe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PlaceHolder 2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/>
            <a:endParaRPr b="0" lang="fi-FI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3884400" y="0"/>
            <a:ext cx="2971800" cy="45720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/>
            <a:endParaRPr b="0" lang="fi-FI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r>
              <a:rPr b="0" lang="fi-FI" sz="3300" spc="-1" strike="noStrike">
                <a:solidFill>
                  <a:srgbClr val="000000"/>
                </a:solidFill>
                <a:latin typeface="Calibri Light"/>
              </a:rPr>
              <a:t>Siirrä diaa napsauttamalla</a:t>
            </a:r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r>
              <a:rPr b="0" lang="fi-FI" sz="1200" spc="-1" strike="noStrike">
                <a:solidFill>
                  <a:srgbClr val="000000"/>
                </a:solidFill>
                <a:latin typeface="Arial"/>
              </a:rPr>
              <a:t>Napsauta muokataksesi muistiinpanojen muotoilua</a:t>
            </a:r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ftr"/>
          </p:nvPr>
        </p:nvSpPr>
        <p:spPr>
          <a:xfrm>
            <a:off x="-360" y="8685360"/>
            <a:ext cx="297180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/>
            <a:endParaRPr b="0" lang="fi-FI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sldNum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AE4A0E3A-8A25-4AC4-88FA-C7E70C8411F8}" type="slidenum">
              <a:rPr b="0" lang="fi-FI" sz="1200" spc="-1" strike="noStrike">
                <a:solidFill>
                  <a:srgbClr val="000000"/>
                </a:solidFill>
                <a:latin typeface="Arial"/>
              </a:rPr>
              <a:t>&lt;numero&gt;</a:t>
            </a:fld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E45770FC-D08B-47DF-82A8-5572B167AB09}" type="slidenum">
              <a:rPr b="0" lang="fi-FI" sz="1200" spc="-1" strike="noStrike">
                <a:solidFill>
                  <a:srgbClr val="000000"/>
                </a:solidFill>
                <a:latin typeface="Arial"/>
              </a:rPr>
              <a:t>&lt;numero&gt;</a:t>
            </a:fld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3781CCE1-CE43-495F-9EB2-409BD7D4AD9B}" type="slidenum">
              <a:rPr b="0" lang="fi-FI" sz="1200" spc="-1" strike="noStrike">
                <a:solidFill>
                  <a:srgbClr val="000000"/>
                </a:solidFill>
                <a:latin typeface="Arial"/>
              </a:rPr>
              <a:t>&lt;numero&gt;</a:t>
            </a:fld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ACC8FEDD-B256-4FFE-819A-8318568283F9}" type="slidenum">
              <a:rPr b="0" lang="fi-FI" sz="1200" spc="-1" strike="noStrike">
                <a:solidFill>
                  <a:srgbClr val="000000"/>
                </a:solidFill>
                <a:latin typeface="Arial"/>
              </a:rPr>
              <a:t>&lt;numero&gt;</a:t>
            </a:fld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639CF09D-86FB-443C-9A01-C46611788FAF}" type="slidenum">
              <a:rPr b="0" lang="fi-FI" sz="1200" spc="-1" strike="noStrike">
                <a:solidFill>
                  <a:srgbClr val="000000"/>
                </a:solidFill>
                <a:latin typeface="Arial"/>
              </a:rPr>
              <a:t>&lt;numero&gt;</a:t>
            </a:fld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ACA7208C-7C5D-4BAF-A83D-D9D818C89072}" type="slidenum">
              <a:rPr b="0" lang="fi-FI" sz="1200" spc="-1" strike="noStrike">
                <a:solidFill>
                  <a:srgbClr val="000000"/>
                </a:solidFill>
                <a:latin typeface="Arial"/>
              </a:rPr>
              <a:t>&lt;numero&gt;</a:t>
            </a:fld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891E623D-C468-4345-8FAD-E4DDAA36B9FF}" type="slidenum">
              <a:rPr b="0" lang="fi-FI" sz="1200" spc="-1" strike="noStrike">
                <a:solidFill>
                  <a:srgbClr val="000000"/>
                </a:solidFill>
                <a:latin typeface="Arial"/>
              </a:rPr>
              <a:t>&lt;numero&gt;</a:t>
            </a:fld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i-FI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788688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88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0280" y="182520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0280" y="409824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2539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95440" y="1825200"/>
            <a:ext cx="2539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962320" y="1825200"/>
            <a:ext cx="2539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95440" y="4098240"/>
            <a:ext cx="2539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962320" y="4098240"/>
            <a:ext cx="2539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200"/>
            <a:ext cx="7886880" cy="4351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788688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384876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0280" y="1825200"/>
            <a:ext cx="384876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880" cy="614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0280" y="1825200"/>
            <a:ext cx="384876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384876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0280" y="182520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0280" y="409824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0280" y="1825200"/>
            <a:ext cx="384876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88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880" cy="1325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r>
              <a:rPr b="0" lang="fi-FI" sz="3300" spc="-1" strike="noStrike">
                <a:solidFill>
                  <a:srgbClr val="000000"/>
                </a:solidFill>
                <a:latin typeface="Calibri Light"/>
              </a:rPr>
              <a:t>Muokkaa otsikon tekstimuotoa napsauttamalla</a:t>
            </a:r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28560" y="1825200"/>
            <a:ext cx="788688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Muokkaa jäsennyksen tekstimuotoa napsauttamalla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1" marL="51408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Toinen jäsennystaso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2" marL="8571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Kolmas jäsennystaso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3" marL="119988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Neljäs jäsennystaso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4" marL="15429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Viides jäsennystaso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5" marL="15429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Kuudes jäsennystaso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6" marL="15429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Seitsemäs jäsennystaso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628200" y="6356520"/>
            <a:ext cx="2057400" cy="3650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/>
            <a:endParaRPr b="0" lang="fi-FI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50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/>
            <a:endParaRPr b="0" lang="fi-FI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457680" y="6356520"/>
            <a:ext cx="2057400" cy="3650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AF60F4F5-1431-4DCF-8D4F-AE997ECF1833}" type="slidenum">
              <a:rPr b="0" lang="fi-FI" sz="900" spc="-1" strike="noStrike">
                <a:solidFill>
                  <a:srgbClr val="898989"/>
                </a:solidFill>
                <a:latin typeface="Arial"/>
              </a:rPr>
              <a:t>&lt;numero&gt;</a:t>
            </a:fld>
            <a:endParaRPr b="0" lang="fi-FI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628560" y="365040"/>
            <a:ext cx="7886880" cy="1325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/>
            <a:r>
              <a:rPr b="0" lang="fi-FI" sz="3300" spc="-1" strike="noStrike">
                <a:solidFill>
                  <a:srgbClr val="000000"/>
                </a:solidFill>
                <a:latin typeface="Calibri Light"/>
              </a:rPr>
              <a:t>TULIVUORET</a:t>
            </a:r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9" name="TextShape 2"/>
          <p:cNvSpPr txBox="1"/>
          <p:nvPr/>
        </p:nvSpPr>
        <p:spPr>
          <a:xfrm>
            <a:off x="628560" y="1825200"/>
            <a:ext cx="7886880" cy="43513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Toimivia tulivuoria maapallolla n.  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2000-luvulla purkautuneita: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Historiallisesti pahimpia purkauksia (ts. eniten vahinkoa / uhreja)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Tulivuoren purkauksissa vapautuu mm: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1" marL="514080" indent="-171360">
              <a:spcBef>
                <a:spcPts val="374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" descr="ge3_endoghas_kuva20"/>
          <p:cNvPicPr/>
          <p:nvPr/>
        </p:nvPicPr>
        <p:blipFill>
          <a:blip r:embed="rId1"/>
          <a:stretch/>
        </p:blipFill>
        <p:spPr>
          <a:xfrm>
            <a:off x="971640" y="1708200"/>
            <a:ext cx="7200720" cy="4395600"/>
          </a:xfrm>
          <a:prstGeom prst="rect">
            <a:avLst/>
          </a:prstGeom>
          <a:ln>
            <a:noFill/>
          </a:ln>
        </p:spPr>
      </p:pic>
      <p:sp>
        <p:nvSpPr>
          <p:cNvPr id="51" name="TextShape 1"/>
          <p:cNvSpPr txBox="1"/>
          <p:nvPr/>
        </p:nvSpPr>
        <p:spPr>
          <a:xfrm>
            <a:off x="457200" y="274320"/>
            <a:ext cx="8229600" cy="3841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/>
            <a:r>
              <a:rPr b="0" lang="fi-FI" sz="3000" spc="-1" strike="noStrike">
                <a:solidFill>
                  <a:srgbClr val="000000"/>
                </a:solidFill>
                <a:latin typeface="Calibri Light"/>
              </a:rPr>
              <a:t>Tulivuorten esiintyminen</a:t>
            </a:r>
            <a:endParaRPr b="0" lang="fi-FI" sz="30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456840" y="764640"/>
            <a:ext cx="4040280" cy="7923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>
              <a:spcBef>
                <a:spcPts val="748"/>
              </a:spcBef>
            </a:pPr>
            <a:r>
              <a:rPr b="1" lang="fi-FI" sz="1800" spc="-1" strike="noStrike">
                <a:solidFill>
                  <a:srgbClr val="000000"/>
                </a:solidFill>
                <a:latin typeface="Calibri"/>
              </a:rPr>
              <a:t>Nimeä seuraavat tulivuoret kartalle: 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TextShape 3"/>
          <p:cNvSpPr txBox="1"/>
          <p:nvPr/>
        </p:nvSpPr>
        <p:spPr>
          <a:xfrm>
            <a:off x="630360" y="2504880"/>
            <a:ext cx="3868560" cy="368460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TextShape 4"/>
          <p:cNvSpPr txBox="1"/>
          <p:nvPr/>
        </p:nvSpPr>
        <p:spPr>
          <a:xfrm>
            <a:off x="4644720" y="764640"/>
            <a:ext cx="4041720" cy="7923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70000"/>
          </a:bodyPr>
          <a:p>
            <a:pPr>
              <a:lnSpc>
                <a:spcPct val="80000"/>
              </a:lnSpc>
              <a:spcBef>
                <a:spcPts val="748"/>
              </a:spcBef>
            </a:pPr>
            <a:r>
              <a:rPr b="1" lang="fi-FI" sz="1800" spc="-1" strike="noStrike">
                <a:solidFill>
                  <a:srgbClr val="000000"/>
                </a:solidFill>
                <a:latin typeface="Calibri"/>
              </a:rPr>
              <a:t>Fuji, Kilimanjaro, St Helens, Cotopaxi, Vesuvius, Etna, Hekla, Surtsey, Pinatubo, Krakatau, Mauna Loa, Nevado del Ruiz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TextShape 5"/>
          <p:cNvSpPr txBox="1"/>
          <p:nvPr/>
        </p:nvSpPr>
        <p:spPr>
          <a:xfrm>
            <a:off x="4628880" y="2504880"/>
            <a:ext cx="3887640" cy="3684600"/>
          </a:xfrm>
          <a:prstGeom prst="rect">
            <a:avLst/>
          </a:prstGeom>
          <a:noFill/>
          <a:ln>
            <a:noFill/>
          </a:ln>
        </p:spPr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200" y="228600"/>
            <a:ext cx="8229600" cy="851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/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1. 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LAATTOJEN ERKANEMISVYÖHYKKEET </a:t>
            </a:r>
            <a:endParaRPr b="0" lang="fi-FI" sz="36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7" name="TextShape 2"/>
          <p:cNvSpPr txBox="1"/>
          <p:nvPr/>
        </p:nvSpPr>
        <p:spPr>
          <a:xfrm>
            <a:off x="628560" y="1196640"/>
            <a:ext cx="7886880" cy="49798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spcBef>
                <a:spcPts val="748"/>
              </a:spcBef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Laattojen erkanemisvyöhykkeiden tulivuorityypit voivat olla seuraavan kaltaisia. Kerro kustakin tyypistä oleellinen.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Uuden merenpohjan muodostuminen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Basalttilaakiot (Rakopurkaukset, Islanti-tyyppi)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Kilpitulivuoret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=&gt; Nämä purkaukset ovat rauhallisia koska: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1" marL="514080" indent="-171360">
              <a:spcBef>
                <a:spcPts val="374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5" dur="indefinite" restart="never" nodeType="tmRoot">
          <p:childTnLst>
            <p:seq>
              <p:cTn id="46" dur="indefinite" nodeType="mainSeq"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628560" y="365040"/>
            <a:ext cx="7886880" cy="1325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/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2. 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LAATTOJEN 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TÖRMÄYSVYÖHYKKEET 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fi-FI" sz="3600" spc="-1" strike="noStrike">
                <a:solidFill>
                  <a:srgbClr val="000000"/>
                </a:solidFill>
                <a:latin typeface="Calibri Light"/>
              </a:rPr>
              <a:t>(alityöntövyöhykkeet)</a:t>
            </a:r>
            <a:endParaRPr b="0" lang="fi-FI" sz="36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628560" y="1825200"/>
            <a:ext cx="7886880" cy="43513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1000"/>
          </a:bodyPr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600" spc="-1" strike="noStrike">
                <a:solidFill>
                  <a:srgbClr val="000000"/>
                </a:solidFill>
                <a:latin typeface="Calibri"/>
              </a:rPr>
              <a:t>Alityöntövyöhykkeillä tavataan mm. seuraavia tulivuoren purkaustyyppejä. Selvitä lyhyesti näitä purkaustapoja.</a:t>
            </a: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600" spc="-1" strike="noStrike">
                <a:solidFill>
                  <a:srgbClr val="000000"/>
                </a:solidFill>
                <a:latin typeface="Calibri"/>
              </a:rPr>
              <a:t>Keilatulivuoret</a:t>
            </a: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</a:pP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600" spc="-1" strike="noStrike">
                <a:solidFill>
                  <a:srgbClr val="000000"/>
                </a:solidFill>
                <a:latin typeface="Calibri"/>
              </a:rPr>
              <a:t>Kerrostulivuoret </a:t>
            </a: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600" spc="-1" strike="noStrike">
                <a:solidFill>
                  <a:srgbClr val="000000"/>
                </a:solidFill>
                <a:latin typeface="Calibri"/>
              </a:rPr>
              <a:t>Kalderaräjähdys </a:t>
            </a: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600" spc="-1" strike="noStrike">
                <a:solidFill>
                  <a:srgbClr val="000000"/>
                </a:solidFill>
                <a:latin typeface="Calibri"/>
              </a:rPr>
              <a:t>Pyroklastinen pilvi </a:t>
            </a: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lnSpc>
                <a:spcPct val="7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600" spc="-1" strike="noStrike">
                <a:solidFill>
                  <a:srgbClr val="000000"/>
                </a:solidFill>
                <a:latin typeface="Calibri"/>
              </a:rPr>
              <a:t>Millaisia purkaukset ovat ja miksi?</a:t>
            </a:r>
            <a:endParaRPr b="0" lang="fi-FI" sz="2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1" dur="indefinite" restart="never" nodeType="tmRoot">
          <p:childTnLst>
            <p:seq>
              <p:cTn id="72" dur="indefinite" nodeType="mainSeq"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/>
            <a:r>
              <a:rPr b="0" lang="fi-FI" sz="3300" spc="-1" strike="noStrike">
                <a:solidFill>
                  <a:srgbClr val="000000"/>
                </a:solidFill>
                <a:latin typeface="Calibri Light"/>
              </a:rPr>
              <a:t>3. LAATTOJEN SISÄOSAT</a:t>
            </a:r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1" name="TextShape 2"/>
          <p:cNvSpPr txBox="1"/>
          <p:nvPr/>
        </p:nvSpPr>
        <p:spPr>
          <a:xfrm>
            <a:off x="457200" y="1600200"/>
            <a:ext cx="4038480" cy="44956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Laattojen sisäosissa tavataan usein kuumien pisteiden aiheuttamia tulivuoria. 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Mitä nämä on ja millaisia tulivuorityyppejä näissä esiintyy?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Esimerkkejä?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62" name="Picture 8" descr="HAWAII"/>
          <p:cNvPicPr/>
          <p:nvPr/>
        </p:nvPicPr>
        <p:blipFill>
          <a:blip r:embed="rId1"/>
          <a:stretch/>
        </p:blipFill>
        <p:spPr>
          <a:xfrm>
            <a:off x="4356000" y="1916280"/>
            <a:ext cx="4572000" cy="3154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1" dur="indefinite" restart="never" nodeType="tmRoot">
          <p:childTnLst>
            <p:seq>
              <p:cTn id="102" dur="indefinite" nodeType="mainSeq"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628560" y="365040"/>
            <a:ext cx="7886880" cy="1325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/>
            <a:r>
              <a:rPr b="0" lang="fi-FI" sz="3300" spc="-1" strike="noStrike">
                <a:solidFill>
                  <a:srgbClr val="000000"/>
                </a:solidFill>
                <a:latin typeface="Calibri Light"/>
              </a:rPr>
              <a:t>Vulkanismin merkitykset?</a:t>
            </a:r>
            <a:endParaRPr b="0" lang="fi-FI" sz="33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4" name="TextShape 2"/>
          <p:cNvSpPr txBox="1"/>
          <p:nvPr/>
        </p:nvSpPr>
        <p:spPr>
          <a:xfrm>
            <a:off x="628560" y="1825200"/>
            <a:ext cx="7886880" cy="43513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171360" indent="-171360"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360">
              <a:spcBef>
                <a:spcPts val="748"/>
              </a:spcBef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Ennustaminen &amp; varautuminen?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3" dur="indefinite" restart="never" nodeType="tmRoot">
          <p:childTnLst>
            <p:seq>
              <p:cTn id="124" dur="indefinite" nodeType="mainSeq"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Application>LibreOffice/6.3.4.2$Windows_X86_64 LibreOffice_project/60da17e045e08f1793c57c00ba83cdfce946d0aa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2007-09-12T19:04:09Z</dcterms:created>
  <dc:creator>Janne</dc:creator>
  <dc:description/>
  <dc:language>fi-FI</dc:language>
  <cp:lastModifiedBy>Koskihaara Kirsi Hannele</cp:lastModifiedBy>
  <cp:lastPrinted>2014-05-09T07:10:46Z</cp:lastPrinted>
  <dcterms:modified xsi:type="dcterms:W3CDTF">2019-04-10T08:45:27Z</dcterms:modified>
  <cp:revision>25</cp:revision>
  <dc:subject/>
  <dc:title>TULIVUORET</dc:title>
</cp:coreProperties>
</file>