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7" r:id="rId4"/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2" Type="http://schemas.openxmlformats.org/officeDocument/2006/relationships/slide" Target="slides/slide6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35b86bde3e_0_8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g135b86bde3e_0_83:notes"/>
          <p:cNvSpPr/>
          <p:nvPr>
            <p:ph idx="2" type="sldImg"/>
          </p:nvPr>
        </p:nvSpPr>
        <p:spPr>
          <a:xfrm>
            <a:off x="423017" y="1143000"/>
            <a:ext cx="6012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35df53f97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35df53f97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35df53f97c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35df53f97c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35df53f97c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35df53f97c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35df53f97c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135df53f97c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35df53f97c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35df53f97c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b="1" sz="36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b="1" sz="25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4" name="Google Shape;64;p15"/>
          <p:cNvSpPr/>
          <p:nvPr>
            <p:ph idx="2" type="pic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/>
          <p:nvPr>
            <p:ph idx="3" type="body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6" name="Google Shape;66;p15"/>
          <p:cNvSpPr/>
          <p:nvPr>
            <p:ph idx="4" type="pic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/>
          <p:nvPr>
            <p:ph idx="5" type="body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8" name="Google Shape;68;p15"/>
          <p:cNvSpPr/>
          <p:nvPr>
            <p:ph idx="6" type="pic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4" name="Google Shape;74;p16"/>
          <p:cNvSpPr/>
          <p:nvPr>
            <p:ph idx="2" type="pic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2" type="sldNum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/>
        </p:nvSpPr>
        <p:spPr>
          <a:xfrm>
            <a:off x="361475" y="4480800"/>
            <a:ext cx="49401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14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6" name="Google Shape;86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2" type="body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2" type="sldNum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1" name="Google Shape;91;p18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/>
          <p:nvPr>
            <p:ph idx="2" type="pic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/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7" name="Google Shape;97;p19"/>
          <p:cNvSpPr txBox="1"/>
          <p:nvPr>
            <p:ph idx="12" type="sldNum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8" name="Google Shape;98;p19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01" name="Google Shape;101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3" name="Google Shape;103;p20"/>
          <p:cNvSpPr/>
          <p:nvPr>
            <p:ph idx="2" type="pic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0"/>
          <p:cNvSpPr txBox="1"/>
          <p:nvPr>
            <p:ph idx="3" type="body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5" name="Google Shape;105;p20"/>
          <p:cNvSpPr/>
          <p:nvPr>
            <p:ph idx="4" type="pic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0"/>
          <p:cNvSpPr txBox="1"/>
          <p:nvPr>
            <p:ph idx="5" type="body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7" name="Google Shape;107;p20"/>
          <p:cNvSpPr/>
          <p:nvPr>
            <p:ph idx="6" type="pic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0"/>
          <p:cNvSpPr txBox="1"/>
          <p:nvPr>
            <p:ph idx="7" type="body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9" name="Google Shape;109;p20"/>
          <p:cNvSpPr/>
          <p:nvPr>
            <p:ph idx="8" type="pic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0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1" name="Google Shape;111;p20"/>
          <p:cNvSpPr txBox="1"/>
          <p:nvPr>
            <p:ph idx="11" type="ftr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14" name="Google Shape;114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6" name="Google Shape;116;p21"/>
          <p:cNvSpPr txBox="1"/>
          <p:nvPr>
            <p:ph idx="2" type="body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7" name="Google Shape;117;p21"/>
          <p:cNvSpPr txBox="1"/>
          <p:nvPr>
            <p:ph idx="3" type="body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8" name="Google Shape;118;p21"/>
          <p:cNvSpPr txBox="1"/>
          <p:nvPr>
            <p:ph idx="4" type="body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cxnSp>
        <p:nvCxnSpPr>
          <p:cNvPr id="119" name="Google Shape;119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0" name="Google Shape;120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1" name="Google Shape;121;p21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2" name="Google Shape;122;p21"/>
          <p:cNvSpPr txBox="1"/>
          <p:nvPr>
            <p:ph idx="11" type="ftr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b="0" i="0" sz="33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9FAD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14. Japani – nousevan auringon maa</a:t>
            </a:r>
            <a:br>
              <a:rPr lang="fi"/>
            </a:br>
            <a:br>
              <a:rPr lang="fi"/>
            </a:br>
            <a:r>
              <a:rPr lang="fi"/>
              <a:t>Tietoisku: Meiji-restauraatio </a:t>
            </a:r>
            <a:endParaRPr/>
          </a:p>
        </p:txBody>
      </p:sp>
      <p:sp>
        <p:nvSpPr>
          <p:cNvPr id="128" name="Google Shape;128;p22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Valta vaihtuu</a:t>
            </a:r>
            <a:endParaRPr/>
          </a:p>
        </p:txBody>
      </p:sp>
      <p:sp>
        <p:nvSpPr>
          <p:cNvPr id="135" name="Google Shape;135;p23"/>
          <p:cNvSpPr txBox="1"/>
          <p:nvPr>
            <p:ph idx="1" type="body"/>
          </p:nvPr>
        </p:nvSpPr>
        <p:spPr>
          <a:xfrm>
            <a:off x="737025" y="1458067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Jo 1600-luvulla alkanu</a:t>
            </a:r>
            <a:r>
              <a:rPr lang="fi"/>
              <a:t>t</a:t>
            </a:r>
            <a:r>
              <a:rPr lang="fi"/>
              <a:t> </a:t>
            </a:r>
            <a:r>
              <a:rPr i="1" lang="fi"/>
              <a:t>shogunin </a:t>
            </a:r>
            <a:r>
              <a:rPr lang="fi"/>
              <a:t>eli sotilasjohtajan hallitsema Togugawa-kausi päättyi vallanvaihdokseen 1868.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Valta siirtyi takaisin keisarihuoneelle: 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valtaan keisari Meiji (syntymänimeltään Mutsuhito)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samuraiden ja daimioiden vallan päättyminen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Japanissa aloitettiin mittavat uudistukset.</a:t>
            </a:r>
            <a:endParaRPr/>
          </a:p>
          <a:p>
            <a:pPr indent="0" lvl="0" marL="0" rtl="0" algn="just">
              <a:lnSpc>
                <a:spcPct val="118181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Suhtautuminen länsimaihin</a:t>
            </a:r>
            <a:endParaRPr/>
          </a:p>
        </p:txBody>
      </p:sp>
      <p:sp>
        <p:nvSpPr>
          <p:cNvPr id="141" name="Google Shape;141;p24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Ratkaiseva hetki oli jo Yhdysvaltain laivaston ilmestyminen Tokionlahdelle 1853. 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Tykit jylisivät ja USA vaati kauppasuhteiden solmimista. 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Vuoden päästä Yhdysvallat esitteli japanilaisille rautatien. 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Japani vakuuttui länsimaiden teknisestä kehittyneisyydestä ja avasi satamiaan länsimaille. Länsimaisia tuotteita alettiin tuoda Japaniin.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Meiji-uudistuksen tavoitteena oli ottaa länsimailta vaikutteita</a:t>
            </a:r>
            <a:r>
              <a:rPr lang="fi"/>
              <a:t>,</a:t>
            </a:r>
            <a:r>
              <a:rPr lang="fi"/>
              <a:t> mutta estää vajoaminen puolisiirtomaa-asemaan Kiinan tavoin.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Yhteiskunta uudistuu</a:t>
            </a:r>
            <a:endParaRPr/>
          </a:p>
        </p:txBody>
      </p:sp>
      <p:sp>
        <p:nvSpPr>
          <p:cNvPr id="147" name="Google Shape;147;p25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Feodalismi lopetettiin.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Yleinen asevelvollisuus 1873 heikensi samuraiden asemaa.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Moderni koulutusjärjestelmä luotiin: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yleinen oppivelvollisuus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myös naiset kouluun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Opiskelijoita lähetettiin länsimaihin tutustumaan tieteeseen ja tekniikkaan.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Parlamentti ja perustuslaki 1889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Talous ja teollisuus</a:t>
            </a:r>
            <a:endParaRPr/>
          </a:p>
        </p:txBody>
      </p:sp>
      <p:sp>
        <p:nvSpPr>
          <p:cNvPr id="153" name="Google Shape;153;p26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81000" lvl="0" marL="457200" rtl="0" algn="l">
              <a:spcBef>
                <a:spcPts val="800"/>
              </a:spcBef>
              <a:spcAft>
                <a:spcPts val="0"/>
              </a:spcAft>
              <a:buSzPts val="2400"/>
              <a:buChar char="●"/>
            </a:pPr>
            <a:r>
              <a:rPr lang="fi" sz="2400"/>
              <a:t>Japani teollistui vauhdilla ja siitä tuli ensimmäinen teollisuusmaa länsimaiden ulkopuolella.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fi" sz="2400"/>
              <a:t>Iskulauseena </a:t>
            </a:r>
            <a:r>
              <a:rPr i="1" lang="fi" sz="2400">
                <a:solidFill>
                  <a:srgbClr val="222222"/>
                </a:solidFill>
              </a:rPr>
              <a:t>wakon yōsai </a:t>
            </a:r>
            <a:r>
              <a:rPr lang="fi" sz="2400">
                <a:solidFill>
                  <a:srgbClr val="222222"/>
                </a:solidFill>
              </a:rPr>
              <a:t>— länsimaista tekniikkaa japanilaisella hengellä.</a:t>
            </a:r>
            <a:endParaRPr sz="2400">
              <a:solidFill>
                <a:srgbClr val="222222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Char char="●"/>
            </a:pPr>
            <a:r>
              <a:rPr lang="fi" sz="2400">
                <a:solidFill>
                  <a:srgbClr val="222222"/>
                </a:solidFill>
              </a:rPr>
              <a:t>Esimerkiksi laivanrakennus, terästeollisuus ja tekstiiliteollisuus kehittyivät nopeasti.</a:t>
            </a:r>
            <a:endParaRPr sz="2400">
              <a:solidFill>
                <a:srgbClr val="222222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Char char="●"/>
            </a:pPr>
            <a:r>
              <a:rPr lang="fi" sz="2400">
                <a:solidFill>
                  <a:srgbClr val="222222"/>
                </a:solidFill>
              </a:rPr>
              <a:t>Japaniin rakennettiin myös laaja rautatieverkosto muutamassa vuosikymmenessä.</a:t>
            </a:r>
            <a:endParaRPr sz="2400">
              <a:solidFill>
                <a:srgbClr val="22222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Imperialismi</a:t>
            </a:r>
            <a:endParaRPr/>
          </a:p>
        </p:txBody>
      </p:sp>
      <p:sp>
        <p:nvSpPr>
          <p:cNvPr id="159" name="Google Shape;159;p27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fontScale="92500" lnSpcReduction="20000"/>
          </a:bodyPr>
          <a:lstStyle/>
          <a:p>
            <a:pPr indent="-363696" lvl="0" marL="457200" rtl="0" algn="l">
              <a:spcBef>
                <a:spcPts val="80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Kun Japanin yhteiskunta oli uudistunut teknisesti ja taloudellisesti, se aloitti länsimaiden tapaan oman valloituspolitiikkansa.</a:t>
            </a:r>
            <a:endParaRPr/>
          </a:p>
          <a:p>
            <a:pPr indent="-33432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 sz="1800"/>
              <a:t>iskulauseena </a:t>
            </a:r>
            <a:r>
              <a:rPr i="1" lang="fi" sz="1800">
                <a:solidFill>
                  <a:srgbClr val="222222"/>
                </a:solidFill>
              </a:rPr>
              <a:t>Fukoku kyōhei</a:t>
            </a:r>
            <a:r>
              <a:rPr lang="fi" sz="1800">
                <a:solidFill>
                  <a:srgbClr val="222222"/>
                </a:solidFill>
              </a:rPr>
              <a:t> – rikas valtio, vahva armeija. </a:t>
            </a:r>
            <a:endParaRPr sz="1800"/>
          </a:p>
          <a:p>
            <a:pPr indent="-363696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voitto sodassa Kiinaa vastaan 1895</a:t>
            </a:r>
            <a:endParaRPr/>
          </a:p>
          <a:p>
            <a:pPr indent="-363696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voitto sodassa Venäjää vastaan 1905</a:t>
            </a:r>
            <a:endParaRPr/>
          </a:p>
          <a:p>
            <a:pPr indent="-363696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Japani miehitti Korean 1910 ja hallitsi sitä siirtomaana.</a:t>
            </a:r>
            <a:endParaRPr/>
          </a:p>
          <a:p>
            <a:pPr indent="-363696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Nationalistinen ja militaristinen henki Japanissa vahvistui 1900-luvun alkupuolella.</a:t>
            </a:r>
            <a:endParaRPr/>
          </a:p>
          <a:p>
            <a:pPr indent="-363696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Vuonna 1931 Japani hyökkäsi Kiinaan. Japanin sodankäynti oli erityisen raakaa: esimerkiksi Nanjingin verilöyly 1937 hiertää Japanin ja Kiinan välejä edelleen.</a:t>
            </a:r>
            <a:endParaRPr/>
          </a:p>
          <a:p>
            <a:pPr indent="-363696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Japanin imperialismi oli osa toista maailmansotaa Tyynellämerellä.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