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621C6DF-2105-4CC7-B29D-EBDF5E7612BE}" type="datetimeFigureOut">
              <a:rPr lang="fi-FI" smtClean="0"/>
              <a:t>14.9.2017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2837174-6FE4-4FD0-BB63-4BC1498D608D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igabi.fi/kokeet/esimerkkitehtavat/maantied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Maantieteen preppaus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837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lnSpcReduction="10000"/>
          </a:bodyPr>
          <a:lstStyle/>
          <a:p>
            <a:r>
              <a:rPr lang="fi-FI" dirty="0"/>
              <a:t>M</a:t>
            </a:r>
            <a:r>
              <a:rPr lang="fi-FI" dirty="0" smtClean="0"/>
              <a:t>ahdollisuus </a:t>
            </a:r>
            <a:r>
              <a:rPr lang="fi-FI" dirty="0"/>
              <a:t>hyödyntää </a:t>
            </a:r>
            <a:r>
              <a:rPr lang="fi-FI" dirty="0" err="1" smtClean="0"/>
              <a:t>geomedia-aineistoja</a:t>
            </a:r>
            <a:r>
              <a:rPr lang="fi-FI" dirty="0" smtClean="0"/>
              <a:t>, kuten</a:t>
            </a:r>
          </a:p>
          <a:p>
            <a:pPr lvl="2"/>
            <a:r>
              <a:rPr lang="fi-FI" dirty="0" smtClean="0"/>
              <a:t>Karttoja</a:t>
            </a:r>
          </a:p>
          <a:p>
            <a:pPr lvl="2"/>
            <a:r>
              <a:rPr lang="fi-FI" dirty="0" smtClean="0"/>
              <a:t>Kuvia</a:t>
            </a:r>
          </a:p>
          <a:p>
            <a:pPr lvl="2"/>
            <a:r>
              <a:rPr lang="fi-FI" dirty="0" smtClean="0"/>
              <a:t>Videoita</a:t>
            </a:r>
          </a:p>
          <a:p>
            <a:pPr marL="627063" lvl="2" indent="0">
              <a:buNone/>
            </a:pPr>
            <a:endParaRPr lang="fi-FI" dirty="0" smtClean="0"/>
          </a:p>
          <a:p>
            <a:r>
              <a:rPr lang="fi-FI" dirty="0" smtClean="0"/>
              <a:t>Samalla </a:t>
            </a:r>
            <a:r>
              <a:rPr lang="fi-FI" dirty="0"/>
              <a:t>kokeen painopiste siirtyy </a:t>
            </a:r>
            <a:r>
              <a:rPr lang="fi-FI" dirty="0" smtClean="0"/>
              <a:t>enemmän aineistojen</a:t>
            </a:r>
          </a:p>
          <a:p>
            <a:pPr lvl="2"/>
            <a:r>
              <a:rPr lang="fi-FI" dirty="0" smtClean="0"/>
              <a:t>Tulkintaan</a:t>
            </a:r>
          </a:p>
          <a:p>
            <a:pPr lvl="2"/>
            <a:r>
              <a:rPr lang="fi-FI" dirty="0" smtClean="0"/>
              <a:t>Ymmärtämiseen</a:t>
            </a:r>
          </a:p>
          <a:p>
            <a:pPr lvl="2"/>
            <a:r>
              <a:rPr lang="fi-FI" dirty="0"/>
              <a:t>P</a:t>
            </a:r>
            <a:r>
              <a:rPr lang="fi-FI" dirty="0" smtClean="0"/>
              <a:t>rosessointiin </a:t>
            </a:r>
          </a:p>
          <a:p>
            <a:pPr lvl="2"/>
            <a:r>
              <a:rPr lang="fi-FI" dirty="0" smtClean="0"/>
              <a:t>Soveltamiseen 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75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r>
              <a:rPr lang="fi-FI" dirty="0" smtClean="0"/>
              <a:t>Yhdeksän tehtävää</a:t>
            </a:r>
          </a:p>
          <a:p>
            <a:r>
              <a:rPr lang="fi-FI" dirty="0"/>
              <a:t>V</a:t>
            </a:r>
            <a:r>
              <a:rPr lang="fi-FI" dirty="0" smtClean="0"/>
              <a:t>astataan viiteen</a:t>
            </a:r>
          </a:p>
          <a:p>
            <a:r>
              <a:rPr lang="fi-FI" dirty="0"/>
              <a:t>E</a:t>
            </a:r>
            <a:r>
              <a:rPr lang="fi-FI" dirty="0" smtClean="0"/>
              <a:t>nimmäispistemäärä </a:t>
            </a:r>
            <a:r>
              <a:rPr lang="fi-FI" dirty="0"/>
              <a:t>on 120 </a:t>
            </a:r>
            <a:r>
              <a:rPr lang="fi-FI" dirty="0" smtClean="0"/>
              <a:t>pistettä</a:t>
            </a:r>
          </a:p>
          <a:p>
            <a:r>
              <a:rPr lang="fi-FI" dirty="0" smtClean="0"/>
              <a:t>Tehtävätyypit </a:t>
            </a:r>
            <a:r>
              <a:rPr lang="fi-FI" dirty="0"/>
              <a:t>ovat aiempaa vaihtelevampia </a:t>
            </a:r>
            <a:endParaRPr lang="fi-FI" dirty="0"/>
          </a:p>
          <a:p>
            <a:r>
              <a:rPr lang="fi-FI" dirty="0" smtClean="0"/>
              <a:t>Tehtävät jaetaan moduuleihin</a:t>
            </a:r>
          </a:p>
          <a:p>
            <a:r>
              <a:rPr lang="fi-FI" dirty="0"/>
              <a:t>R</a:t>
            </a:r>
            <a:r>
              <a:rPr lang="fi-FI" dirty="0" smtClean="0"/>
              <a:t>akenne </a:t>
            </a:r>
            <a:r>
              <a:rPr lang="fi-FI" dirty="0"/>
              <a:t>voi vaihdella eri </a:t>
            </a:r>
            <a:r>
              <a:rPr lang="fi-FI" dirty="0" smtClean="0"/>
              <a:t>koekerroilla</a:t>
            </a:r>
            <a:r>
              <a:rPr lang="fi-FI" dirty="0"/>
              <a:t>, mutta tehtävien määrä ja </a:t>
            </a:r>
            <a:r>
              <a:rPr lang="fi-FI" dirty="0" smtClean="0"/>
              <a:t>enimmäispistemäärä </a:t>
            </a:r>
            <a:r>
              <a:rPr lang="fi-FI" dirty="0"/>
              <a:t>pysyvät vakioina </a:t>
            </a:r>
          </a:p>
          <a:p>
            <a:r>
              <a:rPr lang="fi-FI" dirty="0" err="1"/>
              <a:t>www.ylioppilastutkinto.fi/fi/ylioppilastutkinto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352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Ensimmäisissä maantieteen </a:t>
            </a:r>
            <a:r>
              <a:rPr lang="fi-FI" dirty="0"/>
              <a:t>sähköisissä </a:t>
            </a:r>
            <a:r>
              <a:rPr lang="fi-FI" dirty="0" smtClean="0"/>
              <a:t> ylioppilaskokeissa</a:t>
            </a:r>
            <a:r>
              <a:rPr lang="fi-FI" dirty="0"/>
              <a:t> </a:t>
            </a:r>
            <a:r>
              <a:rPr lang="fi-FI" dirty="0" smtClean="0"/>
              <a:t>on </a:t>
            </a:r>
            <a:r>
              <a:rPr lang="fi-FI" dirty="0"/>
              <a:t>kolme moduulia: </a:t>
            </a:r>
            <a:endParaRPr lang="fi-FI" dirty="0" smtClean="0"/>
          </a:p>
          <a:p>
            <a:pPr lvl="2"/>
            <a:r>
              <a:rPr lang="fi-FI" dirty="0" smtClean="0"/>
              <a:t>A/B-moduuli</a:t>
            </a:r>
          </a:p>
          <a:p>
            <a:pPr lvl="3"/>
            <a:r>
              <a:rPr lang="fi-FI" dirty="0"/>
              <a:t>yksi kaikille pakollinen tehtävä (20 </a:t>
            </a:r>
            <a:r>
              <a:rPr lang="fi-FI" dirty="0" smtClean="0"/>
              <a:t>pistettä)</a:t>
            </a:r>
          </a:p>
          <a:p>
            <a:pPr lvl="3"/>
            <a:r>
              <a:rPr lang="fi-FI" dirty="0" smtClean="0"/>
              <a:t>Tehtävätyyppi </a:t>
            </a:r>
            <a:r>
              <a:rPr lang="fi-FI" dirty="0"/>
              <a:t>on </a:t>
            </a:r>
            <a:r>
              <a:rPr lang="fi-FI" dirty="0" err="1" smtClean="0"/>
              <a:t>monivalinta</a:t>
            </a:r>
            <a:r>
              <a:rPr lang="fi-FI" dirty="0"/>
              <a:t>, termin selitys, yhdistely tai väittämä</a:t>
            </a:r>
            <a:endParaRPr lang="fi-FI" dirty="0" smtClean="0"/>
          </a:p>
          <a:p>
            <a:pPr lvl="2"/>
            <a:r>
              <a:rPr lang="fi-FI" dirty="0" smtClean="0"/>
              <a:t>C-moduuli  </a:t>
            </a:r>
          </a:p>
          <a:p>
            <a:pPr lvl="3"/>
            <a:r>
              <a:rPr lang="fi-FI" dirty="0" smtClean="0"/>
              <a:t>neljä </a:t>
            </a:r>
            <a:r>
              <a:rPr lang="fi-FI" dirty="0"/>
              <a:t>tehtävää (20 pistettä per tehtävä</a:t>
            </a:r>
            <a:r>
              <a:rPr lang="fi-FI" dirty="0" smtClean="0"/>
              <a:t>)</a:t>
            </a:r>
          </a:p>
          <a:p>
            <a:pPr lvl="3"/>
            <a:r>
              <a:rPr lang="fi-FI" dirty="0" smtClean="0"/>
              <a:t>joista </a:t>
            </a:r>
            <a:r>
              <a:rPr lang="fi-FI" dirty="0"/>
              <a:t>kokelas vastaa </a:t>
            </a:r>
            <a:r>
              <a:rPr lang="fi-FI" dirty="0" smtClean="0"/>
              <a:t>kahteen</a:t>
            </a:r>
          </a:p>
          <a:p>
            <a:pPr lvl="3"/>
            <a:r>
              <a:rPr lang="fi-FI" dirty="0" smtClean="0"/>
              <a:t>Tehtävät </a:t>
            </a:r>
            <a:r>
              <a:rPr lang="fi-FI" dirty="0"/>
              <a:t>ovat </a:t>
            </a:r>
            <a:r>
              <a:rPr lang="fi-FI" dirty="0" smtClean="0"/>
              <a:t>saman tyyppisiä </a:t>
            </a:r>
            <a:r>
              <a:rPr lang="fi-FI" dirty="0"/>
              <a:t>kuin entiset </a:t>
            </a:r>
            <a:r>
              <a:rPr lang="fi-FI" dirty="0" smtClean="0"/>
              <a:t>perustehtävät</a:t>
            </a:r>
          </a:p>
          <a:p>
            <a:pPr lvl="3"/>
            <a:r>
              <a:rPr lang="fi-FI" dirty="0" smtClean="0"/>
              <a:t>ainakin </a:t>
            </a:r>
            <a:r>
              <a:rPr lang="fi-FI" dirty="0"/>
              <a:t>osassa </a:t>
            </a:r>
            <a:r>
              <a:rPr lang="fi-FI" dirty="0" smtClean="0"/>
              <a:t>hyödynnetään </a:t>
            </a:r>
            <a:r>
              <a:rPr lang="fi-FI" dirty="0"/>
              <a:t>uusia sähköisen kokeen työkaluja ja aineistoja</a:t>
            </a:r>
            <a:endParaRPr lang="fi-FI" dirty="0" smtClean="0"/>
          </a:p>
          <a:p>
            <a:pPr lvl="2"/>
            <a:r>
              <a:rPr lang="fi-FI" dirty="0" smtClean="0"/>
              <a:t>D-moduuli</a:t>
            </a:r>
            <a:endParaRPr lang="fi-FI" dirty="0"/>
          </a:p>
          <a:p>
            <a:pPr lvl="3"/>
            <a:r>
              <a:rPr lang="fi-FI" dirty="0" smtClean="0"/>
              <a:t>neljä </a:t>
            </a:r>
            <a:r>
              <a:rPr lang="fi-FI" dirty="0"/>
              <a:t>tehtävää (30 </a:t>
            </a:r>
            <a:r>
              <a:rPr lang="fi-FI" dirty="0" smtClean="0"/>
              <a:t>pistettä </a:t>
            </a:r>
            <a:r>
              <a:rPr lang="fi-FI" dirty="0"/>
              <a:t>per </a:t>
            </a:r>
            <a:r>
              <a:rPr lang="fi-FI" dirty="0" smtClean="0"/>
              <a:t>tehtävä)</a:t>
            </a:r>
          </a:p>
          <a:p>
            <a:pPr lvl="3"/>
            <a:r>
              <a:rPr lang="fi-FI" dirty="0" smtClean="0"/>
              <a:t>joista </a:t>
            </a:r>
            <a:r>
              <a:rPr lang="fi-FI" dirty="0"/>
              <a:t>kokelas vastaa </a:t>
            </a:r>
            <a:r>
              <a:rPr lang="fi-FI" dirty="0" smtClean="0"/>
              <a:t>kahteen</a:t>
            </a:r>
          </a:p>
          <a:p>
            <a:pPr lvl="3"/>
            <a:r>
              <a:rPr lang="fi-FI" dirty="0" smtClean="0"/>
              <a:t>Tehtävät </a:t>
            </a:r>
            <a:r>
              <a:rPr lang="fi-FI" dirty="0"/>
              <a:t>ovat samantyyppisiä kuin entiset </a:t>
            </a:r>
            <a:r>
              <a:rPr lang="fi-FI" dirty="0" smtClean="0"/>
              <a:t>jokeritehtävät</a:t>
            </a:r>
          </a:p>
          <a:p>
            <a:pPr lvl="3"/>
            <a:r>
              <a:rPr lang="fi-FI" dirty="0" smtClean="0"/>
              <a:t>ainakin </a:t>
            </a:r>
            <a:r>
              <a:rPr lang="fi-FI" dirty="0"/>
              <a:t>osassa </a:t>
            </a:r>
            <a:r>
              <a:rPr lang="fi-FI" dirty="0" smtClean="0"/>
              <a:t>hyödynnetään </a:t>
            </a:r>
            <a:r>
              <a:rPr lang="fi-FI" dirty="0"/>
              <a:t>uusia sähköisen kokeen työkaluja ja aineistoja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296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r>
              <a:rPr lang="fi-FI" dirty="0"/>
              <a:t>K</a:t>
            </a:r>
            <a:r>
              <a:rPr lang="fi-FI" dirty="0" smtClean="0"/>
              <a:t>okeessa </a:t>
            </a:r>
            <a:r>
              <a:rPr lang="fi-FI" dirty="0"/>
              <a:t>tarvitaan </a:t>
            </a:r>
            <a:r>
              <a:rPr lang="fi-FI" dirty="0" smtClean="0"/>
              <a:t>vastaavaa osaamista kuin </a:t>
            </a:r>
            <a:r>
              <a:rPr lang="fi-FI" dirty="0"/>
              <a:t>perinteisissä </a:t>
            </a:r>
            <a:r>
              <a:rPr lang="fi-FI" dirty="0" smtClean="0"/>
              <a:t>maantieteen </a:t>
            </a:r>
            <a:r>
              <a:rPr lang="fi-FI" dirty="0"/>
              <a:t>ylioppilaskokeissa </a:t>
            </a:r>
            <a:r>
              <a:rPr lang="fi-FI" dirty="0" smtClean="0"/>
              <a:t>paitsi </a:t>
            </a:r>
            <a:r>
              <a:rPr lang="fi-FI" dirty="0"/>
              <a:t>karttojen käsin piirtäminen </a:t>
            </a:r>
            <a:r>
              <a:rPr lang="fi-FI" dirty="0" smtClean="0"/>
              <a:t>paperille</a:t>
            </a:r>
          </a:p>
          <a:p>
            <a:r>
              <a:rPr lang="fi-FI" dirty="0"/>
              <a:t>L</a:t>
            </a:r>
            <a:r>
              <a:rPr lang="fi-FI" dirty="0" smtClean="0"/>
              <a:t>isäksi kokeen tehtävissä voidaan tarvita </a:t>
            </a:r>
            <a:r>
              <a:rPr lang="fi-FI" dirty="0"/>
              <a:t>alla kuvattuja taitoja ja </a:t>
            </a:r>
            <a:r>
              <a:rPr lang="fi-FI" dirty="0" smtClean="0"/>
              <a:t>ohjelmisto-osaamista: </a:t>
            </a:r>
            <a:endParaRPr lang="fi-FI" dirty="0"/>
          </a:p>
          <a:p>
            <a:pPr lvl="2"/>
            <a:r>
              <a:rPr lang="fi-FI" dirty="0" smtClean="0"/>
              <a:t>Kuvien </a:t>
            </a:r>
            <a:r>
              <a:rPr lang="fi-FI" dirty="0"/>
              <a:t>ja videoiden </a:t>
            </a:r>
            <a:r>
              <a:rPr lang="fi-FI" dirty="0" smtClean="0"/>
              <a:t>tulkinta</a:t>
            </a:r>
            <a:endParaRPr lang="fi-FI" dirty="0"/>
          </a:p>
          <a:p>
            <a:pPr lvl="2"/>
            <a:r>
              <a:rPr lang="fi-FI" dirty="0" smtClean="0"/>
              <a:t>Kartta- </a:t>
            </a:r>
            <a:r>
              <a:rPr lang="fi-FI" dirty="0"/>
              <a:t>ja </a:t>
            </a:r>
            <a:r>
              <a:rPr lang="fi-FI" dirty="0" smtClean="0"/>
              <a:t>paikkatietoaineistojen </a:t>
            </a:r>
            <a:r>
              <a:rPr lang="fi-FI" dirty="0"/>
              <a:t>päällekkäistarkastelu. </a:t>
            </a:r>
            <a:r>
              <a:rPr lang="fi-FI" dirty="0" smtClean="0"/>
              <a:t>(</a:t>
            </a:r>
            <a:r>
              <a:rPr lang="fi-FI" dirty="0" smtClean="0">
                <a:solidFill>
                  <a:srgbClr val="FF0000"/>
                </a:solidFill>
              </a:rPr>
              <a:t>Varsinaisia paikkatieto-ohjelmia ei </a:t>
            </a:r>
            <a:r>
              <a:rPr lang="fi-FI" dirty="0">
                <a:solidFill>
                  <a:srgbClr val="FF0000"/>
                </a:solidFill>
              </a:rPr>
              <a:t>ensimmäisessä kokeessa </a:t>
            </a:r>
            <a:r>
              <a:rPr lang="fi-FI" dirty="0" smtClean="0">
                <a:solidFill>
                  <a:srgbClr val="FF0000"/>
                </a:solidFill>
              </a:rPr>
              <a:t>käytetä</a:t>
            </a:r>
            <a:r>
              <a:rPr lang="fi-FI" dirty="0" smtClean="0"/>
              <a:t>)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959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Yksinkertaisten diagrammien ja/tai taulukoiden tuottaminen esimerkiksi </a:t>
            </a:r>
            <a:r>
              <a:rPr lang="fi-FI" dirty="0" err="1" smtClean="0"/>
              <a:t>Libre</a:t>
            </a:r>
            <a:r>
              <a:rPr lang="fi-FI" dirty="0" smtClean="0"/>
              <a:t> </a:t>
            </a:r>
            <a:r>
              <a:rPr lang="fi-FI" dirty="0"/>
              <a:t>Office </a:t>
            </a:r>
            <a:r>
              <a:rPr lang="fi-FI" dirty="0" err="1" smtClean="0"/>
              <a:t>Calc</a:t>
            </a:r>
            <a:r>
              <a:rPr lang="fi-FI" dirty="0" smtClean="0"/>
              <a:t> -taulukkolaskentaohjelmalla</a:t>
            </a:r>
            <a:endParaRPr lang="fi-FI" dirty="0"/>
          </a:p>
          <a:p>
            <a:r>
              <a:rPr lang="fi-FI" dirty="0" smtClean="0"/>
              <a:t>Pohjakartan </a:t>
            </a:r>
            <a:r>
              <a:rPr lang="fi-FI" dirty="0"/>
              <a:t>päälle täydentäminen </a:t>
            </a:r>
            <a:r>
              <a:rPr lang="fi-FI" dirty="0" smtClean="0"/>
              <a:t>tai </a:t>
            </a:r>
            <a:r>
              <a:rPr lang="fi-FI" dirty="0"/>
              <a:t>yksinkertaisten </a:t>
            </a:r>
            <a:r>
              <a:rPr lang="fi-FI" dirty="0" err="1"/>
              <a:t>havainnekuvien</a:t>
            </a:r>
            <a:r>
              <a:rPr lang="fi-FI" dirty="0"/>
              <a:t> ja/tai kaavioiden </a:t>
            </a:r>
            <a:r>
              <a:rPr lang="fi-FI" dirty="0" smtClean="0"/>
              <a:t>tuottaminen.</a:t>
            </a:r>
          </a:p>
          <a:p>
            <a:r>
              <a:rPr lang="fi-FI" dirty="0" smtClean="0"/>
              <a:t>Kussakin </a:t>
            </a:r>
            <a:r>
              <a:rPr lang="fi-FI" dirty="0"/>
              <a:t>piirtämistä edellyttävässä tehtävässä voi käyttää mitä tahansa </a:t>
            </a:r>
            <a:r>
              <a:rPr lang="fi-FI" dirty="0" smtClean="0"/>
              <a:t>sähköisen ylioppilaskoejärjestelmän  piirto-ohjelmaa</a:t>
            </a:r>
            <a:r>
              <a:rPr lang="fi-FI" dirty="0"/>
              <a:t>, esimerkiksi </a:t>
            </a:r>
            <a:r>
              <a:rPr lang="fi-FI" dirty="0" err="1"/>
              <a:t>Libre</a:t>
            </a:r>
            <a:r>
              <a:rPr lang="fi-FI" dirty="0"/>
              <a:t> Office </a:t>
            </a:r>
            <a:r>
              <a:rPr lang="fi-FI" dirty="0" err="1"/>
              <a:t>Draw</a:t>
            </a:r>
            <a:r>
              <a:rPr lang="fi-FI" dirty="0"/>
              <a:t>, </a:t>
            </a:r>
            <a:r>
              <a:rPr lang="fi-FI" dirty="0" smtClean="0"/>
              <a:t>2 </a:t>
            </a:r>
            <a:r>
              <a:rPr lang="fi-FI" dirty="0" err="1" smtClean="0"/>
              <a:t>Libre</a:t>
            </a:r>
            <a:r>
              <a:rPr lang="fi-FI" dirty="0" smtClean="0"/>
              <a:t> </a:t>
            </a:r>
            <a:r>
              <a:rPr lang="fi-FI" dirty="0"/>
              <a:t>Office </a:t>
            </a:r>
            <a:r>
              <a:rPr lang="fi-FI" dirty="0" err="1"/>
              <a:t>Impress</a:t>
            </a:r>
            <a:r>
              <a:rPr lang="fi-FI" dirty="0"/>
              <a:t>, Pinta tai </a:t>
            </a:r>
            <a:r>
              <a:rPr lang="fi-FI" dirty="0" err="1" smtClean="0"/>
              <a:t>Gimp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smtClean="0">
                <a:solidFill>
                  <a:srgbClr val="FF0000"/>
                </a:solidFill>
              </a:rPr>
              <a:t>Ensimmäisessä </a:t>
            </a:r>
            <a:r>
              <a:rPr lang="fi-FI" dirty="0">
                <a:solidFill>
                  <a:srgbClr val="FF0000"/>
                </a:solidFill>
              </a:rPr>
              <a:t>kokeessa ei ole tehtäviä, joissa </a:t>
            </a:r>
            <a:r>
              <a:rPr lang="fi-FI" dirty="0" smtClean="0">
                <a:solidFill>
                  <a:srgbClr val="FF0000"/>
                </a:solidFill>
              </a:rPr>
              <a:t>vaaditaan </a:t>
            </a:r>
            <a:r>
              <a:rPr lang="fi-FI" dirty="0">
                <a:solidFill>
                  <a:srgbClr val="FF0000"/>
                </a:solidFill>
              </a:rPr>
              <a:t>omien karttojen tuottamista.</a:t>
            </a:r>
          </a:p>
          <a:p>
            <a:r>
              <a:rPr lang="fi-FI" dirty="0" smtClean="0"/>
              <a:t>Mahdolliset </a:t>
            </a:r>
            <a:r>
              <a:rPr lang="fi-FI" dirty="0"/>
              <a:t>yksinkertaiset </a:t>
            </a:r>
            <a:r>
              <a:rPr lang="fi-FI" dirty="0" smtClean="0"/>
              <a:t>laskutoimitukset </a:t>
            </a:r>
          </a:p>
          <a:p>
            <a:pPr lvl="1"/>
            <a:r>
              <a:rPr lang="fi-FI" dirty="0" smtClean="0"/>
              <a:t>Laskuihin </a:t>
            </a:r>
            <a:r>
              <a:rPr lang="fi-FI" dirty="0"/>
              <a:t>voi käyttää </a:t>
            </a:r>
            <a:r>
              <a:rPr lang="fi-FI" dirty="0" err="1"/>
              <a:t>Libre</a:t>
            </a:r>
            <a:r>
              <a:rPr lang="fi-FI" dirty="0"/>
              <a:t> Office </a:t>
            </a:r>
            <a:r>
              <a:rPr lang="fi-FI" dirty="0" err="1"/>
              <a:t>Calc</a:t>
            </a:r>
            <a:r>
              <a:rPr lang="fi-FI" dirty="0"/>
              <a:t> </a:t>
            </a:r>
            <a:r>
              <a:rPr lang="fi-FI" dirty="0" smtClean="0"/>
              <a:t>-</a:t>
            </a:r>
            <a:r>
              <a:rPr lang="fi-FI" dirty="0"/>
              <a:t>ohjelmaa tai </a:t>
            </a:r>
            <a:r>
              <a:rPr lang="fi-FI" dirty="0" smtClean="0"/>
              <a:t>sähköisen </a:t>
            </a:r>
            <a:r>
              <a:rPr lang="fi-FI" dirty="0" err="1" smtClean="0"/>
              <a:t>ylioppilaskoejärjestelmänLaskinohjelmistoja</a:t>
            </a:r>
            <a:endParaRPr lang="fi-FI" dirty="0" smtClean="0"/>
          </a:p>
          <a:p>
            <a:pPr lvl="1"/>
            <a:r>
              <a:rPr lang="fi-FI" dirty="0" smtClean="0"/>
              <a:t>Laskun </a:t>
            </a:r>
            <a:r>
              <a:rPr lang="fi-FI" dirty="0"/>
              <a:t>voi tehdä </a:t>
            </a:r>
            <a:r>
              <a:rPr lang="fi-FI" dirty="0" smtClean="0"/>
              <a:t>myös </a:t>
            </a:r>
            <a:r>
              <a:rPr lang="fi-FI" dirty="0"/>
              <a:t>käsin luonnostelupaperilla, mutta laskun mahdolliset välivaiheet tulee kirjoittaa </a:t>
            </a:r>
            <a:r>
              <a:rPr lang="fi-FI" dirty="0" smtClean="0"/>
              <a:t>näkyviin </a:t>
            </a:r>
            <a:r>
              <a:rPr lang="fi-FI" dirty="0"/>
              <a:t>vastaukseen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8055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Kokeessa on myös tehtäviä, joissa ei tarvita edellä mainittuja </a:t>
            </a:r>
            <a:r>
              <a:rPr lang="fi-FI" dirty="0" smtClean="0"/>
              <a:t>ohjelmistoja!</a:t>
            </a:r>
          </a:p>
          <a:p>
            <a:r>
              <a:rPr lang="fi-FI" dirty="0" smtClean="0"/>
              <a:t> </a:t>
            </a:r>
            <a:r>
              <a:rPr lang="fi-FI" dirty="0"/>
              <a:t>Vastausten </a:t>
            </a:r>
            <a:r>
              <a:rPr lang="fi-FI" dirty="0" smtClean="0"/>
              <a:t>hahmottelussa </a:t>
            </a:r>
            <a:r>
              <a:rPr lang="fi-FI" dirty="0"/>
              <a:t>ja aineiston prosessoinnissa voi </a:t>
            </a:r>
            <a:r>
              <a:rPr lang="fi-FI" dirty="0" smtClean="0"/>
              <a:t>käyttää sähköisen ylioppilaskoejärjestelmän sovelluksia</a:t>
            </a:r>
          </a:p>
          <a:p>
            <a:r>
              <a:rPr lang="fi-FI" dirty="0"/>
              <a:t>J</a:t>
            </a:r>
            <a:r>
              <a:rPr lang="fi-FI" dirty="0" smtClean="0"/>
              <a:t>a </a:t>
            </a:r>
            <a:r>
              <a:rPr lang="fi-FI" dirty="0"/>
              <a:t>esimerkiksi piirrosten liittäminen vastauksiin on mahdollista, vaikka tätä ei tehtävissä </a:t>
            </a:r>
            <a:r>
              <a:rPr lang="fi-FI" dirty="0" smtClean="0"/>
              <a:t>edellytettäisikään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koe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574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https://digabi.fi/kokeet/esimerkkitehtavat/maantiede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endParaRPr lang="fi-FI" dirty="0"/>
          </a:p>
          <a:p>
            <a:r>
              <a:rPr lang="fi-FI" dirty="0"/>
              <a:t>https://yle.fi/aihe/artikkeli/2016/09/21/maantieteen-yo-koe-syksy-2016-mukana-videot-ja-muunneltava-kartta-kuten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esimerkkitehtäviä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892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198</TotalTime>
  <Words>319</Words>
  <Application>Microsoft Office PowerPoint</Application>
  <PresentationFormat>Näytössä katseltava diaesitys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Aaltomuoto</vt:lpstr>
      <vt:lpstr>Maantieteen preppaus</vt:lpstr>
      <vt:lpstr>Sähköinen koe</vt:lpstr>
      <vt:lpstr>Sähköinen koe</vt:lpstr>
      <vt:lpstr>Sähköinen koe</vt:lpstr>
      <vt:lpstr>Sähköinen koe</vt:lpstr>
      <vt:lpstr>Sähköinen koe</vt:lpstr>
      <vt:lpstr>Sähköinen koe</vt:lpstr>
      <vt:lpstr>esimerkkitehtäviä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Maantieteen preppaus</dc:title>
  <dc:creator>Meri Mäkelä</dc:creator>
  <cp:lastModifiedBy>Meri Mäkelä</cp:lastModifiedBy>
  <cp:revision>6</cp:revision>
  <dcterms:created xsi:type="dcterms:W3CDTF">2017-09-14T07:58:38Z</dcterms:created>
  <dcterms:modified xsi:type="dcterms:W3CDTF">2017-09-14T11:17:24Z</dcterms:modified>
</cp:coreProperties>
</file>