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2"/>
  </p:notesMasterIdLst>
  <p:handoutMasterIdLst>
    <p:handoutMasterId r:id="rId13"/>
  </p:handoutMasterIdLst>
  <p:sldIdLst>
    <p:sldId id="260" r:id="rId5"/>
    <p:sldId id="262" r:id="rId6"/>
    <p:sldId id="263" r:id="rId7"/>
    <p:sldId id="281" r:id="rId8"/>
    <p:sldId id="284" r:id="rId9"/>
    <p:sldId id="285" r:id="rId10"/>
    <p:sldId id="286" r:id="rId11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60"/>
            <p14:sldId id="262"/>
            <p14:sldId id="263"/>
            <p14:sldId id="281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53"/>
    <p:restoredTop sz="94437"/>
  </p:normalViewPr>
  <p:slideViewPr>
    <p:cSldViewPr snapToGrid="0">
      <p:cViewPr varScale="1">
        <p:scale>
          <a:sx n="34" d="100"/>
          <a:sy n="34" d="100"/>
        </p:scale>
        <p:origin x="92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8.3.2026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03/08/2026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fi" dirty="0">
                <a:solidFill>
                  <a:schemeClr val="tx1"/>
                </a:solidFill>
              </a:rPr>
              <a:t>Virittely: </a:t>
            </a:r>
            <a:br>
              <a:rPr lang="fi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Totta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vai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tarua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Kiinasta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E3A503-D1DE-40A9-BA86-7ACA6E8250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05910"/>
            <a:ext cx="21031200" cy="8949590"/>
          </a:xfrm>
        </p:spPr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Kiina</a:t>
            </a:r>
            <a:r>
              <a:rPr lang="en-GB" dirty="0"/>
              <a:t> on </a:t>
            </a:r>
            <a:r>
              <a:rPr lang="en-GB" dirty="0" err="1"/>
              <a:t>keisarikunta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Kiina</a:t>
            </a:r>
            <a:r>
              <a:rPr lang="en-GB" dirty="0"/>
              <a:t> on </a:t>
            </a:r>
            <a:r>
              <a:rPr lang="en-GB" dirty="0" err="1"/>
              <a:t>demokratia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Kiinalla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Taiwanilla</a:t>
            </a:r>
            <a:r>
              <a:rPr lang="en-GB" dirty="0"/>
              <a:t> on </a:t>
            </a:r>
            <a:r>
              <a:rPr lang="en-GB" dirty="0" err="1"/>
              <a:t>kireät</a:t>
            </a:r>
            <a:r>
              <a:rPr lang="en-GB" dirty="0"/>
              <a:t> </a:t>
            </a:r>
            <a:r>
              <a:rPr lang="en-GB" dirty="0" err="1"/>
              <a:t>suhteet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Kiinan</a:t>
            </a:r>
            <a:r>
              <a:rPr lang="en-GB" dirty="0"/>
              <a:t> </a:t>
            </a:r>
            <a:r>
              <a:rPr lang="en-GB" dirty="0" err="1"/>
              <a:t>suurvalta-asema</a:t>
            </a:r>
            <a:r>
              <a:rPr lang="en-GB" dirty="0"/>
              <a:t> </a:t>
            </a:r>
            <a:r>
              <a:rPr lang="en-GB" dirty="0" err="1"/>
              <a:t>perustuu</a:t>
            </a:r>
            <a:r>
              <a:rPr lang="en-GB" dirty="0"/>
              <a:t> </a:t>
            </a:r>
            <a:r>
              <a:rPr lang="en-GB" dirty="0" err="1"/>
              <a:t>ennen</a:t>
            </a:r>
            <a:r>
              <a:rPr lang="en-GB" dirty="0"/>
              <a:t> </a:t>
            </a:r>
            <a:r>
              <a:rPr lang="en-GB" dirty="0" err="1"/>
              <a:t>kaikkea</a:t>
            </a:r>
            <a:r>
              <a:rPr lang="en-GB" dirty="0"/>
              <a:t> </a:t>
            </a:r>
            <a:r>
              <a:rPr lang="en-GB" dirty="0" err="1"/>
              <a:t>sen</a:t>
            </a:r>
            <a:r>
              <a:rPr lang="en-GB" dirty="0"/>
              <a:t> </a:t>
            </a:r>
            <a:r>
              <a:rPr lang="en-GB" dirty="0" err="1"/>
              <a:t>sotilaalliseen</a:t>
            </a:r>
            <a:r>
              <a:rPr lang="en-GB" dirty="0"/>
              <a:t> </a:t>
            </a:r>
            <a:r>
              <a:rPr lang="en-GB" dirty="0" err="1"/>
              <a:t>voimaan</a:t>
            </a:r>
            <a:r>
              <a:rPr lang="en-GB" dirty="0"/>
              <a:t>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54783"/>
            <a:ext cx="21031200" cy="2651126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Ovatko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seuraavat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väitteet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totta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vai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tarua</a:t>
            </a:r>
            <a:r>
              <a:rPr lang="en-GB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914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Opettajalle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760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E3A503-D1DE-40A9-BA86-7ACA6E8250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05910"/>
            <a:ext cx="21031200" cy="8949590"/>
          </a:xfrm>
        </p:spPr>
        <p:txBody>
          <a:bodyPr>
            <a:normAutofit fontScale="92500" lnSpcReduction="20000"/>
          </a:bodyPr>
          <a:lstStyle/>
          <a:p>
            <a:r>
              <a:rPr lang="en-GB" sz="6600" dirty="0" err="1"/>
              <a:t>Harjoituksella</a:t>
            </a:r>
            <a:r>
              <a:rPr lang="en-GB" sz="6600" dirty="0"/>
              <a:t> </a:t>
            </a:r>
            <a:r>
              <a:rPr lang="en-GB" sz="6600" dirty="0" err="1"/>
              <a:t>pääsee</a:t>
            </a:r>
            <a:r>
              <a:rPr lang="en-GB" sz="6600" dirty="0"/>
              <a:t> </a:t>
            </a:r>
            <a:r>
              <a:rPr lang="en-GB" sz="6600" dirty="0" err="1"/>
              <a:t>kartoittamaan</a:t>
            </a:r>
            <a:r>
              <a:rPr lang="en-GB" sz="6600" dirty="0"/>
              <a:t> </a:t>
            </a:r>
            <a:r>
              <a:rPr lang="en-GB" sz="6600" dirty="0" err="1"/>
              <a:t>opiskelijoiden</a:t>
            </a:r>
            <a:r>
              <a:rPr lang="en-GB" sz="6600" dirty="0"/>
              <a:t> </a:t>
            </a:r>
            <a:r>
              <a:rPr lang="en-GB" sz="6600" dirty="0" err="1"/>
              <a:t>ennakkotietämystä</a:t>
            </a:r>
            <a:r>
              <a:rPr lang="en-GB" sz="6600" dirty="0"/>
              <a:t> </a:t>
            </a:r>
            <a:r>
              <a:rPr lang="en-GB" sz="6600" dirty="0" err="1"/>
              <a:t>Kiinasta</a:t>
            </a:r>
            <a:r>
              <a:rPr lang="en-GB" sz="6600" dirty="0"/>
              <a:t> </a:t>
            </a:r>
            <a:r>
              <a:rPr lang="en-GB" sz="6600" dirty="0" err="1"/>
              <a:t>ja</a:t>
            </a:r>
            <a:r>
              <a:rPr lang="en-GB" sz="6600" dirty="0"/>
              <a:t> </a:t>
            </a:r>
            <a:r>
              <a:rPr lang="en-GB" sz="6600" dirty="0" err="1"/>
              <a:t>virittelyn</a:t>
            </a:r>
            <a:r>
              <a:rPr lang="en-GB" sz="6600" dirty="0"/>
              <a:t> </a:t>
            </a:r>
            <a:r>
              <a:rPr lang="en-GB" sz="6600" dirty="0" err="1"/>
              <a:t>väitteiden</a:t>
            </a:r>
            <a:r>
              <a:rPr lang="en-GB" sz="6600" dirty="0"/>
              <a:t> </a:t>
            </a:r>
            <a:r>
              <a:rPr lang="en-GB" sz="6600" dirty="0" err="1"/>
              <a:t>kautta</a:t>
            </a:r>
            <a:r>
              <a:rPr lang="en-GB" sz="6600" dirty="0"/>
              <a:t> </a:t>
            </a:r>
            <a:r>
              <a:rPr lang="en-GB" sz="6600" dirty="0" err="1"/>
              <a:t>voi</a:t>
            </a:r>
            <a:r>
              <a:rPr lang="en-GB" sz="6600" dirty="0"/>
              <a:t> jo </a:t>
            </a:r>
            <a:r>
              <a:rPr lang="en-GB" sz="6600" dirty="0" err="1"/>
              <a:t>pureutua</a:t>
            </a:r>
            <a:r>
              <a:rPr lang="en-GB" sz="6600" dirty="0"/>
              <a:t> </a:t>
            </a:r>
            <a:r>
              <a:rPr lang="en-GB" sz="6600" dirty="0" err="1"/>
              <a:t>luvun</a:t>
            </a:r>
            <a:r>
              <a:rPr lang="en-GB" sz="6600" dirty="0"/>
              <a:t> </a:t>
            </a:r>
            <a:r>
              <a:rPr lang="en-GB" sz="6600" dirty="0" err="1"/>
              <a:t>tärkeisiin</a:t>
            </a:r>
            <a:r>
              <a:rPr lang="en-GB" sz="6600" dirty="0"/>
              <a:t> </a:t>
            </a:r>
            <a:r>
              <a:rPr lang="en-GB" sz="6600" dirty="0" err="1"/>
              <a:t>teemoihin</a:t>
            </a:r>
            <a:r>
              <a:rPr lang="en-GB" sz="6600" dirty="0"/>
              <a:t>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54783"/>
            <a:ext cx="21031200" cy="2651126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Totta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vai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tarua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Kiinasta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4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E3A503-D1DE-40A9-BA86-7ACA6E8250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05910"/>
            <a:ext cx="21031200" cy="8949590"/>
          </a:xfrm>
        </p:spPr>
        <p:txBody>
          <a:bodyPr>
            <a:normAutofit fontScale="925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6500" dirty="0" err="1"/>
              <a:t>Kiina</a:t>
            </a:r>
            <a:r>
              <a:rPr lang="en-GB" sz="6500" dirty="0"/>
              <a:t> on </a:t>
            </a:r>
            <a:r>
              <a:rPr lang="en-GB" sz="6500" dirty="0" err="1"/>
              <a:t>keisarikunta</a:t>
            </a:r>
            <a:r>
              <a:rPr lang="en-GB" sz="6500" dirty="0"/>
              <a:t>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en-GB" sz="5800" dirty="0" err="1">
                <a:solidFill>
                  <a:schemeClr val="accent5"/>
                </a:solidFill>
              </a:rPr>
              <a:t>Tarua</a:t>
            </a:r>
            <a:r>
              <a:rPr lang="en-GB" sz="5800" dirty="0"/>
              <a:t>. </a:t>
            </a:r>
            <a:r>
              <a:rPr lang="en-GB" sz="5800" dirty="0" err="1"/>
              <a:t>Kiina</a:t>
            </a:r>
            <a:r>
              <a:rPr lang="en-GB" sz="5800" dirty="0"/>
              <a:t> </a:t>
            </a:r>
            <a:r>
              <a:rPr lang="en-GB" sz="5800" dirty="0" err="1"/>
              <a:t>oli</a:t>
            </a:r>
            <a:r>
              <a:rPr lang="en-GB" sz="5800" dirty="0"/>
              <a:t> </a:t>
            </a:r>
            <a:r>
              <a:rPr lang="en-GB" sz="5800" dirty="0" err="1"/>
              <a:t>keisarikunta</a:t>
            </a:r>
            <a:r>
              <a:rPr lang="en-GB" sz="5800" dirty="0"/>
              <a:t> </a:t>
            </a:r>
            <a:r>
              <a:rPr lang="en-GB" sz="5800" dirty="0" err="1"/>
              <a:t>vuoteen</a:t>
            </a:r>
            <a:r>
              <a:rPr lang="en-GB" sz="5800" dirty="0"/>
              <a:t> 1911 </a:t>
            </a:r>
            <a:r>
              <a:rPr lang="en-GB" sz="5800" dirty="0" err="1"/>
              <a:t>saakka</a:t>
            </a:r>
            <a:r>
              <a:rPr lang="en-GB" sz="5800" dirty="0"/>
              <a:t>, </a:t>
            </a:r>
            <a:r>
              <a:rPr lang="en-GB" sz="5800" dirty="0" err="1"/>
              <a:t>jolloin</a:t>
            </a:r>
            <a:r>
              <a:rPr lang="en-GB" sz="5800" dirty="0"/>
              <a:t> </a:t>
            </a:r>
            <a:r>
              <a:rPr lang="en-GB" sz="5800" dirty="0" err="1"/>
              <a:t>kapinoista</a:t>
            </a:r>
            <a:r>
              <a:rPr lang="en-GB" sz="5800" dirty="0"/>
              <a:t>, </a:t>
            </a:r>
            <a:r>
              <a:rPr lang="en-GB" sz="5800" dirty="0" err="1"/>
              <a:t>talousongelmista</a:t>
            </a:r>
            <a:r>
              <a:rPr lang="en-GB" sz="5800" dirty="0"/>
              <a:t> </a:t>
            </a:r>
            <a:r>
              <a:rPr lang="en-GB" sz="5800" dirty="0" err="1"/>
              <a:t>ja</a:t>
            </a:r>
            <a:r>
              <a:rPr lang="en-GB" sz="5800" dirty="0"/>
              <a:t> </a:t>
            </a:r>
            <a:r>
              <a:rPr lang="en-GB" sz="5800" dirty="0" err="1"/>
              <a:t>ulkovaltojen</a:t>
            </a:r>
            <a:r>
              <a:rPr lang="en-GB" sz="5800" dirty="0"/>
              <a:t> </a:t>
            </a:r>
            <a:r>
              <a:rPr lang="en-GB" sz="5800" dirty="0" err="1"/>
              <a:t>paineesta</a:t>
            </a:r>
            <a:r>
              <a:rPr lang="en-GB" sz="5800" dirty="0"/>
              <a:t> </a:t>
            </a:r>
            <a:r>
              <a:rPr lang="en-GB" sz="5800" dirty="0" err="1"/>
              <a:t>kärsinyt</a:t>
            </a:r>
            <a:r>
              <a:rPr lang="en-GB" sz="5800" dirty="0"/>
              <a:t> Qing-</a:t>
            </a:r>
            <a:r>
              <a:rPr lang="en-GB" sz="5800" dirty="0" err="1"/>
              <a:t>dynastia</a:t>
            </a:r>
            <a:r>
              <a:rPr lang="en-GB" sz="5800" dirty="0"/>
              <a:t> </a:t>
            </a:r>
            <a:r>
              <a:rPr lang="en-GB" sz="5800" dirty="0" err="1"/>
              <a:t>kukistui</a:t>
            </a:r>
            <a:r>
              <a:rPr lang="en-GB" sz="5800" dirty="0"/>
              <a:t>. </a:t>
            </a:r>
            <a:r>
              <a:rPr lang="en-GB" sz="5800" dirty="0" err="1"/>
              <a:t>Kiinasta</a:t>
            </a:r>
            <a:r>
              <a:rPr lang="en-GB" sz="5800" dirty="0"/>
              <a:t> </a:t>
            </a:r>
            <a:r>
              <a:rPr lang="en-GB" sz="5800" dirty="0" err="1"/>
              <a:t>tuli</a:t>
            </a:r>
            <a:r>
              <a:rPr lang="en-GB" sz="5800" dirty="0"/>
              <a:t> </a:t>
            </a:r>
            <a:r>
              <a:rPr lang="en-GB" sz="5800" dirty="0" err="1"/>
              <a:t>tasavalta</a:t>
            </a:r>
            <a:r>
              <a:rPr lang="en-GB" sz="5800" dirty="0"/>
              <a:t>, </a:t>
            </a:r>
            <a:r>
              <a:rPr lang="en-GB" sz="5800" dirty="0" err="1"/>
              <a:t>jossa</a:t>
            </a:r>
            <a:r>
              <a:rPr lang="en-GB" sz="5800" dirty="0"/>
              <a:t> </a:t>
            </a:r>
            <a:r>
              <a:rPr lang="en-GB" sz="5800" dirty="0" err="1"/>
              <a:t>oli</a:t>
            </a:r>
            <a:r>
              <a:rPr lang="en-GB" sz="5800" dirty="0"/>
              <a:t> </a:t>
            </a:r>
            <a:r>
              <a:rPr lang="en-GB" sz="5800" dirty="0" err="1"/>
              <a:t>kuitenkin</a:t>
            </a:r>
            <a:r>
              <a:rPr lang="en-GB" sz="5800" dirty="0"/>
              <a:t> </a:t>
            </a:r>
            <a:r>
              <a:rPr lang="en-GB" sz="5800" dirty="0" err="1"/>
              <a:t>paljon</a:t>
            </a:r>
            <a:r>
              <a:rPr lang="en-GB" sz="5800" dirty="0"/>
              <a:t> </a:t>
            </a:r>
            <a:r>
              <a:rPr lang="en-GB" sz="5800" dirty="0" err="1"/>
              <a:t>ongelmia</a:t>
            </a:r>
            <a:r>
              <a:rPr lang="en-GB" sz="5800" dirty="0"/>
              <a:t>, </a:t>
            </a:r>
            <a:r>
              <a:rPr lang="en-GB" sz="5800" dirty="0" err="1"/>
              <a:t>levottomuuksia</a:t>
            </a:r>
            <a:r>
              <a:rPr lang="en-GB" sz="5800" dirty="0"/>
              <a:t> </a:t>
            </a:r>
            <a:r>
              <a:rPr lang="en-GB" sz="5800" dirty="0" err="1"/>
              <a:t>ja</a:t>
            </a:r>
            <a:r>
              <a:rPr lang="en-GB" sz="5800" dirty="0"/>
              <a:t> </a:t>
            </a:r>
            <a:r>
              <a:rPr lang="en-GB" sz="5800" dirty="0" err="1"/>
              <a:t>lopulta</a:t>
            </a:r>
            <a:r>
              <a:rPr lang="en-GB" sz="5800" dirty="0"/>
              <a:t> </a:t>
            </a:r>
            <a:r>
              <a:rPr lang="en-GB" sz="5800" dirty="0" err="1"/>
              <a:t>sisällissota</a:t>
            </a:r>
            <a:r>
              <a:rPr lang="en-GB" sz="5800" dirty="0"/>
              <a:t>. Sen </a:t>
            </a:r>
            <a:r>
              <a:rPr lang="en-GB" sz="5800" dirty="0" err="1"/>
              <a:t>seurauksena</a:t>
            </a:r>
            <a:r>
              <a:rPr lang="en-GB" sz="5800" dirty="0"/>
              <a:t> </a:t>
            </a:r>
            <a:r>
              <a:rPr lang="en-GB" sz="5800" dirty="0" err="1"/>
              <a:t>kommunistit</a:t>
            </a:r>
            <a:r>
              <a:rPr lang="en-GB" sz="5800" dirty="0"/>
              <a:t> </a:t>
            </a:r>
            <a:r>
              <a:rPr lang="en-GB" sz="5800" dirty="0" err="1"/>
              <a:t>nousivat</a:t>
            </a:r>
            <a:r>
              <a:rPr lang="en-GB" sz="5800" dirty="0"/>
              <a:t> </a:t>
            </a:r>
            <a:r>
              <a:rPr lang="en-GB" sz="5800" dirty="0" err="1"/>
              <a:t>valtaan</a:t>
            </a:r>
            <a:r>
              <a:rPr lang="en-GB" sz="5800" dirty="0"/>
              <a:t> </a:t>
            </a:r>
            <a:r>
              <a:rPr lang="en-GB" sz="5800" dirty="0" err="1"/>
              <a:t>Maon</a:t>
            </a:r>
            <a:r>
              <a:rPr lang="en-GB" sz="5800" dirty="0"/>
              <a:t> </a:t>
            </a:r>
            <a:r>
              <a:rPr lang="en-GB" sz="5800" dirty="0" err="1"/>
              <a:t>johdolla</a:t>
            </a:r>
            <a:r>
              <a:rPr lang="en-GB" sz="5800" dirty="0"/>
              <a:t> </a:t>
            </a:r>
            <a:r>
              <a:rPr lang="en-GB" sz="5800" dirty="0" err="1"/>
              <a:t>vuonna</a:t>
            </a:r>
            <a:r>
              <a:rPr lang="en-GB" sz="5800" dirty="0"/>
              <a:t> 1949</a:t>
            </a:r>
            <a:r>
              <a:rPr lang="en-GB" dirty="0"/>
              <a:t>.</a:t>
            </a:r>
            <a:endParaRPr lang="en-GB" sz="60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6500" dirty="0" err="1"/>
              <a:t>Kiina</a:t>
            </a:r>
            <a:r>
              <a:rPr lang="en-GB" sz="6500" dirty="0"/>
              <a:t> on </a:t>
            </a:r>
            <a:r>
              <a:rPr lang="en-GB" sz="6500" dirty="0" err="1"/>
              <a:t>demokratia</a:t>
            </a:r>
            <a:r>
              <a:rPr lang="en-GB" sz="6500" dirty="0"/>
              <a:t>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en-GB" sz="5800" dirty="0" err="1">
                <a:solidFill>
                  <a:schemeClr val="accent5"/>
                </a:solidFill>
              </a:rPr>
              <a:t>Tarua</a:t>
            </a:r>
            <a:r>
              <a:rPr lang="en-GB" sz="5800" dirty="0"/>
              <a:t>. </a:t>
            </a:r>
            <a:r>
              <a:rPr lang="en-GB" sz="5800" dirty="0" err="1"/>
              <a:t>Kiina</a:t>
            </a:r>
            <a:r>
              <a:rPr lang="en-GB" sz="5800" dirty="0"/>
              <a:t> on </a:t>
            </a:r>
            <a:r>
              <a:rPr lang="en-GB" sz="5800" dirty="0" err="1"/>
              <a:t>edelleen</a:t>
            </a:r>
            <a:r>
              <a:rPr lang="en-GB" sz="5800" dirty="0"/>
              <a:t> </a:t>
            </a:r>
            <a:r>
              <a:rPr lang="en-GB" sz="5800" dirty="0" err="1"/>
              <a:t>kommunistisen</a:t>
            </a:r>
            <a:r>
              <a:rPr lang="en-GB" sz="5800" dirty="0"/>
              <a:t> </a:t>
            </a:r>
            <a:r>
              <a:rPr lang="en-GB" sz="5800" dirty="0" err="1"/>
              <a:t>puolueen</a:t>
            </a:r>
            <a:r>
              <a:rPr lang="en-GB" sz="5800" dirty="0"/>
              <a:t> </a:t>
            </a:r>
            <a:r>
              <a:rPr lang="en-GB" sz="5800" dirty="0" err="1"/>
              <a:t>diktatuuri</a:t>
            </a:r>
            <a:r>
              <a:rPr lang="en-GB" sz="5800" dirty="0"/>
              <a:t>, </a:t>
            </a:r>
            <a:r>
              <a:rPr lang="en-GB" sz="5800" dirty="0" err="1"/>
              <a:t>jossa</a:t>
            </a:r>
            <a:r>
              <a:rPr lang="en-GB" sz="5800" dirty="0"/>
              <a:t> </a:t>
            </a:r>
            <a:r>
              <a:rPr lang="en-GB" sz="5800" dirty="0" err="1"/>
              <a:t>kansalaisten</a:t>
            </a:r>
            <a:r>
              <a:rPr lang="en-GB" sz="5800" dirty="0"/>
              <a:t> </a:t>
            </a:r>
            <a:r>
              <a:rPr lang="en-GB" sz="5800" dirty="0" err="1"/>
              <a:t>oikeuksia</a:t>
            </a:r>
            <a:r>
              <a:rPr lang="en-GB" sz="5800" dirty="0"/>
              <a:t> </a:t>
            </a:r>
            <a:r>
              <a:rPr lang="en-GB" sz="5800" dirty="0" err="1"/>
              <a:t>ja</a:t>
            </a:r>
            <a:r>
              <a:rPr lang="en-GB" sz="5800" dirty="0"/>
              <a:t> </a:t>
            </a:r>
            <a:r>
              <a:rPr lang="en-GB" sz="5800" dirty="0" err="1"/>
              <a:t>tiedonsaantia</a:t>
            </a:r>
            <a:r>
              <a:rPr lang="en-GB" sz="5800" dirty="0"/>
              <a:t> </a:t>
            </a:r>
            <a:r>
              <a:rPr lang="en-GB" sz="5800" dirty="0" err="1"/>
              <a:t>rajoitetaan</a:t>
            </a:r>
            <a:r>
              <a:rPr lang="en-GB" sz="5800" dirty="0"/>
              <a:t> </a:t>
            </a:r>
            <a:r>
              <a:rPr lang="en-GB" sz="5800" dirty="0" err="1"/>
              <a:t>ja</a:t>
            </a:r>
            <a:r>
              <a:rPr lang="en-GB" sz="5800" dirty="0"/>
              <a:t> </a:t>
            </a:r>
            <a:r>
              <a:rPr lang="en-GB" sz="5800" dirty="0" err="1"/>
              <a:t>toisinajattelijoita</a:t>
            </a:r>
            <a:r>
              <a:rPr lang="en-GB" sz="5800" dirty="0"/>
              <a:t> </a:t>
            </a:r>
            <a:r>
              <a:rPr lang="en-GB" sz="5800" dirty="0" err="1"/>
              <a:t>sekä</a:t>
            </a:r>
            <a:r>
              <a:rPr lang="en-GB" sz="5800" dirty="0"/>
              <a:t> </a:t>
            </a:r>
            <a:r>
              <a:rPr lang="en-GB" sz="5800" dirty="0" err="1"/>
              <a:t>vähemmistöjä</a:t>
            </a:r>
            <a:r>
              <a:rPr lang="en-GB" sz="5800" dirty="0"/>
              <a:t> </a:t>
            </a:r>
            <a:r>
              <a:rPr lang="en-GB" sz="5800" dirty="0" err="1"/>
              <a:t>vainotaan</a:t>
            </a:r>
            <a:r>
              <a:rPr lang="en-GB" sz="5800" dirty="0"/>
              <a:t>. </a:t>
            </a:r>
            <a:br>
              <a:rPr lang="en-GB" sz="6600" dirty="0"/>
            </a:br>
            <a:endParaRPr lang="en-GB" sz="6100" dirty="0">
              <a:solidFill>
                <a:schemeClr val="accent5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54783"/>
            <a:ext cx="21031200" cy="2651126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Vastaukset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E3A503-D1DE-40A9-BA86-7ACA6E8250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05910"/>
            <a:ext cx="21031200" cy="8949590"/>
          </a:xfrm>
        </p:spPr>
        <p:txBody>
          <a:bodyPr>
            <a:normAutofit fontScale="925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6500" dirty="0" err="1"/>
              <a:t>Kiinalla</a:t>
            </a:r>
            <a:r>
              <a:rPr lang="en-GB" sz="6500" dirty="0"/>
              <a:t> </a:t>
            </a:r>
            <a:r>
              <a:rPr lang="en-GB" sz="6500" dirty="0" err="1"/>
              <a:t>ja</a:t>
            </a:r>
            <a:r>
              <a:rPr lang="en-GB" sz="6500" dirty="0"/>
              <a:t> </a:t>
            </a:r>
            <a:r>
              <a:rPr lang="en-GB" sz="6500" dirty="0" err="1"/>
              <a:t>Taiwanilla</a:t>
            </a:r>
            <a:r>
              <a:rPr lang="en-GB" sz="6500" dirty="0"/>
              <a:t> on </a:t>
            </a:r>
            <a:r>
              <a:rPr lang="en-GB" sz="6500" dirty="0" err="1"/>
              <a:t>kireät</a:t>
            </a:r>
            <a:r>
              <a:rPr lang="en-GB" sz="6500" dirty="0"/>
              <a:t> </a:t>
            </a:r>
            <a:r>
              <a:rPr lang="en-GB" sz="6500" dirty="0" err="1"/>
              <a:t>suhteet</a:t>
            </a:r>
            <a:r>
              <a:rPr lang="en-GB" sz="6500" dirty="0"/>
              <a:t>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en-GB" sz="5800" dirty="0" err="1">
                <a:solidFill>
                  <a:schemeClr val="accent5"/>
                </a:solidFill>
              </a:rPr>
              <a:t>Totta</a:t>
            </a:r>
            <a:r>
              <a:rPr lang="en-GB" sz="5800" dirty="0"/>
              <a:t>. Taiwan </a:t>
            </a:r>
            <a:r>
              <a:rPr lang="en-GB" sz="5800" dirty="0" err="1"/>
              <a:t>syntyi</a:t>
            </a:r>
            <a:r>
              <a:rPr lang="en-GB" sz="5800" dirty="0"/>
              <a:t>, </a:t>
            </a:r>
            <a:r>
              <a:rPr lang="en-GB" sz="5800" dirty="0" err="1"/>
              <a:t>kun</a:t>
            </a:r>
            <a:r>
              <a:rPr lang="en-GB" sz="5800" dirty="0"/>
              <a:t> </a:t>
            </a:r>
            <a:r>
              <a:rPr lang="en-GB" sz="5800" dirty="0" err="1"/>
              <a:t>sisällissodassa</a:t>
            </a:r>
            <a:r>
              <a:rPr lang="en-GB" sz="5800" dirty="0"/>
              <a:t> </a:t>
            </a:r>
            <a:r>
              <a:rPr lang="en-GB" sz="5800" dirty="0" err="1"/>
              <a:t>kommunisteille</a:t>
            </a:r>
            <a:r>
              <a:rPr lang="en-GB" sz="5800" dirty="0"/>
              <a:t> </a:t>
            </a:r>
            <a:r>
              <a:rPr lang="en-GB" sz="5800" dirty="0" err="1"/>
              <a:t>hävinneet</a:t>
            </a:r>
            <a:r>
              <a:rPr lang="en-GB" sz="5800" dirty="0"/>
              <a:t> </a:t>
            </a:r>
            <a:r>
              <a:rPr lang="en-GB" sz="5800" dirty="0" err="1"/>
              <a:t>oikeistomieliset</a:t>
            </a:r>
            <a:r>
              <a:rPr lang="en-GB" sz="5800" dirty="0"/>
              <a:t> </a:t>
            </a:r>
            <a:r>
              <a:rPr lang="en-GB" sz="5800" dirty="0" err="1"/>
              <a:t>pakenivat</a:t>
            </a:r>
            <a:r>
              <a:rPr lang="en-GB" sz="5800" dirty="0"/>
              <a:t> Formosan </a:t>
            </a:r>
            <a:r>
              <a:rPr lang="en-GB" sz="5800" dirty="0" err="1"/>
              <a:t>saarelle</a:t>
            </a:r>
            <a:r>
              <a:rPr lang="en-GB" sz="5800" dirty="0"/>
              <a:t>. He </a:t>
            </a:r>
            <a:r>
              <a:rPr lang="en-GB" sz="5800" dirty="0" err="1"/>
              <a:t>katsoivat</a:t>
            </a:r>
            <a:r>
              <a:rPr lang="en-GB" sz="5800" dirty="0"/>
              <a:t> </a:t>
            </a:r>
            <a:r>
              <a:rPr lang="en-GB" sz="5800" dirty="0" err="1"/>
              <a:t>edustavansa</a:t>
            </a:r>
            <a:r>
              <a:rPr lang="en-GB" sz="5800" dirty="0"/>
              <a:t> </a:t>
            </a:r>
            <a:r>
              <a:rPr lang="en-GB" sz="5800" dirty="0" err="1"/>
              <a:t>Kiinaa</a:t>
            </a:r>
            <a:r>
              <a:rPr lang="en-GB" sz="5800" dirty="0"/>
              <a:t> </a:t>
            </a:r>
            <a:r>
              <a:rPr lang="en-GB" sz="5800" dirty="0" err="1"/>
              <a:t>ja</a:t>
            </a:r>
            <a:r>
              <a:rPr lang="en-GB" sz="5800" dirty="0"/>
              <a:t> </a:t>
            </a:r>
            <a:r>
              <a:rPr lang="en-GB" sz="5800" dirty="0" err="1"/>
              <a:t>Taiwanilla</a:t>
            </a:r>
            <a:r>
              <a:rPr lang="en-GB" sz="5800" dirty="0"/>
              <a:t> </a:t>
            </a:r>
            <a:r>
              <a:rPr lang="en-GB" sz="5800" dirty="0" err="1"/>
              <a:t>olikin</a:t>
            </a:r>
            <a:r>
              <a:rPr lang="en-GB" sz="5800" dirty="0"/>
              <a:t> </a:t>
            </a:r>
            <a:r>
              <a:rPr lang="en-GB" sz="5800" dirty="0" err="1"/>
              <a:t>esim</a:t>
            </a:r>
            <a:r>
              <a:rPr lang="en-GB" sz="5800" dirty="0"/>
              <a:t>. </a:t>
            </a:r>
            <a:r>
              <a:rPr lang="en-GB" sz="5800" dirty="0" err="1"/>
              <a:t>paikka</a:t>
            </a:r>
            <a:r>
              <a:rPr lang="en-GB" sz="5800" dirty="0"/>
              <a:t> </a:t>
            </a:r>
            <a:r>
              <a:rPr lang="en-GB" sz="5800" dirty="0" err="1"/>
              <a:t>YK:ssa</a:t>
            </a:r>
            <a:r>
              <a:rPr lang="en-GB" sz="5800" dirty="0"/>
              <a:t>, </a:t>
            </a:r>
            <a:r>
              <a:rPr lang="en-GB" sz="5800" dirty="0" err="1"/>
              <a:t>kunnes</a:t>
            </a:r>
            <a:r>
              <a:rPr lang="en-GB" sz="5800" dirty="0"/>
              <a:t> </a:t>
            </a:r>
            <a:r>
              <a:rPr lang="en-GB" sz="5800" dirty="0" err="1"/>
              <a:t>Kiinan</a:t>
            </a:r>
            <a:r>
              <a:rPr lang="en-GB" sz="5800" dirty="0"/>
              <a:t> </a:t>
            </a:r>
            <a:r>
              <a:rPr lang="en-GB" sz="5800" dirty="0" err="1"/>
              <a:t>kansantasavalta</a:t>
            </a:r>
            <a:r>
              <a:rPr lang="en-GB" sz="5800" dirty="0"/>
              <a:t> </a:t>
            </a:r>
            <a:r>
              <a:rPr lang="en-GB" sz="5800" dirty="0" err="1"/>
              <a:t>korvasi</a:t>
            </a:r>
            <a:r>
              <a:rPr lang="en-GB" sz="5800" dirty="0"/>
              <a:t> </a:t>
            </a:r>
            <a:r>
              <a:rPr lang="en-GB" sz="5800" dirty="0" err="1"/>
              <a:t>sen</a:t>
            </a:r>
            <a:r>
              <a:rPr lang="en-GB" sz="5800" dirty="0"/>
              <a:t> 1971. </a:t>
            </a:r>
            <a:r>
              <a:rPr lang="en-GB" sz="5800" dirty="0" err="1"/>
              <a:t>Kiina</a:t>
            </a:r>
            <a:r>
              <a:rPr lang="en-GB" sz="5800" dirty="0"/>
              <a:t> </a:t>
            </a:r>
            <a:r>
              <a:rPr lang="en-GB" sz="5800" dirty="0" err="1"/>
              <a:t>pitää</a:t>
            </a:r>
            <a:r>
              <a:rPr lang="en-GB" sz="5800" dirty="0"/>
              <a:t> </a:t>
            </a:r>
            <a:r>
              <a:rPr lang="en-GB" sz="5800" dirty="0" err="1"/>
              <a:t>Taiwania</a:t>
            </a:r>
            <a:r>
              <a:rPr lang="en-GB" sz="5800" dirty="0"/>
              <a:t> </a:t>
            </a:r>
            <a:r>
              <a:rPr lang="en-GB" sz="5800" dirty="0" err="1"/>
              <a:t>osana</a:t>
            </a:r>
            <a:r>
              <a:rPr lang="en-GB" sz="5800" dirty="0"/>
              <a:t> </a:t>
            </a:r>
            <a:r>
              <a:rPr lang="en-GB" sz="5800" dirty="0" err="1"/>
              <a:t>Kiinaa</a:t>
            </a:r>
            <a:r>
              <a:rPr lang="en-GB" sz="5800" dirty="0"/>
              <a:t>. </a:t>
            </a:r>
            <a:r>
              <a:rPr lang="en-GB" sz="5800" dirty="0" err="1"/>
              <a:t>Taiwanilla</a:t>
            </a:r>
            <a:r>
              <a:rPr lang="en-GB" sz="5800" dirty="0"/>
              <a:t> on </a:t>
            </a:r>
            <a:r>
              <a:rPr lang="en-GB" sz="5800" dirty="0" err="1"/>
              <a:t>oma</a:t>
            </a:r>
            <a:r>
              <a:rPr lang="en-GB" sz="5800" dirty="0"/>
              <a:t> </a:t>
            </a:r>
            <a:r>
              <a:rPr lang="en-GB" sz="5800" dirty="0" err="1"/>
              <a:t>hallintojärjestelmä</a:t>
            </a:r>
            <a:r>
              <a:rPr lang="en-GB" sz="5800" dirty="0"/>
              <a:t> </a:t>
            </a:r>
            <a:r>
              <a:rPr lang="en-GB" sz="5800" dirty="0" err="1"/>
              <a:t>ja</a:t>
            </a:r>
            <a:r>
              <a:rPr lang="en-GB" sz="5800" dirty="0"/>
              <a:t> </a:t>
            </a:r>
            <a:r>
              <a:rPr lang="en-GB" sz="5800" dirty="0" err="1"/>
              <a:t>armeija</a:t>
            </a:r>
            <a:r>
              <a:rPr lang="en-GB" sz="5800" dirty="0"/>
              <a:t>, </a:t>
            </a:r>
            <a:r>
              <a:rPr lang="en-GB" sz="5800" dirty="0" err="1"/>
              <a:t>mutta</a:t>
            </a:r>
            <a:r>
              <a:rPr lang="en-GB" sz="5800" dirty="0"/>
              <a:t> vain </a:t>
            </a:r>
            <a:r>
              <a:rPr lang="en-GB" sz="5800" dirty="0" err="1"/>
              <a:t>harvat</a:t>
            </a:r>
            <a:r>
              <a:rPr lang="en-GB" sz="5800" dirty="0"/>
              <a:t> </a:t>
            </a:r>
            <a:r>
              <a:rPr lang="en-GB" sz="5800" dirty="0" err="1"/>
              <a:t>ulkovallat</a:t>
            </a:r>
            <a:r>
              <a:rPr lang="en-GB" sz="5800" dirty="0"/>
              <a:t> </a:t>
            </a:r>
            <a:r>
              <a:rPr lang="en-GB" sz="5800" dirty="0" err="1"/>
              <a:t>ovat</a:t>
            </a:r>
            <a:r>
              <a:rPr lang="en-GB" sz="5800" dirty="0"/>
              <a:t> </a:t>
            </a:r>
            <a:r>
              <a:rPr lang="en-GB" sz="5800" dirty="0" err="1"/>
              <a:t>tunnustaneet</a:t>
            </a:r>
            <a:r>
              <a:rPr lang="en-GB" sz="5800" dirty="0"/>
              <a:t> </a:t>
            </a:r>
            <a:r>
              <a:rPr lang="en-GB" sz="5800" dirty="0" err="1"/>
              <a:t>Taiwanin</a:t>
            </a:r>
            <a:r>
              <a:rPr lang="en-GB" sz="5800" dirty="0"/>
              <a:t>, </a:t>
            </a:r>
            <a:r>
              <a:rPr lang="en-GB" sz="5800" dirty="0" err="1"/>
              <a:t>koska</a:t>
            </a:r>
            <a:r>
              <a:rPr lang="en-GB" sz="5800" dirty="0"/>
              <a:t> he </a:t>
            </a:r>
            <a:r>
              <a:rPr lang="en-GB" sz="5800" dirty="0" err="1"/>
              <a:t>haluavat</a:t>
            </a:r>
            <a:r>
              <a:rPr lang="en-GB" sz="5800" dirty="0"/>
              <a:t> </a:t>
            </a:r>
            <a:r>
              <a:rPr lang="en-GB" sz="5800" dirty="0" err="1"/>
              <a:t>ylläpitää</a:t>
            </a:r>
            <a:r>
              <a:rPr lang="en-GB" sz="5800" dirty="0"/>
              <a:t> </a:t>
            </a:r>
            <a:r>
              <a:rPr lang="en-GB" sz="5800" dirty="0" err="1"/>
              <a:t>hyviä</a:t>
            </a:r>
            <a:r>
              <a:rPr lang="en-GB" sz="5800" dirty="0"/>
              <a:t> </a:t>
            </a:r>
            <a:r>
              <a:rPr lang="en-GB" sz="5800" dirty="0" err="1"/>
              <a:t>suhteita</a:t>
            </a:r>
            <a:r>
              <a:rPr lang="en-GB" sz="5800" dirty="0"/>
              <a:t> </a:t>
            </a:r>
            <a:r>
              <a:rPr lang="en-GB" sz="5800" dirty="0" err="1"/>
              <a:t>Kiinaan</a:t>
            </a:r>
            <a:r>
              <a:rPr lang="en-GB" sz="5800" dirty="0"/>
              <a:t>. </a:t>
            </a:r>
            <a:br>
              <a:rPr lang="en-GB" sz="6000" dirty="0"/>
            </a:br>
            <a:endParaRPr lang="en-GB" sz="5500" dirty="0">
              <a:solidFill>
                <a:schemeClr val="accent5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54783"/>
            <a:ext cx="21031200" cy="2651126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Vastaukset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E3A503-D1DE-40A9-BA86-7ACA6E8250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05910"/>
            <a:ext cx="21031200" cy="8949590"/>
          </a:xfrm>
        </p:spPr>
        <p:txBody>
          <a:bodyPr>
            <a:normAutofit fontScale="925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6500" dirty="0" err="1"/>
              <a:t>Kiinan</a:t>
            </a:r>
            <a:r>
              <a:rPr lang="en-GB" sz="6500" dirty="0"/>
              <a:t> </a:t>
            </a:r>
            <a:r>
              <a:rPr lang="en-GB" sz="6500" dirty="0" err="1"/>
              <a:t>suurvalta-asema</a:t>
            </a:r>
            <a:r>
              <a:rPr lang="en-GB" sz="6500" dirty="0"/>
              <a:t> </a:t>
            </a:r>
            <a:r>
              <a:rPr lang="en-GB" sz="6500" dirty="0" err="1"/>
              <a:t>perustuu</a:t>
            </a:r>
            <a:r>
              <a:rPr lang="en-GB" sz="6500" dirty="0"/>
              <a:t> </a:t>
            </a:r>
            <a:r>
              <a:rPr lang="en-GB" sz="6500" dirty="0" err="1"/>
              <a:t>ennen</a:t>
            </a:r>
            <a:r>
              <a:rPr lang="en-GB" sz="6500" dirty="0"/>
              <a:t> </a:t>
            </a:r>
            <a:r>
              <a:rPr lang="en-GB" sz="6500" dirty="0" err="1"/>
              <a:t>kaikkea</a:t>
            </a:r>
            <a:r>
              <a:rPr lang="en-GB" sz="6500" dirty="0"/>
              <a:t> </a:t>
            </a:r>
            <a:r>
              <a:rPr lang="en-GB" sz="6500" dirty="0" err="1"/>
              <a:t>sen</a:t>
            </a:r>
            <a:r>
              <a:rPr lang="en-GB" sz="6500" dirty="0"/>
              <a:t> </a:t>
            </a:r>
            <a:r>
              <a:rPr lang="en-GB" sz="6500" dirty="0" err="1"/>
              <a:t>sotilaalliseen</a:t>
            </a:r>
            <a:r>
              <a:rPr lang="en-GB" sz="6500" dirty="0"/>
              <a:t> </a:t>
            </a:r>
            <a:r>
              <a:rPr lang="en-GB" sz="6500" dirty="0" err="1"/>
              <a:t>voimaan</a:t>
            </a:r>
            <a:r>
              <a:rPr lang="en-GB" sz="6500" dirty="0"/>
              <a:t>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en-GB" sz="5800" dirty="0" err="1">
                <a:solidFill>
                  <a:schemeClr val="accent5"/>
                </a:solidFill>
              </a:rPr>
              <a:t>Tarua</a:t>
            </a:r>
            <a:r>
              <a:rPr lang="en-GB" sz="5800" dirty="0"/>
              <a:t>. </a:t>
            </a:r>
            <a:r>
              <a:rPr lang="en-GB" sz="5800" dirty="0" err="1"/>
              <a:t>Kiinan</a:t>
            </a:r>
            <a:r>
              <a:rPr lang="en-GB" sz="5800" dirty="0"/>
              <a:t> </a:t>
            </a:r>
            <a:r>
              <a:rPr lang="en-GB" sz="5800" dirty="0" err="1"/>
              <a:t>suurvalta-asema</a:t>
            </a:r>
            <a:r>
              <a:rPr lang="en-GB" sz="5800" dirty="0"/>
              <a:t> </a:t>
            </a:r>
            <a:r>
              <a:rPr lang="en-GB" sz="5800" dirty="0" err="1"/>
              <a:t>perustuu</a:t>
            </a:r>
            <a:r>
              <a:rPr lang="en-GB" sz="5800" dirty="0"/>
              <a:t> </a:t>
            </a:r>
            <a:r>
              <a:rPr lang="en-GB" sz="5800" dirty="0" err="1"/>
              <a:t>ennen</a:t>
            </a:r>
            <a:r>
              <a:rPr lang="en-GB" sz="5800" dirty="0"/>
              <a:t> </a:t>
            </a:r>
            <a:r>
              <a:rPr lang="en-GB" sz="5800" dirty="0" err="1"/>
              <a:t>kaikkea</a:t>
            </a:r>
            <a:r>
              <a:rPr lang="en-GB" sz="5800" dirty="0"/>
              <a:t> </a:t>
            </a:r>
            <a:r>
              <a:rPr lang="en-GB" sz="5800" dirty="0" err="1"/>
              <a:t>taloudelliseen</a:t>
            </a:r>
            <a:r>
              <a:rPr lang="en-GB" sz="5800" dirty="0"/>
              <a:t> </a:t>
            </a:r>
            <a:r>
              <a:rPr lang="en-GB" sz="5800" dirty="0" err="1"/>
              <a:t>vaikutusvaltaan</a:t>
            </a:r>
            <a:r>
              <a:rPr lang="en-GB" sz="5800" dirty="0"/>
              <a:t>. Se on </a:t>
            </a:r>
            <a:r>
              <a:rPr lang="en-GB" sz="5800" dirty="0" err="1"/>
              <a:t>maailman</a:t>
            </a:r>
            <a:r>
              <a:rPr lang="en-GB" sz="5800" dirty="0"/>
              <a:t> </a:t>
            </a:r>
            <a:r>
              <a:rPr lang="en-GB" sz="5800" dirty="0" err="1"/>
              <a:t>toiseksi</a:t>
            </a:r>
            <a:r>
              <a:rPr lang="en-GB" sz="5800" dirty="0"/>
              <a:t> </a:t>
            </a:r>
            <a:r>
              <a:rPr lang="en-GB" sz="5800" dirty="0" err="1"/>
              <a:t>suurin</a:t>
            </a:r>
            <a:r>
              <a:rPr lang="en-GB" sz="5800" dirty="0"/>
              <a:t> </a:t>
            </a:r>
            <a:r>
              <a:rPr lang="en-GB" sz="5800" dirty="0" err="1"/>
              <a:t>kansantalous</a:t>
            </a:r>
            <a:r>
              <a:rPr lang="en-GB" sz="5800" dirty="0"/>
              <a:t>. Ns. </a:t>
            </a:r>
            <a:r>
              <a:rPr lang="en-GB" sz="5800" dirty="0" err="1"/>
              <a:t>Kiina-ilmiön</a:t>
            </a:r>
            <a:r>
              <a:rPr lang="en-GB" sz="5800" dirty="0"/>
              <a:t> </a:t>
            </a:r>
            <a:r>
              <a:rPr lang="en-GB" sz="5800" dirty="0" err="1"/>
              <a:t>ansiosta</a:t>
            </a:r>
            <a:r>
              <a:rPr lang="en-GB" sz="5800" dirty="0"/>
              <a:t> </a:t>
            </a:r>
            <a:r>
              <a:rPr lang="en-GB" sz="5800" dirty="0" err="1"/>
              <a:t>länsiyritykset</a:t>
            </a:r>
            <a:r>
              <a:rPr lang="en-GB" sz="5800" dirty="0"/>
              <a:t> </a:t>
            </a:r>
            <a:r>
              <a:rPr lang="en-GB" sz="5800" dirty="0" err="1"/>
              <a:t>ovat</a:t>
            </a:r>
            <a:r>
              <a:rPr lang="en-GB" sz="5800" dirty="0"/>
              <a:t> </a:t>
            </a:r>
            <a:r>
              <a:rPr lang="en-GB" sz="5800" dirty="0" err="1"/>
              <a:t>siirtäneet</a:t>
            </a:r>
            <a:r>
              <a:rPr lang="en-GB" sz="5800" dirty="0"/>
              <a:t> </a:t>
            </a:r>
            <a:r>
              <a:rPr lang="en-GB" sz="5800" dirty="0" err="1"/>
              <a:t>tuotantoaan</a:t>
            </a:r>
            <a:r>
              <a:rPr lang="en-GB" sz="5800" dirty="0"/>
              <a:t> </a:t>
            </a:r>
            <a:r>
              <a:rPr lang="en-GB" sz="5800" dirty="0" err="1"/>
              <a:t>Kiinaan</a:t>
            </a:r>
            <a:r>
              <a:rPr lang="en-GB" sz="5800" dirty="0"/>
              <a:t> </a:t>
            </a:r>
            <a:r>
              <a:rPr lang="en-GB" sz="5800" dirty="0" err="1"/>
              <a:t>ja</a:t>
            </a:r>
            <a:r>
              <a:rPr lang="en-GB" sz="5800" dirty="0"/>
              <a:t> </a:t>
            </a:r>
            <a:r>
              <a:rPr lang="en-GB" sz="5800" dirty="0" err="1"/>
              <a:t>Kiinan</a:t>
            </a:r>
            <a:r>
              <a:rPr lang="en-GB" sz="5800" dirty="0"/>
              <a:t> </a:t>
            </a:r>
            <a:r>
              <a:rPr lang="en-GB" sz="5800" dirty="0" err="1"/>
              <a:t>talous</a:t>
            </a:r>
            <a:r>
              <a:rPr lang="en-GB" sz="5800" dirty="0"/>
              <a:t> </a:t>
            </a:r>
            <a:r>
              <a:rPr lang="en-GB" sz="5800" dirty="0" err="1"/>
              <a:t>kasvoi</a:t>
            </a:r>
            <a:r>
              <a:rPr lang="en-GB" sz="5800" dirty="0"/>
              <a:t> </a:t>
            </a:r>
            <a:r>
              <a:rPr lang="en-GB" sz="5800" dirty="0" err="1"/>
              <a:t>vuosituhannen</a:t>
            </a:r>
            <a:r>
              <a:rPr lang="en-GB" sz="5800" dirty="0"/>
              <a:t> </a:t>
            </a:r>
            <a:r>
              <a:rPr lang="en-GB" sz="5800" dirty="0" err="1"/>
              <a:t>vaihteessa</a:t>
            </a:r>
            <a:r>
              <a:rPr lang="en-GB" sz="5800" dirty="0"/>
              <a:t> </a:t>
            </a:r>
            <a:r>
              <a:rPr lang="en-GB" sz="5800" dirty="0" err="1"/>
              <a:t>voimakkaammin</a:t>
            </a:r>
            <a:r>
              <a:rPr lang="en-GB" sz="5800" dirty="0"/>
              <a:t> </a:t>
            </a:r>
            <a:r>
              <a:rPr lang="en-GB" sz="5800" dirty="0" err="1"/>
              <a:t>kuin</a:t>
            </a:r>
            <a:r>
              <a:rPr lang="en-GB" sz="5800" dirty="0"/>
              <a:t> </a:t>
            </a:r>
            <a:r>
              <a:rPr lang="en-GB" sz="5800" dirty="0" err="1"/>
              <a:t>missään</a:t>
            </a:r>
            <a:r>
              <a:rPr lang="en-GB" sz="5800" dirty="0"/>
              <a:t> </a:t>
            </a:r>
            <a:r>
              <a:rPr lang="en-GB" sz="5800" dirty="0" err="1"/>
              <a:t>muualla</a:t>
            </a:r>
            <a:r>
              <a:rPr lang="en-GB" sz="5800" dirty="0"/>
              <a:t>. </a:t>
            </a:r>
            <a:r>
              <a:rPr lang="en-GB" sz="5800" dirty="0" err="1"/>
              <a:t>Kiina</a:t>
            </a:r>
            <a:r>
              <a:rPr lang="en-GB" sz="5800" dirty="0"/>
              <a:t> </a:t>
            </a:r>
            <a:r>
              <a:rPr lang="en-GB" sz="5800" dirty="0" err="1"/>
              <a:t>investoi</a:t>
            </a:r>
            <a:r>
              <a:rPr lang="en-GB" sz="5800" dirty="0"/>
              <a:t> </a:t>
            </a:r>
            <a:r>
              <a:rPr lang="en-GB" sz="5800" dirty="0" err="1"/>
              <a:t>ulkomaille</a:t>
            </a:r>
            <a:r>
              <a:rPr lang="en-GB" sz="5800" dirty="0"/>
              <a:t> </a:t>
            </a:r>
            <a:r>
              <a:rPr lang="en-GB" sz="5800" dirty="0" err="1"/>
              <a:t>ja</a:t>
            </a:r>
            <a:r>
              <a:rPr lang="en-GB" sz="5800" dirty="0"/>
              <a:t> on </a:t>
            </a:r>
            <a:r>
              <a:rPr lang="en-GB" sz="5800" dirty="0" err="1"/>
              <a:t>myös</a:t>
            </a:r>
            <a:r>
              <a:rPr lang="en-GB" sz="5800" dirty="0"/>
              <a:t> </a:t>
            </a:r>
            <a:r>
              <a:rPr lang="en-GB" sz="5800" dirty="0" err="1"/>
              <a:t>lainoittanut</a:t>
            </a:r>
            <a:r>
              <a:rPr lang="en-GB" sz="5800" dirty="0"/>
              <a:t> </a:t>
            </a:r>
            <a:r>
              <a:rPr lang="en-GB" sz="5800" dirty="0" err="1"/>
              <a:t>länsimaita</a:t>
            </a:r>
            <a:r>
              <a:rPr lang="en-GB" sz="5800" dirty="0"/>
              <a:t>. (</a:t>
            </a:r>
            <a:r>
              <a:rPr lang="en-GB" sz="5800" dirty="0" err="1"/>
              <a:t>Kiinan</a:t>
            </a:r>
            <a:r>
              <a:rPr lang="en-GB" sz="5800" dirty="0"/>
              <a:t> </a:t>
            </a:r>
            <a:r>
              <a:rPr lang="en-GB" sz="5800" dirty="0" err="1"/>
              <a:t>armeija</a:t>
            </a:r>
            <a:r>
              <a:rPr lang="en-GB" sz="5800" dirty="0"/>
              <a:t> on </a:t>
            </a:r>
            <a:r>
              <a:rPr lang="en-GB" sz="5800" dirty="0" err="1"/>
              <a:t>kyllä</a:t>
            </a:r>
            <a:r>
              <a:rPr lang="en-GB" sz="5800" dirty="0"/>
              <a:t> </a:t>
            </a:r>
            <a:r>
              <a:rPr lang="en-GB" sz="5800" dirty="0" err="1"/>
              <a:t>miesvahvuudeltaan</a:t>
            </a:r>
            <a:r>
              <a:rPr lang="en-GB" sz="5800" dirty="0"/>
              <a:t> </a:t>
            </a:r>
            <a:r>
              <a:rPr lang="en-GB" sz="5800" dirty="0" err="1"/>
              <a:t>maailman</a:t>
            </a:r>
            <a:r>
              <a:rPr lang="en-GB" sz="5800" dirty="0"/>
              <a:t> </a:t>
            </a:r>
            <a:r>
              <a:rPr lang="en-GB" sz="5800" dirty="0" err="1"/>
              <a:t>suurin</a:t>
            </a:r>
            <a:r>
              <a:rPr lang="en-GB" sz="5800" dirty="0"/>
              <a:t>, </a:t>
            </a:r>
            <a:r>
              <a:rPr lang="en-GB" sz="5800" dirty="0" err="1"/>
              <a:t>mutta</a:t>
            </a:r>
            <a:r>
              <a:rPr lang="en-GB" sz="5800" dirty="0"/>
              <a:t> </a:t>
            </a:r>
            <a:r>
              <a:rPr lang="en-GB" sz="5800" dirty="0" err="1"/>
              <a:t>vaikutusvalta</a:t>
            </a:r>
            <a:r>
              <a:rPr lang="en-GB" sz="5800" dirty="0"/>
              <a:t> </a:t>
            </a:r>
            <a:r>
              <a:rPr lang="en-GB" sz="5800" dirty="0" err="1"/>
              <a:t>perustuu</a:t>
            </a:r>
            <a:r>
              <a:rPr lang="en-GB" sz="5800" dirty="0"/>
              <a:t> </a:t>
            </a:r>
            <a:r>
              <a:rPr lang="en-GB" sz="5800" dirty="0" err="1"/>
              <a:t>ennen</a:t>
            </a:r>
            <a:r>
              <a:rPr lang="en-GB" sz="5800" dirty="0"/>
              <a:t> </a:t>
            </a:r>
            <a:r>
              <a:rPr lang="en-GB" sz="5800" dirty="0" err="1"/>
              <a:t>kaikkea</a:t>
            </a:r>
            <a:r>
              <a:rPr lang="en-GB" sz="5800" dirty="0"/>
              <a:t> </a:t>
            </a:r>
            <a:r>
              <a:rPr lang="en-GB" sz="5800" dirty="0" err="1"/>
              <a:t>talouteen</a:t>
            </a:r>
            <a:r>
              <a:rPr lang="en-GB" sz="5800" dirty="0"/>
              <a:t>.)</a:t>
            </a:r>
            <a:br>
              <a:rPr lang="en-GB" sz="6000" dirty="0"/>
            </a:br>
            <a:endParaRPr lang="en-GB" sz="5500" dirty="0">
              <a:solidFill>
                <a:schemeClr val="accent5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54783"/>
            <a:ext cx="21031200" cy="2651126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Vastaukset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9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306</Words>
  <Application>Microsoft Office PowerPoint</Application>
  <PresentationFormat>Mukautettu</PresentationFormat>
  <Paragraphs>32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Virittely:  Totta vai tarua Kiinasta</vt:lpstr>
      <vt:lpstr>Ovatko seuraavat väitteet totta vai tarua?</vt:lpstr>
      <vt:lpstr>Opettajalle</vt:lpstr>
      <vt:lpstr>Totta vai tarua Kiinasta</vt:lpstr>
      <vt:lpstr>Vastaukset</vt:lpstr>
      <vt:lpstr>Vastaukset</vt:lpstr>
      <vt:lpstr>Vastaukset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Kaartinen Minna</cp:lastModifiedBy>
  <cp:revision>17</cp:revision>
  <cp:lastPrinted>2017-11-30T08:45:33Z</cp:lastPrinted>
  <dcterms:created xsi:type="dcterms:W3CDTF">2020-05-05T09:10:38Z</dcterms:created>
  <dcterms:modified xsi:type="dcterms:W3CDTF">2026-03-08T15:40:35Z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