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274" r:id="rId2"/>
    <p:sldId id="275" r:id="rId3"/>
    <p:sldId id="276" r:id="rId4"/>
    <p:sldId id="282" r:id="rId5"/>
    <p:sldId id="277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C0C0C0"/>
    <a:srgbClr val="FF0000"/>
    <a:srgbClr val="3D7FCF"/>
    <a:srgbClr val="204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63AC8-8B18-4902-9F4C-84F54386D3E9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46938-914C-4BE8-9E4D-B0644A1777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684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558BBC-16D7-409A-A5F6-BB0EE442CAB9}" type="datetime1">
              <a:rPr lang="en-US" altLang="fi-FI"/>
              <a:pPr/>
              <a:t>12/21/2014</a:t>
            </a:fld>
            <a:endParaRPr lang="en-US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  <a:endParaRPr lang="en-US" altLang="fi-FI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21868A-700B-4AC0-B5C5-3DE7BED33D1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156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ukka\Documents\eOppi\eOppi_logo_e.png"/>
          <p:cNvPicPr>
            <a:picLocks noChangeAspect="1" noChangeArrowheads="1"/>
          </p:cNvPicPr>
          <p:nvPr userDrawn="1"/>
        </p:nvPicPr>
        <p:blipFill>
          <a:blip r:embed="rId3" cstate="print">
            <a:lum bright="74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79725"/>
            <a:ext cx="3241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7"/>
          <p:cNvSpPr txBox="1"/>
          <p:nvPr userDrawn="1"/>
        </p:nvSpPr>
        <p:spPr>
          <a:xfrm>
            <a:off x="9525" y="6327775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  <a:latin typeface="Calibri" panose="020F0502020204030204" pitchFamily="34" charset="0"/>
              </a:rPr>
              <a:t>Sähköisen oppimisen edelläkävijä | www.e-oppi.fi</a:t>
            </a:r>
          </a:p>
        </p:txBody>
      </p:sp>
      <p:pic>
        <p:nvPicPr>
          <p:cNvPr id="7" name="Picture 2" descr="C:\Users\Elukka\Documents\eOppi\eOppi_logo008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68275"/>
            <a:ext cx="2328862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/>
          <a:lstStyle>
            <a:lvl1pPr>
              <a:defRPr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19872" y="3476600"/>
            <a:ext cx="482453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8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B9F57-6A3B-47D3-8318-31B96808B146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46578-A4B0-4910-9755-2560AC01A20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842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47FA8-C4EB-4A96-9F63-5AA077FCDC7B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B1A55-C431-48BB-8CF1-204030490A8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91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60350"/>
            <a:ext cx="1101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0FB885-637B-46A0-9133-79BA64082A3F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0A8B3-6542-4E3D-9C0C-215280FBA25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406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706563"/>
            <a:ext cx="3140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tsikko 1"/>
          <p:cNvSpPr txBox="1">
            <a:spLocks/>
          </p:cNvSpPr>
          <p:nvPr userDrawn="1"/>
        </p:nvSpPr>
        <p:spPr>
          <a:xfrm>
            <a:off x="465138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4000" b="1">
                <a:solidFill>
                  <a:srgbClr val="3D7FCF"/>
                </a:solidFill>
                <a:latin typeface="Calibri" panose="020F0502020204030204" pitchFamily="34" charset="0"/>
              </a:rPr>
              <a:t>Sähköä oppimiseen!</a:t>
            </a:r>
          </a:p>
        </p:txBody>
      </p:sp>
      <p:sp>
        <p:nvSpPr>
          <p:cNvPr id="5" name="Otsikko 1"/>
          <p:cNvSpPr txBox="1">
            <a:spLocks/>
          </p:cNvSpPr>
          <p:nvPr userDrawn="1"/>
        </p:nvSpPr>
        <p:spPr>
          <a:xfrm>
            <a:off x="468313" y="50228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3400" b="1">
                <a:solidFill>
                  <a:srgbClr val="3D7FCF"/>
                </a:solidFill>
                <a:latin typeface="Calibri" panose="020F0502020204030204" pitchFamily="34" charset="0"/>
              </a:rPr>
              <a:t>www.oppi.fi</a:t>
            </a:r>
          </a:p>
        </p:txBody>
      </p:sp>
    </p:spTree>
    <p:extLst>
      <p:ext uri="{BB962C8B-B14F-4D97-AF65-F5344CB8AC3E}">
        <p14:creationId xmlns:p14="http://schemas.microsoft.com/office/powerpoint/2010/main" val="37683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BB9D9-98B4-44C6-8BAB-5198A176EF48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F4310-9EEF-42AE-AC26-FDB86E9A158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5598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22218-4E5E-4400-B8E1-48C0A2D83F97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0C38-822B-4205-91C4-DA2B5EC0745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590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D62FB-EC69-4F82-B6B8-4DEE9BC7DC3B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3395-7A66-49A7-BD1D-0CE85B3EACF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319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695D9-E71F-44EF-B9F5-F29F04FA7C36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6495-1C2C-4194-BD3D-32DD590623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6411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ABD7-B08D-46CC-BCDE-AC9EA9506F81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0FDF9-BDEB-4958-A987-64F77C8358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2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F0099-D5DA-45C3-9871-635C4930335A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F9F93-6A1C-4622-998B-3700462661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25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78000">
              <a:srgbClr val="FFFFFF"/>
            </a:gs>
            <a:gs pos="100000">
              <a:srgbClr val="C6D9F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F019BAF-38CA-4781-A5EB-3CAF492D4F4E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431708F-E848-4C76-8FCE-8490BFC77BC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ctrTitle"/>
          </p:nvPr>
        </p:nvSpPr>
        <p:spPr>
          <a:xfrm>
            <a:off x="386426" y="1296967"/>
            <a:ext cx="8229600" cy="1538853"/>
          </a:xfrm>
        </p:spPr>
        <p:txBody>
          <a:bodyPr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39. Voimalaitoksista kohti kodin kytkentöjä</a:t>
            </a:r>
          </a:p>
        </p:txBody>
      </p:sp>
      <p:sp>
        <p:nvSpPr>
          <p:cNvPr id="30723" name="Rectangle 4"/>
          <p:cNvSpPr>
            <a:spLocks noGrp="1"/>
          </p:cNvSpPr>
          <p:nvPr>
            <p:ph type="subTitle" idx="1"/>
          </p:nvPr>
        </p:nvSpPr>
        <p:spPr>
          <a:xfrm>
            <a:off x="3275013" y="3116263"/>
            <a:ext cx="5611812" cy="2952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solidFill>
                  <a:srgbClr val="898989"/>
                </a:solidFill>
              </a:rPr>
              <a:t>Tavoitteet ja sisältö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 smtClean="0">
                <a:solidFill>
                  <a:srgbClr val="898989"/>
                </a:solidFill>
              </a:rPr>
              <a:t>- Oppia miten sähköenergian siirto tapahtuu voimalaitoksesta koteihin,  teollisuuslaitoksiin ja julkiseen käyttöön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 smtClean="0">
                <a:solidFill>
                  <a:srgbClr val="898989"/>
                </a:solidFill>
              </a:rPr>
              <a:t>- Oppia muuntajan toiminta</a:t>
            </a:r>
            <a:endParaRPr lang="fi-FI" altLang="fi-FI" sz="2400" dirty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i-FI" altLang="fi-FI" sz="24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title"/>
          </p:nvPr>
        </p:nvSpPr>
        <p:spPr/>
        <p:txBody>
          <a:bodyPr wrap="square"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Voimalaitoksesta kantaverkon kautta koteihin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Jotta energiahäviöitä tulisi mahdollisimman vähän, käytetään suurta siirtojännitettä ja pientä virtaa paksuissa siirtojohdoissa </a:t>
            </a:r>
            <a:endParaRPr lang="fi-FI" dirty="0" smtClean="0"/>
          </a:p>
          <a:p>
            <a:r>
              <a:rPr lang="fi-FI" dirty="0" smtClean="0"/>
              <a:t>Jännitteen suuruutta voidaan muuntaa muuntajalla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title"/>
          </p:nvPr>
        </p:nvSpPr>
        <p:spPr/>
        <p:txBody>
          <a:bodyPr wrap="square"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Muuntaja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70" y="1600200"/>
            <a:ext cx="6798859" cy="50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Laskuesimerkki</a:t>
            </a:r>
            <a:endParaRPr lang="fi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8240"/>
                <a:ext cx="8229600" cy="49679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i-FI" sz="2400" dirty="0" smtClean="0"/>
                  <a:t>Muuntajan ensiökäämissä on 30 kierrosta ja tosiokäämissä 1000 kierrosta. Kuinka suureksi ensiöpuolelle kytketty 230 V jännite muuntuu?</a:t>
                </a:r>
              </a:p>
              <a:p>
                <a:pPr marL="0" indent="0">
                  <a:buNone/>
                </a:pPr>
                <a:r>
                  <a:rPr lang="fi-FI" sz="2400" b="1" dirty="0" smtClean="0"/>
                  <a:t>Ratkaisu</a:t>
                </a:r>
              </a:p>
              <a:p>
                <a:pPr marL="0" indent="0">
                  <a:buNone/>
                </a:pPr>
                <a:r>
                  <a:rPr lang="fi-FI" sz="2400" dirty="0"/>
                  <a:t>Jännite on suoraan verrannollinen </a:t>
                </a:r>
                <a:r>
                  <a:rPr lang="fi-FI" sz="2400" dirty="0" smtClean="0"/>
                  <a:t>käämien kierroslukuihin, eli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fi-FI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fi-FI" sz="2400" dirty="0" smtClean="0"/>
                  <a:t>Ratkaistaan yhtälöstä kysytty toisiojännite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i-FI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i-FI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fi-FI" sz="2400" dirty="0" smtClean="0"/>
                  <a:t>, josta ristiin kertomalla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i-FI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i-FI" sz="2400" b="0" i="0" smtClean="0">
                        <a:latin typeface="Cambria Math" panose="02040503050406030204" pitchFamily="18" charset="0"/>
                      </a:rPr>
                      <m:t> ||</m:t>
                    </m:r>
                    <m:sSub>
                      <m:sSub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i-FI" sz="2400" dirty="0" smtClean="0"/>
                  <a:t>.</a:t>
                </a:r>
                <a:endParaRPr lang="fi-FI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i-FI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230 </m:t>
                        </m:r>
                        <m:r>
                          <m:rPr>
                            <m:sty m:val="p"/>
                          </m:rPr>
                          <a:rPr lang="fi-FI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⋅1000</m:t>
                        </m:r>
                      </m:num>
                      <m:den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≈7700 </m:t>
                    </m:r>
                    <m:r>
                      <m:rPr>
                        <m:sty m:val="p"/>
                      </m:rPr>
                      <a:rPr lang="fi-FI" sz="24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fi-FI" sz="2400" dirty="0" smtClean="0"/>
                  <a:t> </a:t>
                </a:r>
                <a:endParaRPr lang="fi-FI" sz="2400" dirty="0"/>
              </a:p>
              <a:p>
                <a:pPr marL="0" indent="0">
                  <a:buNone/>
                </a:pPr>
                <a:endParaRPr lang="fi-FI" sz="2400" dirty="0" smtClean="0"/>
              </a:p>
              <a:p>
                <a:pPr marL="0" indent="0">
                  <a:buNone/>
                </a:pPr>
                <a:endParaRPr lang="fi-FI" dirty="0"/>
              </a:p>
            </p:txBody>
          </p:sp>
        </mc:Choice>
        <mc:Fallback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8240"/>
                <a:ext cx="8229600" cy="4967923"/>
              </a:xfrm>
              <a:blipFill rotWithShape="0">
                <a:blip r:embed="rId2"/>
                <a:stretch>
                  <a:fillRect l="-1111" t="-982" r="-2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21.12.2014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528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title"/>
          </p:nvPr>
        </p:nvSpPr>
        <p:spPr/>
        <p:txBody>
          <a:bodyPr wrap="square"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Kantaverkko 1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600200"/>
            <a:ext cx="4001589" cy="4525963"/>
          </a:xfrm>
        </p:spPr>
        <p:txBody>
          <a:bodyPr/>
          <a:lstStyle/>
          <a:p>
            <a:r>
              <a:rPr lang="fi-FI" dirty="0" smtClean="0"/>
              <a:t>Suurimmat voimalaitokset ja yhteyksiä naapurimaihin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49" y="0"/>
            <a:ext cx="4624251" cy="61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49" y="0"/>
            <a:ext cx="4624251" cy="6165668"/>
          </a:xfrm>
          <a:prstGeom prst="rect">
            <a:avLst/>
          </a:prstGeom>
        </p:spPr>
      </p:pic>
      <p:sp>
        <p:nvSpPr>
          <p:cNvPr id="5" name="Shape 275"/>
          <p:cNvSpPr>
            <a:spLocks noGrp="1"/>
          </p:cNvSpPr>
          <p:nvPr>
            <p:ph type="title"/>
          </p:nvPr>
        </p:nvSpPr>
        <p:spPr/>
        <p:txBody>
          <a:bodyPr wrap="square"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Kantaverkko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19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5"/>
          <p:cNvSpPr>
            <a:spLocks noGrp="1"/>
          </p:cNvSpPr>
          <p:nvPr>
            <p:ph type="title"/>
          </p:nvPr>
        </p:nvSpPr>
        <p:spPr/>
        <p:txBody>
          <a:bodyPr wrap="square"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Kantaverkko 3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1" y="0"/>
            <a:ext cx="4632960" cy="61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5"/>
          <p:cNvSpPr>
            <a:spLocks noGrp="1"/>
          </p:cNvSpPr>
          <p:nvPr>
            <p:ph type="title"/>
          </p:nvPr>
        </p:nvSpPr>
        <p:spPr/>
        <p:txBody>
          <a:bodyPr wrap="square"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Kantaverkot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49" y="0"/>
            <a:ext cx="4624251" cy="61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12350</TotalTime>
  <Words>93</Words>
  <Application>Microsoft Office PowerPoint</Application>
  <PresentationFormat>Näytössä katseltava diaesitys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Cambria Math</vt:lpstr>
      <vt:lpstr>Mukautettu suunnittelumalli</vt:lpstr>
      <vt:lpstr>39. Voimalaitoksista kohti kodin kytkentöjä</vt:lpstr>
      <vt:lpstr>Voimalaitoksesta kantaverkon kautta koteihin</vt:lpstr>
      <vt:lpstr>Muuntaja</vt:lpstr>
      <vt:lpstr>Laskuesimerkki</vt:lpstr>
      <vt:lpstr>Kantaverkko 1</vt:lpstr>
      <vt:lpstr>Kantaverkko 2</vt:lpstr>
      <vt:lpstr>Kantaverkko 3</vt:lpstr>
      <vt:lpstr>Kantaverkot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Elukka</dc:creator>
  <cp:lastModifiedBy>Olli Karkkulainen</cp:lastModifiedBy>
  <cp:revision>145</cp:revision>
  <dcterms:created xsi:type="dcterms:W3CDTF">2012-01-24T08:27:26Z</dcterms:created>
  <dcterms:modified xsi:type="dcterms:W3CDTF">2014-12-21T19:27:51Z</dcterms:modified>
</cp:coreProperties>
</file>