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6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13716000" cx="24384000"/>
  <p:notesSz cx="6794500" cy="9931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7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b="1" sz="9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b="1" sz="66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4"/>
          <p:cNvSpPr/>
          <p:nvPr>
            <p:ph idx="2" type="pic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5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>
            <p:ph idx="2" type="pic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6"/>
          <p:cNvSpPr txBox="1"/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6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7"/>
          <p:cNvSpPr txBox="1"/>
          <p:nvPr>
            <p:ph idx="1" type="body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7"/>
          <p:cNvSpPr/>
          <p:nvPr>
            <p:ph idx="2" type="pic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7"/>
          <p:cNvSpPr txBox="1"/>
          <p:nvPr>
            <p:ph idx="3" type="body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7"/>
          <p:cNvSpPr/>
          <p:nvPr>
            <p:ph idx="4" type="pic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7"/>
          <p:cNvSpPr txBox="1"/>
          <p:nvPr>
            <p:ph idx="5" type="body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7"/>
          <p:cNvSpPr/>
          <p:nvPr>
            <p:ph idx="6" type="pic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/>
          <p:nvPr>
            <p:ph idx="11" type="ftr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/>
          <p:nvPr>
            <p:ph idx="1" type="body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8"/>
          <p:cNvSpPr/>
          <p:nvPr>
            <p:ph idx="2" type="pic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/>
          <p:nvPr>
            <p:ph idx="3" type="body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8"/>
          <p:cNvSpPr/>
          <p:nvPr>
            <p:ph idx="4" type="pic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/>
          <p:nvPr>
            <p:ph idx="5" type="body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8"/>
          <p:cNvSpPr/>
          <p:nvPr>
            <p:ph idx="6" type="pic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/>
          <p:nvPr>
            <p:ph idx="7" type="body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8"/>
          <p:cNvSpPr/>
          <p:nvPr>
            <p:ph idx="8" type="pic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/>
          <p:nvPr>
            <p:ph idx="11" type="ftr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/>
          <p:nvPr>
            <p:ph idx="1" type="body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9"/>
          <p:cNvSpPr txBox="1"/>
          <p:nvPr>
            <p:ph idx="2" type="body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9"/>
          <p:cNvSpPr txBox="1"/>
          <p:nvPr>
            <p:ph idx="3" type="body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9"/>
          <p:cNvSpPr txBox="1"/>
          <p:nvPr>
            <p:ph idx="4" type="body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9" name="Google Shape;79;p9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/>
          <p:nvPr>
            <p:ph idx="11" type="ftr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b="0" i="0" sz="8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b="0" i="0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33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5080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72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72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/>
          <p:nvPr>
            <p:ph type="title"/>
          </p:nvPr>
        </p:nvSpPr>
        <p:spPr>
          <a:xfrm>
            <a:off x="1649506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8. Taistelu uskosta ja vallasta</a:t>
            </a:r>
            <a:br>
              <a:rPr lang="fi-FI"/>
            </a:br>
            <a:br>
              <a:rPr lang="fi-FI"/>
            </a:br>
            <a:r>
              <a:rPr lang="fi-FI"/>
              <a:t>TIETOISKU:</a:t>
            </a:r>
            <a:br>
              <a:rPr lang="fi-FI"/>
            </a:br>
            <a:r>
              <a:rPr lang="fi-FI"/>
              <a:t>Rembandt: </a:t>
            </a:r>
            <a:r>
              <a:rPr i="1" lang="fi-FI"/>
              <a:t>Yövartio</a:t>
            </a:r>
            <a:r>
              <a:rPr lang="fi-FI"/>
              <a:t> (1642)</a:t>
            </a:r>
            <a:endParaRPr/>
          </a:p>
        </p:txBody>
      </p:sp>
      <p:sp>
        <p:nvSpPr>
          <p:cNvPr id="86" name="Google Shape;86;p10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87" name="Google Shape;87;p10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93" name="Google Shape;93;p11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1</a:t>
            </a:r>
            <a:endParaRPr/>
          </a:p>
        </p:txBody>
      </p:sp>
      <p:pic>
        <p:nvPicPr>
          <p:cNvPr descr="Kuva, joka sisältää kohteen ryhmä, henkilöt, vanha, yö&#10;&#10;Kuvaus luotu automaattisesti" id="94" name="Google Shape;94;p11"/>
          <p:cNvPicPr preferRelativeResize="0"/>
          <p:nvPr/>
        </p:nvPicPr>
        <p:blipFill rotWithShape="1">
          <a:blip r:embed="rId3">
            <a:alphaModFix/>
          </a:blip>
          <a:srcRect b="0" l="0" r="0" t="24029"/>
          <a:stretch/>
        </p:blipFill>
        <p:spPr>
          <a:xfrm>
            <a:off x="1313350" y="1"/>
            <a:ext cx="21757300" cy="137159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2"/>
          <p:cNvSpPr txBox="1"/>
          <p:nvPr>
            <p:ph idx="1" type="body"/>
          </p:nvPr>
        </p:nvSpPr>
        <p:spPr>
          <a:xfrm>
            <a:off x="1621943" y="2697480"/>
            <a:ext cx="9465157" cy="9260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85800" lvl="0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Rembrandt Harmensz van Rijn (1609–69) on yksi tunnetuimpia 1600-luvun taidemaalareita.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maalaukset edustavat barokkia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tunnetaan henkilökuvistaan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teoksia esimerkiksi </a:t>
            </a:r>
            <a:r>
              <a:rPr i="1" lang="fi-FI"/>
              <a:t>Yövartio, Juutalaismorsian </a:t>
            </a:r>
            <a:r>
              <a:rPr lang="fi-FI"/>
              <a:t>ja</a:t>
            </a:r>
            <a:r>
              <a:rPr i="1" lang="fi-FI"/>
              <a:t> Pyhän Francisci Xavierin ihmeteot</a:t>
            </a:r>
            <a:r>
              <a:rPr lang="fi-FI"/>
              <a:t>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rPr lang="fi-FI" sz="2500"/>
              <a:t>Kuva: Wikimedia Commons.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br>
              <a:rPr lang="fi-FI" sz="5100"/>
            </a:br>
            <a:endParaRPr sz="5100"/>
          </a:p>
        </p:txBody>
      </p:sp>
      <p:pic>
        <p:nvPicPr>
          <p:cNvPr descr="Kuva, joka sisältää kohteen ryhmä, henkilöt, vanha, yö&#10;&#10;Kuvaus luotu automaattisesti" id="100" name="Google Shape;100;p12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13647" r="13647" t="0"/>
          <a:stretch/>
        </p:blipFill>
        <p:spPr>
          <a:xfrm>
            <a:off x="12366625" y="0"/>
            <a:ext cx="12017375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2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2" name="Google Shape;102;p12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1</a:t>
            </a:r>
            <a:endParaRPr/>
          </a:p>
        </p:txBody>
      </p:sp>
      <p:sp>
        <p:nvSpPr>
          <p:cNvPr id="103" name="Google Shape;103;p12"/>
          <p:cNvSpPr txBox="1"/>
          <p:nvPr>
            <p:ph type="title"/>
          </p:nvPr>
        </p:nvSpPr>
        <p:spPr>
          <a:xfrm>
            <a:off x="1621943" y="567300"/>
            <a:ext cx="10394796" cy="2130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b="0" i="0" lang="fi-FI" sz="7900" u="none" strike="noStrike">
                <a:solidFill>
                  <a:srgbClr val="000000"/>
                </a:solidFill>
              </a:rPr>
              <a:t>Rembrandt: Yövartio (1642)</a:t>
            </a:r>
            <a:endParaRPr sz="7900"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/>
          <p:nvPr>
            <p:ph idx="1" type="body"/>
          </p:nvPr>
        </p:nvSpPr>
        <p:spPr>
          <a:xfrm>
            <a:off x="1621943" y="2697480"/>
            <a:ext cx="9465157" cy="9260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fi-FI"/>
              <a:t>Mitä seuraavista tyylipiirteistä löydät kuvasta?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mahtipontisuus ja voimakkaiden tunteiden esittäminen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voimakas värien käyttö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runsaat muodot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varjon ja valon vuorottelu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vastakohdat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rPr lang="fi-FI" sz="2500"/>
              <a:t>Kuva: Wikimedia Commons.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br>
              <a:rPr lang="fi-FI" sz="5100"/>
            </a:br>
            <a:endParaRPr sz="5100"/>
          </a:p>
        </p:txBody>
      </p:sp>
      <p:pic>
        <p:nvPicPr>
          <p:cNvPr descr="Kuva, joka sisältää kohteen ryhmä, henkilöt, vanha, yö&#10;&#10;Kuvaus luotu automaattisesti" id="109" name="Google Shape;109;p13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13647" r="13647" t="0"/>
          <a:stretch/>
        </p:blipFill>
        <p:spPr>
          <a:xfrm>
            <a:off x="12366625" y="0"/>
            <a:ext cx="12017375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3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11" name="Google Shape;111;p13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1</a:t>
            </a:r>
            <a:endParaRPr/>
          </a:p>
        </p:txBody>
      </p:sp>
      <p:sp>
        <p:nvSpPr>
          <p:cNvPr id="112" name="Google Shape;112;p13"/>
          <p:cNvSpPr txBox="1"/>
          <p:nvPr>
            <p:ph type="title"/>
          </p:nvPr>
        </p:nvSpPr>
        <p:spPr>
          <a:xfrm>
            <a:off x="1621943" y="567300"/>
            <a:ext cx="10394796" cy="2130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900"/>
              <a:buFont typeface="Calibri"/>
              <a:buNone/>
            </a:pPr>
            <a:r>
              <a:rPr b="0" i="0" lang="fi-FI" sz="7900" u="none" strike="noStrike">
                <a:solidFill>
                  <a:srgbClr val="000000"/>
                </a:solidFill>
              </a:rPr>
              <a:t>Barokin tyylipiirteitä</a:t>
            </a:r>
            <a:endParaRPr sz="7900"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4"/>
          <p:cNvSpPr txBox="1"/>
          <p:nvPr>
            <p:ph idx="1" type="body"/>
          </p:nvPr>
        </p:nvSpPr>
        <p:spPr>
          <a:xfrm>
            <a:off x="1621943" y="942975"/>
            <a:ext cx="9465157" cy="1101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85800" lvl="0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aiheena hallitsijat tai uskonnolliset tapahtumat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maalauksen keskeisiä kohtia korostettu käyttämällä valoa, sävyjä ja kuvauksen tarkkuutta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aikakauden vaatetuksen näkyminen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ryhmämuotokuvat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rPr lang="fi-FI" sz="2500"/>
              <a:t>Kuva: Wikimedia Commons.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br>
              <a:rPr lang="fi-FI" sz="5100"/>
            </a:br>
            <a:endParaRPr sz="5100"/>
          </a:p>
        </p:txBody>
      </p:sp>
      <p:pic>
        <p:nvPicPr>
          <p:cNvPr descr="Kuva, joka sisältää kohteen ryhmä, henkilöt, vanha, yö&#10;&#10;Kuvaus luotu automaattisesti" id="118" name="Google Shape;118;p14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13647" r="13647" t="0"/>
          <a:stretch/>
        </p:blipFill>
        <p:spPr>
          <a:xfrm>
            <a:off x="12366625" y="0"/>
            <a:ext cx="12017375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4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20" name="Google Shape;120;p14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1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5"/>
          <p:cNvSpPr txBox="1"/>
          <p:nvPr>
            <p:ph type="title"/>
          </p:nvPr>
        </p:nvSpPr>
        <p:spPr>
          <a:xfrm>
            <a:off x="1649506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OPETTAJALLE</a:t>
            </a:r>
            <a:endParaRPr/>
          </a:p>
        </p:txBody>
      </p:sp>
      <p:sp>
        <p:nvSpPr>
          <p:cNvPr id="126" name="Google Shape;126;p15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127" name="Google Shape;127;p15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6"/>
          <p:cNvSpPr txBox="1"/>
          <p:nvPr>
            <p:ph idx="1" type="body"/>
          </p:nvPr>
        </p:nvSpPr>
        <p:spPr>
          <a:xfrm>
            <a:off x="1621943" y="2697480"/>
            <a:ext cx="21140114" cy="9260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fi-FI"/>
              <a:t>Kuvassa on seuraavia tyylipiirteitä: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mahtipontisuus ja voimakkaiden tunteiden esittäminen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voimakas värien käyttö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runsaat muodot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varjon ja valon vuorottelu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 vastakohdat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maalauksen keskeisiä kohtia korostettu käyttämällä valoa, sävyjä ja kuvauksen tarkkuutta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aikakauden vaatetuksen näkyminen</a:t>
            </a:r>
            <a:endParaRPr/>
          </a:p>
          <a:p>
            <a:pPr indent="-6858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</a:pPr>
            <a:r>
              <a:rPr lang="fi-FI"/>
              <a:t>ryhmämuotokuvat</a:t>
            </a:r>
            <a:endParaRPr/>
          </a:p>
          <a:p>
            <a:pPr indent="-34290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rPr lang="fi-FI" sz="2500"/>
              <a:t>Kuva: Wikimedia Commons.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br>
              <a:rPr lang="fi-FI" sz="5100"/>
            </a:br>
            <a:endParaRPr sz="5100"/>
          </a:p>
        </p:txBody>
      </p:sp>
      <p:sp>
        <p:nvSpPr>
          <p:cNvPr id="133" name="Google Shape;133;p16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4" name="Google Shape;134;p16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1</a:t>
            </a:r>
            <a:endParaRPr/>
          </a:p>
        </p:txBody>
      </p:sp>
      <p:sp>
        <p:nvSpPr>
          <p:cNvPr id="135" name="Google Shape;135;p16"/>
          <p:cNvSpPr txBox="1"/>
          <p:nvPr>
            <p:ph type="title"/>
          </p:nvPr>
        </p:nvSpPr>
        <p:spPr>
          <a:xfrm>
            <a:off x="1621943" y="567300"/>
            <a:ext cx="10394796" cy="2130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900"/>
              <a:buFont typeface="Calibri"/>
              <a:buNone/>
            </a:pPr>
            <a:r>
              <a:rPr lang="fi-FI" sz="7900">
                <a:solidFill>
                  <a:srgbClr val="000000"/>
                </a:solidFill>
              </a:rPr>
              <a:t>Vastaus</a:t>
            </a:r>
            <a:endParaRPr sz="7900"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