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handoutMasterIdLst>
    <p:handoutMasterId r:id="rId16"/>
  </p:handoutMasterIdLst>
  <p:sldIdLst>
    <p:sldId id="274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22" r:id="rId14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C0C0C0"/>
    <a:srgbClr val="FF0000"/>
    <a:srgbClr val="3D7FCF"/>
    <a:srgbClr val="204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63AC8-8B18-4902-9F4C-84F54386D3E9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46938-914C-4BE8-9E4D-B0644A1777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684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558BBC-16D7-409A-A5F6-BB0EE442CAB9}" type="datetime1">
              <a:rPr lang="en-US" altLang="fi-FI"/>
              <a:pPr/>
              <a:t>11/15/2014</a:t>
            </a:fld>
            <a:endParaRPr lang="en-US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  <a:endParaRPr lang="en-US" altLang="fi-FI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21868A-700B-4AC0-B5C5-3DE7BED33D1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156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ukka\Documents\eOppi\eOppi_logo_e.png"/>
          <p:cNvPicPr>
            <a:picLocks noChangeAspect="1" noChangeArrowheads="1"/>
          </p:cNvPicPr>
          <p:nvPr userDrawn="1"/>
        </p:nvPicPr>
        <p:blipFill>
          <a:blip r:embed="rId3" cstate="print">
            <a:lum bright="74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79725"/>
            <a:ext cx="3241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7"/>
          <p:cNvSpPr txBox="1"/>
          <p:nvPr userDrawn="1"/>
        </p:nvSpPr>
        <p:spPr>
          <a:xfrm>
            <a:off x="9525" y="6327775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  <a:latin typeface="Calibri" panose="020F0502020204030204" pitchFamily="34" charset="0"/>
              </a:rPr>
              <a:t>Sähköisen oppimisen edelläkävijä | www.e-oppi.fi</a:t>
            </a:r>
          </a:p>
        </p:txBody>
      </p:sp>
      <p:pic>
        <p:nvPicPr>
          <p:cNvPr id="7" name="Picture 2" descr="C:\Users\Elukka\Documents\eOppi\eOppi_logo008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68275"/>
            <a:ext cx="2328862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/>
          <a:lstStyle>
            <a:lvl1pPr>
              <a:defRPr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19872" y="3476600"/>
            <a:ext cx="482453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8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B9F57-6A3B-47D3-8318-31B96808B146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46578-A4B0-4910-9755-2560AC01A20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842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47FA8-C4EB-4A96-9F63-5AA077FCDC7B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B1A55-C431-48BB-8CF1-204030490A8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91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60350"/>
            <a:ext cx="1101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0FB885-637B-46A0-9133-79BA64082A3F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0A8B3-6542-4E3D-9C0C-215280FBA25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406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706563"/>
            <a:ext cx="3140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tsikko 1"/>
          <p:cNvSpPr txBox="1">
            <a:spLocks/>
          </p:cNvSpPr>
          <p:nvPr userDrawn="1"/>
        </p:nvSpPr>
        <p:spPr>
          <a:xfrm>
            <a:off x="465138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4000" b="1">
                <a:solidFill>
                  <a:srgbClr val="3D7FCF"/>
                </a:solidFill>
                <a:latin typeface="Calibri" panose="020F0502020204030204" pitchFamily="34" charset="0"/>
              </a:rPr>
              <a:t>Sähköä oppimiseen!</a:t>
            </a:r>
          </a:p>
        </p:txBody>
      </p:sp>
      <p:sp>
        <p:nvSpPr>
          <p:cNvPr id="5" name="Otsikko 1"/>
          <p:cNvSpPr txBox="1">
            <a:spLocks/>
          </p:cNvSpPr>
          <p:nvPr userDrawn="1"/>
        </p:nvSpPr>
        <p:spPr>
          <a:xfrm>
            <a:off x="468313" y="50228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3400" b="1">
                <a:solidFill>
                  <a:srgbClr val="3D7FCF"/>
                </a:solidFill>
                <a:latin typeface="Calibri" panose="020F0502020204030204" pitchFamily="34" charset="0"/>
              </a:rPr>
              <a:t>www.oppi.fi</a:t>
            </a:r>
          </a:p>
        </p:txBody>
      </p:sp>
    </p:spTree>
    <p:extLst>
      <p:ext uri="{BB962C8B-B14F-4D97-AF65-F5344CB8AC3E}">
        <p14:creationId xmlns:p14="http://schemas.microsoft.com/office/powerpoint/2010/main" val="37683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BB9D9-98B4-44C6-8BAB-5198A176EF48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F4310-9EEF-42AE-AC26-FDB86E9A158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5598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22218-4E5E-4400-B8E1-48C0A2D83F97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0C38-822B-4205-91C4-DA2B5EC0745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590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D62FB-EC69-4F82-B6B8-4DEE9BC7DC3B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3395-7A66-49A7-BD1D-0CE85B3EACF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319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695D9-E71F-44EF-B9F5-F29F04FA7C36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6495-1C2C-4194-BD3D-32DD590623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6411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ABD7-B08D-46CC-BCDE-AC9EA9506F81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0FDF9-BDEB-4958-A987-64F77C8358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2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F0099-D5DA-45C3-9871-635C4930335A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F9F93-6A1C-4622-998B-3700462661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25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78000">
              <a:srgbClr val="FFFFFF"/>
            </a:gs>
            <a:gs pos="100000">
              <a:srgbClr val="C6D9F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F019BAF-38CA-4781-A5EB-3CAF492D4F4E}" type="datetime1">
              <a:rPr lang="fi-FI" altLang="fi-FI"/>
              <a:pPr/>
              <a:t>15.11.2014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431708F-E848-4C76-8FCE-8490BFC77BC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ctrTitle"/>
          </p:nvPr>
        </p:nvSpPr>
        <p:spPr>
          <a:xfrm>
            <a:off x="468313" y="1052513"/>
            <a:ext cx="8229600" cy="1524000"/>
          </a:xfrm>
        </p:spPr>
        <p:txBody>
          <a:bodyPr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/>
              <a:t>36. Sähkölaitteet rakentuvat erilaisista komponenteista</a:t>
            </a:r>
            <a:endParaRPr lang="fi-FI" altLang="fi-FI" dirty="0" smtClean="0"/>
          </a:p>
        </p:txBody>
      </p:sp>
      <p:sp>
        <p:nvSpPr>
          <p:cNvPr id="30723" name="Rectangle 4"/>
          <p:cNvSpPr>
            <a:spLocks noGrp="1"/>
          </p:cNvSpPr>
          <p:nvPr>
            <p:ph type="subTitle" idx="1"/>
          </p:nvPr>
        </p:nvSpPr>
        <p:spPr>
          <a:xfrm>
            <a:off x="3275013" y="3116263"/>
            <a:ext cx="5611812" cy="2952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i-FI" altLang="fi-FI" sz="2400" dirty="0" smtClean="0">
                <a:solidFill>
                  <a:srgbClr val="898989"/>
                </a:solidFill>
              </a:rPr>
              <a:t>Tavoitteet ja sisältö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i-FI" altLang="fi-FI" sz="2400" dirty="0" smtClean="0">
                <a:solidFill>
                  <a:srgbClr val="898989"/>
                </a:solidFill>
              </a:rPr>
              <a:t> </a:t>
            </a:r>
            <a:r>
              <a:rPr lang="fi-FI" altLang="fi-FI" sz="2400" dirty="0" smtClean="0">
                <a:solidFill>
                  <a:srgbClr val="898989"/>
                </a:solidFill>
              </a:rPr>
              <a:t>Tutustua erilaisiin komponentteihin, joista sähkölaitteet rakentuvat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 smtClean="0">
                <a:solidFill>
                  <a:srgbClr val="898989"/>
                </a:solidFill>
              </a:rPr>
              <a:t>- Tutustua aktiivisiin komponentteihin, joilla saadaan aikaan automaatiota</a:t>
            </a:r>
            <a:endParaRPr lang="fi-FI" altLang="fi-FI" sz="24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Hohtodiodi eli LED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Ledi tai hohtodiodi on diodi, joka hohtaa </a:t>
            </a:r>
            <a:r>
              <a:rPr lang="fi-FI" dirty="0" smtClean="0"/>
              <a:t>valoa</a:t>
            </a:r>
          </a:p>
          <a:p>
            <a:r>
              <a:rPr lang="fi-FI" dirty="0"/>
              <a:t>Ledejä käytetään merkkivaloina, näyttöruuduissa ja valaistuksessa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10</a:t>
            </a:fld>
            <a:endParaRPr lang="fi-FI" alt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97338"/>
            <a:ext cx="7620000" cy="20288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05" y="274638"/>
            <a:ext cx="18097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Transistori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</a:t>
            </a:r>
            <a:r>
              <a:rPr lang="fi-FI" dirty="0" smtClean="0"/>
              <a:t>ahdollistanut </a:t>
            </a:r>
            <a:r>
              <a:rPr lang="fi-FI" dirty="0"/>
              <a:t>elektroniikan kehittymisen nykyiseen </a:t>
            </a:r>
            <a:r>
              <a:rPr lang="fi-FI" dirty="0" smtClean="0"/>
              <a:t>laajuuteen</a:t>
            </a:r>
          </a:p>
          <a:p>
            <a:r>
              <a:rPr lang="fi-FI" dirty="0" smtClean="0"/>
              <a:t>Käytetään </a:t>
            </a:r>
            <a:r>
              <a:rPr lang="fi-FI" dirty="0"/>
              <a:t>esimerkiksi vahvistimena ja </a:t>
            </a:r>
            <a:r>
              <a:rPr lang="fi-FI" dirty="0" smtClean="0"/>
              <a:t>kytkimenä</a:t>
            </a:r>
          </a:p>
          <a:p>
            <a:r>
              <a:rPr lang="fi-FI" dirty="0" smtClean="0"/>
              <a:t>Pienellä </a:t>
            </a:r>
            <a:r>
              <a:rPr lang="fi-FI" dirty="0"/>
              <a:t>ohjausjännitteellä voidaan ohjata suurempaa </a:t>
            </a:r>
            <a:r>
              <a:rPr lang="fi-FI" dirty="0" smtClean="0"/>
              <a:t>virtapiiriä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11</a:t>
            </a:fld>
            <a:endParaRPr lang="fi-FI" alt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883" y="284163"/>
            <a:ext cx="857250" cy="113347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76" y="4232049"/>
            <a:ext cx="2837624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Piirilevy ja </a:t>
            </a:r>
            <a:r>
              <a:rPr lang="fi-FI" dirty="0" smtClean="0"/>
              <a:t>mikropiiri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585867"/>
            <a:ext cx="7620000" cy="260985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 smtClean="0"/>
              <a:t>Sähköiset oppimateriaalit: miksi?</a:t>
            </a: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12</a:t>
            </a:fld>
            <a:endParaRPr lang="fi-FI" altLang="fi-FI"/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Erilaiset komponentit kasataan </a:t>
            </a:r>
            <a:r>
              <a:rPr lang="fi-FI" dirty="0" smtClean="0"/>
              <a:t>piirilevylle</a:t>
            </a:r>
          </a:p>
          <a:p>
            <a:r>
              <a:rPr lang="fi-FI" dirty="0"/>
              <a:t>Mikropiirit ovat komponentteja, joihin on sisällytetty valtava määrä erilaisia komponentteja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F9A28C-7A25-4982-AF81-E9A8310B8A26}" type="slidenum">
              <a:rPr lang="fi-FI" altLang="fi-FI" sz="1200">
                <a:solidFill>
                  <a:srgbClr val="898989"/>
                </a:solidFill>
              </a:rPr>
              <a:pPr eaLnBrk="1" hangingPunct="1"/>
              <a:t>13</a:t>
            </a:fld>
            <a:endParaRPr lang="fi-FI" altLang="fi-FI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Johdin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8691"/>
          </a:xfrm>
        </p:spPr>
        <p:txBody>
          <a:bodyPr/>
          <a:lstStyle/>
          <a:p>
            <a:r>
              <a:rPr lang="fi-FI" dirty="0" smtClean="0"/>
              <a:t>Johtavat hyvin sähköä</a:t>
            </a:r>
          </a:p>
          <a:p>
            <a:r>
              <a:rPr lang="fi-FI" dirty="0" smtClean="0"/>
              <a:t>Kuparia, alumiinia, hiiltä…</a:t>
            </a:r>
          </a:p>
          <a:p>
            <a:r>
              <a:rPr lang="fi-FI" dirty="0" smtClean="0"/>
              <a:t>Mitä suurempi sähkövirta, sitä paksumpi johdin tarvitaan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2</a:t>
            </a:fld>
            <a:endParaRPr lang="fi-FI" altLang="fi-FI"/>
          </a:p>
        </p:txBody>
      </p:sp>
      <p:sp>
        <p:nvSpPr>
          <p:cNvPr id="7" name="AutoShape 2" descr="efy9-36-johtimia.pn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31453"/>
            <a:ext cx="7620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Liitin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34589"/>
          </a:xfrm>
        </p:spPr>
        <p:txBody>
          <a:bodyPr/>
          <a:lstStyle/>
          <a:p>
            <a:r>
              <a:rPr lang="fi-FI" dirty="0"/>
              <a:t>Sopiva liitin valitaan käyttötarkoituksen </a:t>
            </a:r>
            <a:r>
              <a:rPr lang="fi-FI" dirty="0" smtClean="0"/>
              <a:t>mukaan</a:t>
            </a:r>
          </a:p>
          <a:p>
            <a:r>
              <a:rPr lang="fi-FI" dirty="0"/>
              <a:t>Pysyvämmissä kytkennöissä käytetään esimerkiksi “sokeripaloja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3</a:t>
            </a:fld>
            <a:endParaRPr lang="fi-FI" alt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79966"/>
            <a:ext cx="7620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Kytkin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57103"/>
          </a:xfrm>
        </p:spPr>
        <p:txBody>
          <a:bodyPr/>
          <a:lstStyle/>
          <a:p>
            <a:r>
              <a:rPr lang="fi-FI" dirty="0"/>
              <a:t>Kytkin on komponentti, jolla virtapiiri saadaan helposti avattua ja </a:t>
            </a:r>
            <a:r>
              <a:rPr lang="fi-FI" dirty="0" smtClean="0"/>
              <a:t>suljettua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4</a:t>
            </a:fld>
            <a:endParaRPr lang="fi-FI" alt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3457303"/>
            <a:ext cx="5257800" cy="262232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98488"/>
            <a:ext cx="1409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4" y="0"/>
            <a:ext cx="4119156" cy="274953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068491" cy="3990703"/>
          </a:xfrm>
        </p:spPr>
        <p:txBody>
          <a:bodyPr/>
          <a:lstStyle/>
          <a:p>
            <a:r>
              <a:rPr lang="fi-FI" dirty="0"/>
              <a:t>Vastus on komponentti, joka vastustaa sähkövirran </a:t>
            </a:r>
            <a:r>
              <a:rPr lang="fi-FI" dirty="0" smtClean="0"/>
              <a:t>kulkua</a:t>
            </a:r>
          </a:p>
          <a:p>
            <a:r>
              <a:rPr lang="fi-FI" dirty="0"/>
              <a:t>Tavallisen vastuksen resistanssi on suunnilleen vakio olosuhteista </a:t>
            </a:r>
            <a:r>
              <a:rPr lang="fi-FI" dirty="0" smtClean="0"/>
              <a:t>riippumatta</a:t>
            </a:r>
          </a:p>
          <a:p>
            <a:r>
              <a:rPr lang="fi-FI" dirty="0" smtClean="0"/>
              <a:t>Vastuksilla säädetään sähkövirran suuruus muille </a:t>
            </a:r>
            <a:r>
              <a:rPr lang="fi-FI" dirty="0"/>
              <a:t>komponenteille sopivaksi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5</a:t>
            </a:fld>
            <a:endParaRPr lang="fi-FI" alt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893" y="612775"/>
            <a:ext cx="16478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 smtClean="0"/>
              <a:t>Valovastus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100" dirty="0" smtClean="0"/>
              <a:t>(</a:t>
            </a:r>
            <a:r>
              <a:rPr lang="fi-FI" sz="3100" dirty="0"/>
              <a:t>LDR-vastus)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Valovastuksen resistanssi riippuu ympäristön </a:t>
            </a:r>
            <a:r>
              <a:rPr lang="fi-FI" dirty="0" smtClean="0"/>
              <a:t>valaistuksesta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6</a:t>
            </a:fld>
            <a:endParaRPr lang="fi-FI" alt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43" y="488950"/>
            <a:ext cx="1781175" cy="7143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31" y="2729624"/>
            <a:ext cx="5708469" cy="33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Termistori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Termistori on vastus, jonka resistanssi riippuu </a:t>
            </a:r>
            <a:r>
              <a:rPr lang="fi-FI" dirty="0" smtClean="0"/>
              <a:t>lämpötilasta</a:t>
            </a:r>
          </a:p>
          <a:p>
            <a:r>
              <a:rPr lang="fi-FI" dirty="0"/>
              <a:t>NTC-termistorin (Negative </a:t>
            </a:r>
            <a:r>
              <a:rPr lang="fi-FI" dirty="0" err="1"/>
              <a:t>Temperature</a:t>
            </a:r>
            <a:r>
              <a:rPr lang="fi-FI" dirty="0"/>
              <a:t> </a:t>
            </a:r>
            <a:r>
              <a:rPr lang="fi-FI" dirty="0" err="1"/>
              <a:t>Coefficient</a:t>
            </a:r>
            <a:r>
              <a:rPr lang="fi-FI" dirty="0"/>
              <a:t>) resistanssi pienentyy, kun lämpötila kasvaa. </a:t>
            </a:r>
            <a:endParaRPr lang="fi-FI" dirty="0" smtClean="0"/>
          </a:p>
          <a:p>
            <a:r>
              <a:rPr lang="fi-FI" dirty="0" smtClean="0"/>
              <a:t>PTC-termistorin </a:t>
            </a:r>
            <a:r>
              <a:rPr lang="fi-FI" dirty="0"/>
              <a:t>(</a:t>
            </a:r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/>
              <a:t>Temperature</a:t>
            </a:r>
            <a:r>
              <a:rPr lang="fi-FI" dirty="0"/>
              <a:t> </a:t>
            </a:r>
            <a:r>
              <a:rPr lang="fi-FI" dirty="0" err="1"/>
              <a:t>Coefficient</a:t>
            </a:r>
            <a:r>
              <a:rPr lang="fi-FI" dirty="0"/>
              <a:t>) resistanssi kasvaa, kun lämpötila kasvaa. 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 smtClean="0"/>
              <a:t>Sähköiset oppimateriaalit: miksi?</a:t>
            </a: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7</a:t>
            </a:fld>
            <a:endParaRPr lang="fi-FI" alt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503238"/>
            <a:ext cx="13525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Säätövastus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Säätövastus on vastus, jonka resistanssia käyttäjä voi muuttaa säätimen </a:t>
            </a:r>
            <a:r>
              <a:rPr lang="fi-FI" dirty="0" smtClean="0"/>
              <a:t>avulla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 smtClean="0"/>
              <a:t>Sähköiset oppimateriaalit: miksi?</a:t>
            </a: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8</a:t>
            </a:fld>
            <a:endParaRPr lang="fi-FI" alt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30" y="598488"/>
            <a:ext cx="1190625" cy="4953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98359"/>
            <a:ext cx="7620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Diodi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42309"/>
            <a:ext cx="8229600" cy="3983854"/>
          </a:xfrm>
        </p:spPr>
        <p:txBody>
          <a:bodyPr/>
          <a:lstStyle/>
          <a:p>
            <a:r>
              <a:rPr lang="fi-FI" dirty="0"/>
              <a:t>Diodi on komponentti, joka päästää </a:t>
            </a:r>
            <a:r>
              <a:rPr lang="fi-FI" dirty="0" smtClean="0"/>
              <a:t>sähkövirtaa </a:t>
            </a:r>
            <a:r>
              <a:rPr lang="fi-FI" dirty="0"/>
              <a:t>vain toiseen </a:t>
            </a:r>
            <a:r>
              <a:rPr lang="fi-FI" dirty="0" smtClean="0"/>
              <a:t>suuntaan</a:t>
            </a:r>
          </a:p>
          <a:p>
            <a:r>
              <a:rPr lang="fi-FI" dirty="0" smtClean="0"/>
              <a:t>Diodi </a:t>
            </a:r>
            <a:r>
              <a:rPr lang="fi-FI" dirty="0"/>
              <a:t>on kytketty päästösuuntaan, kun se päästää sähkövirtaa läpi ja estosuunnassa, kun sähkövirta ei pääse läpi. </a:t>
            </a:r>
            <a:endParaRPr lang="fi-FI" dirty="0" smtClean="0"/>
          </a:p>
          <a:p>
            <a:r>
              <a:rPr lang="fi-FI" dirty="0" smtClean="0"/>
              <a:t>Diodin avulla mm. </a:t>
            </a:r>
            <a:r>
              <a:rPr lang="fi-FI" dirty="0"/>
              <a:t>vaihtovirtaa saadaan muunnettua </a:t>
            </a:r>
            <a:r>
              <a:rPr lang="fi-FI" dirty="0" smtClean="0"/>
              <a:t>tasavirraksi sopivan kytkennän avulla.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16.11.2014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9</a:t>
            </a:fld>
            <a:endParaRPr lang="fi-FI" alt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15150" y="-9525"/>
            <a:ext cx="22193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12166</TotalTime>
  <Words>280</Words>
  <Application>Microsoft Office PowerPoint</Application>
  <PresentationFormat>Näytössä katseltava diaesitys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Calibri</vt:lpstr>
      <vt:lpstr>Symbol</vt:lpstr>
      <vt:lpstr>Mukautettu suunnittelumalli</vt:lpstr>
      <vt:lpstr>36. Sähkölaitteet rakentuvat erilaisista komponenteista</vt:lpstr>
      <vt:lpstr>Johdin</vt:lpstr>
      <vt:lpstr>Liitin</vt:lpstr>
      <vt:lpstr>Kytkin</vt:lpstr>
      <vt:lpstr>Vastus</vt:lpstr>
      <vt:lpstr>Valovastus  (LDR-vastus)</vt:lpstr>
      <vt:lpstr>Termistori </vt:lpstr>
      <vt:lpstr>Säätövastus</vt:lpstr>
      <vt:lpstr>Diodi</vt:lpstr>
      <vt:lpstr>Hohtodiodi eli LED</vt:lpstr>
      <vt:lpstr>Transistori</vt:lpstr>
      <vt:lpstr>Piirilevy ja mikropiiri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Elukka</dc:creator>
  <cp:lastModifiedBy>Olli Karkkulainen</cp:lastModifiedBy>
  <cp:revision>124</cp:revision>
  <dcterms:created xsi:type="dcterms:W3CDTF">2012-01-24T08:27:26Z</dcterms:created>
  <dcterms:modified xsi:type="dcterms:W3CDTF">2014-11-16T18:14:37Z</dcterms:modified>
</cp:coreProperties>
</file>