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9" r:id="rId3"/>
    <p:sldId id="356" r:id="rId4"/>
    <p:sldId id="346" r:id="rId5"/>
    <p:sldId id="361" r:id="rId6"/>
    <p:sldId id="362" r:id="rId7"/>
    <p:sldId id="365" r:id="rId8"/>
    <p:sldId id="364" r:id="rId9"/>
    <p:sldId id="376" r:id="rId10"/>
    <p:sldId id="363" r:id="rId11"/>
    <p:sldId id="375" r:id="rId12"/>
    <p:sldId id="373" r:id="rId13"/>
    <p:sldId id="366" r:id="rId14"/>
    <p:sldId id="367" r:id="rId15"/>
    <p:sldId id="368" r:id="rId16"/>
  </p:sldIdLst>
  <p:sldSz cx="9144000" cy="6858000" type="screen4x3"/>
  <p:notesSz cx="7102475" cy="102330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85" d="100"/>
          <a:sy n="85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CDDBE3B8-216F-4C29-8241-B2159848BDAB}" type="datetimeFigureOut">
              <a:rPr lang="fi-FI" smtClean="0"/>
              <a:t>2.5.2017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B8AC0D39-5EF2-4429-9063-51F2EDA720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046074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203B8C1D-A194-4E49-9EBB-3FDA484D5309}" type="datetimeFigureOut">
              <a:rPr lang="fi-FI" smtClean="0"/>
              <a:t>2.5.2017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31A5A3A7-0B68-428F-AE93-EE49B5E08B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631032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3750" cy="3452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A5A3A7-0B68-428F-AE93-EE49B5E08B8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108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aseline="0"/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814"/>
            <a:ext cx="2971439" cy="67918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6172561" y="6178814"/>
            <a:ext cx="2971439" cy="6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4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aseline="0"/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814"/>
            <a:ext cx="2971439" cy="67918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6172561" y="6178814"/>
            <a:ext cx="2971439" cy="6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08227" y="1331091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sisältöteksti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223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1" y="771042"/>
            <a:ext cx="7472362" cy="791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Otsikko</a:t>
            </a:r>
          </a:p>
        </p:txBody>
      </p:sp>
      <p:graphicFrame>
        <p:nvGraphicFramePr>
          <p:cNvPr id="8" name="Objekti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10980"/>
              </p:ext>
            </p:extLst>
          </p:nvPr>
        </p:nvGraphicFramePr>
        <p:xfrm>
          <a:off x="-2207" y="-4452"/>
          <a:ext cx="9153000" cy="1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5" name="Acrobat Document" r:id="rId6" imgW="5829257" imgH="95224" progId="AcroExch.Document.11">
                  <p:embed/>
                </p:oleObj>
              </mc:Choice>
              <mc:Fallback>
                <p:oleObj name="Acrobat Document" r:id="rId6" imgW="5829257" imgH="9522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2207" y="-4452"/>
                        <a:ext cx="9153000" cy="14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Kuva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500" y="198283"/>
            <a:ext cx="1832125" cy="61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3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3" r:id="rId2"/>
    <p:sldLayoutId id="2147483724" r:id="rId3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95AB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74861" y="1535922"/>
            <a:ext cx="7998864" cy="160096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95AB"/>
                </a:solidFill>
              </a:rPr>
              <a:t> </a:t>
            </a:r>
            <a:br>
              <a:rPr lang="en-GB" dirty="0">
                <a:solidFill>
                  <a:srgbClr val="0095AB"/>
                </a:solidFill>
              </a:rPr>
            </a:br>
            <a:r>
              <a:rPr lang="en-GB" dirty="0" err="1" smtClean="0"/>
              <a:t>Osallisuuden</a:t>
            </a:r>
            <a:r>
              <a:rPr lang="en-GB" dirty="0"/>
              <a:t> </a:t>
            </a:r>
            <a:r>
              <a:rPr lang="en-GB" dirty="0" err="1" smtClean="0">
                <a:solidFill>
                  <a:srgbClr val="FF0000"/>
                </a:solidFill>
              </a:rPr>
              <a:t>merkitys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err="1" smtClean="0"/>
              <a:t>kasvun</a:t>
            </a:r>
            <a:r>
              <a:rPr lang="en-GB" dirty="0" smtClean="0"/>
              <a:t> </a:t>
            </a:r>
            <a:r>
              <a:rPr lang="en-GB" dirty="0" err="1" smtClean="0"/>
              <a:t>eri</a:t>
            </a:r>
            <a:r>
              <a:rPr lang="en-GB" dirty="0" smtClean="0"/>
              <a:t> </a:t>
            </a:r>
            <a:r>
              <a:rPr lang="en-GB" dirty="0" err="1" smtClean="0"/>
              <a:t>vaiheissa</a:t>
            </a:r>
            <a:endParaRPr lang="en-GB" dirty="0">
              <a:solidFill>
                <a:srgbClr val="0095AB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1026090" y="3705594"/>
            <a:ext cx="6850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</a:rPr>
              <a:t>Anu Gretschel</a:t>
            </a:r>
          </a:p>
          <a:p>
            <a:pPr algn="ctr"/>
            <a:r>
              <a:rPr lang="en-GB" sz="2400" dirty="0" err="1" smtClean="0">
                <a:solidFill>
                  <a:srgbClr val="C00000"/>
                </a:solidFill>
              </a:rPr>
              <a:t>Erikoistutkija</a:t>
            </a:r>
            <a:r>
              <a:rPr lang="en-GB" sz="2400" dirty="0" smtClean="0">
                <a:solidFill>
                  <a:srgbClr val="C00000"/>
                </a:solidFill>
              </a:rPr>
              <a:t>, FT</a:t>
            </a:r>
            <a:r>
              <a:rPr lang="en-GB" sz="2400" dirty="0">
                <a:solidFill>
                  <a:srgbClr val="C00000"/>
                </a:solidFill>
              </a:rPr>
              <a:t/>
            </a:r>
            <a:br>
              <a:rPr lang="en-GB" sz="2400" dirty="0">
                <a:solidFill>
                  <a:srgbClr val="C00000"/>
                </a:solidFill>
              </a:rPr>
            </a:br>
            <a:r>
              <a:rPr lang="en-GB" sz="2400" dirty="0" err="1">
                <a:solidFill>
                  <a:srgbClr val="C00000"/>
                </a:solidFill>
              </a:rPr>
              <a:t>Nuorisotutkimusverkosto</a:t>
            </a:r>
            <a:endParaRPr lang="en-GB" sz="2400" dirty="0">
              <a:solidFill>
                <a:srgbClr val="C00000"/>
              </a:solidFill>
            </a:endParaRPr>
          </a:p>
          <a:p>
            <a:pPr algn="ctr"/>
            <a:r>
              <a:rPr lang="en-GB" sz="2400" dirty="0" smtClean="0">
                <a:solidFill>
                  <a:srgbClr val="0095AB"/>
                </a:solidFill>
              </a:rPr>
              <a:t>26.4.2017 VIII </a:t>
            </a:r>
            <a:r>
              <a:rPr lang="en-GB" sz="2400" dirty="0" err="1" smtClean="0">
                <a:solidFill>
                  <a:srgbClr val="0095AB"/>
                </a:solidFill>
              </a:rPr>
              <a:t>Uusi</a:t>
            </a:r>
            <a:r>
              <a:rPr lang="en-GB" sz="2400" dirty="0" smtClean="0">
                <a:solidFill>
                  <a:srgbClr val="0095AB"/>
                </a:solidFill>
              </a:rPr>
              <a:t> </a:t>
            </a:r>
            <a:r>
              <a:rPr lang="en-GB" sz="2400" dirty="0" err="1" smtClean="0">
                <a:solidFill>
                  <a:srgbClr val="0095AB"/>
                </a:solidFill>
              </a:rPr>
              <a:t>koulu</a:t>
            </a:r>
            <a:r>
              <a:rPr lang="en-GB" sz="2400" dirty="0" smtClean="0">
                <a:solidFill>
                  <a:srgbClr val="0095AB"/>
                </a:solidFill>
              </a:rPr>
              <a:t> -</a:t>
            </a:r>
            <a:r>
              <a:rPr lang="en-GB" sz="2400" dirty="0" err="1" smtClean="0">
                <a:solidFill>
                  <a:srgbClr val="0095AB"/>
                </a:solidFill>
              </a:rPr>
              <a:t>seminaari</a:t>
            </a:r>
            <a:endParaRPr lang="en-GB" sz="2400" dirty="0" smtClean="0">
              <a:solidFill>
                <a:srgbClr val="0095AB"/>
              </a:solidFill>
            </a:endParaRPr>
          </a:p>
          <a:p>
            <a:pPr algn="ctr"/>
            <a:r>
              <a:rPr lang="en-GB" sz="2400" dirty="0" err="1" smtClean="0">
                <a:solidFill>
                  <a:srgbClr val="0095AB"/>
                </a:solidFill>
              </a:rPr>
              <a:t>Kaakkois-Suomen</a:t>
            </a:r>
            <a:r>
              <a:rPr lang="en-GB" sz="2400" dirty="0" smtClean="0">
                <a:solidFill>
                  <a:srgbClr val="0095AB"/>
                </a:solidFill>
              </a:rPr>
              <a:t> </a:t>
            </a:r>
            <a:r>
              <a:rPr lang="en-GB" sz="2400" dirty="0" err="1" smtClean="0">
                <a:solidFill>
                  <a:srgbClr val="0095AB"/>
                </a:solidFill>
              </a:rPr>
              <a:t>ammattikorkeakoulu</a:t>
            </a:r>
            <a:endParaRPr lang="en-GB" sz="2400" dirty="0">
              <a:solidFill>
                <a:srgbClr val="0095AB"/>
              </a:solidFill>
            </a:endParaRPr>
          </a:p>
        </p:txBody>
      </p:sp>
      <p:graphicFrame>
        <p:nvGraphicFramePr>
          <p:cNvPr id="6" name="Objekt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291248"/>
              </p:ext>
            </p:extLst>
          </p:nvPr>
        </p:nvGraphicFramePr>
        <p:xfrm>
          <a:off x="-2207" y="-674"/>
          <a:ext cx="9153000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" name="Acrobat Document" r:id="rId4" imgW="5829257" imgH="95224" progId="AcroExch.Document.11">
                  <p:embed/>
                </p:oleObj>
              </mc:Choice>
              <mc:Fallback>
                <p:oleObj name="Acrobat Document" r:id="rId4" imgW="5829257" imgH="9522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207" y="-674"/>
                        <a:ext cx="9153000" cy="1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i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741724"/>
              </p:ext>
            </p:extLst>
          </p:nvPr>
        </p:nvGraphicFramePr>
        <p:xfrm>
          <a:off x="-2207" y="-4452"/>
          <a:ext cx="9153000" cy="1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" name="Acrobat Document" r:id="rId6" imgW="5829257" imgH="95224" progId="AcroExch.Document.11">
                  <p:embed/>
                </p:oleObj>
              </mc:Choice>
              <mc:Fallback>
                <p:oleObj name="Acrobat Document" r:id="rId6" imgW="5829257" imgH="9522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207" y="-4452"/>
                        <a:ext cx="9153000" cy="14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Kuva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38" y="196069"/>
            <a:ext cx="2289048" cy="7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06424" y="1171130"/>
            <a:ext cx="7501128" cy="4693222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5</a:t>
            </a:r>
            <a:r>
              <a:rPr lang="en-GB" dirty="0" smtClean="0"/>
              <a:t>. </a:t>
            </a:r>
            <a:r>
              <a:rPr lang="en-GB" dirty="0" err="1" smtClean="0"/>
              <a:t>Osallisuuden</a:t>
            </a:r>
            <a:r>
              <a:rPr lang="en-GB" dirty="0" smtClean="0"/>
              <a:t> </a:t>
            </a:r>
            <a:r>
              <a:rPr lang="en-GB" dirty="0" err="1" smtClean="0"/>
              <a:t>tila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1. </a:t>
            </a:r>
            <a:r>
              <a:rPr lang="en-GB" sz="2700" dirty="0" err="1" smtClean="0"/>
              <a:t>Arvioidaan</a:t>
            </a:r>
            <a:r>
              <a:rPr lang="en-GB" sz="2700" dirty="0" smtClean="0"/>
              <a:t> </a:t>
            </a:r>
            <a:r>
              <a:rPr lang="en-GB" sz="2700" dirty="0" err="1" smtClean="0"/>
              <a:t>mahdollisuuksien</a:t>
            </a:r>
            <a:r>
              <a:rPr lang="en-GB" sz="2700" dirty="0" smtClean="0"/>
              <a:t> </a:t>
            </a:r>
            <a:r>
              <a:rPr lang="en-GB" sz="2700" dirty="0" err="1" smtClean="0"/>
              <a:t>tarjoutumisen</a:t>
            </a:r>
            <a:r>
              <a:rPr lang="en-GB" sz="2700" dirty="0" smtClean="0"/>
              <a:t> </a:t>
            </a:r>
            <a:r>
              <a:rPr lang="en-GB" sz="2700" dirty="0" err="1" smtClean="0"/>
              <a:t>laatu</a:t>
            </a:r>
            <a:r>
              <a:rPr lang="en-GB" sz="2700" dirty="0" smtClean="0"/>
              <a:t> </a:t>
            </a:r>
            <a:r>
              <a:rPr lang="en-GB" sz="2700" dirty="0" err="1" smtClean="0"/>
              <a:t>yhdenvertaisuuden</a:t>
            </a:r>
            <a:r>
              <a:rPr lang="en-GB" sz="2700" dirty="0" smtClean="0"/>
              <a:t>, </a:t>
            </a:r>
            <a:r>
              <a:rPr lang="en-GB" sz="2700" dirty="0" err="1" smtClean="0"/>
              <a:t>mutta</a:t>
            </a:r>
            <a:r>
              <a:rPr lang="en-GB" sz="2700" dirty="0" smtClean="0"/>
              <a:t> </a:t>
            </a:r>
            <a:r>
              <a:rPr lang="en-GB" sz="2700" dirty="0" err="1" smtClean="0"/>
              <a:t>myös</a:t>
            </a:r>
            <a:r>
              <a:rPr lang="en-GB" sz="2700" dirty="0" smtClean="0"/>
              <a:t> </a:t>
            </a:r>
            <a:r>
              <a:rPr lang="en-GB" sz="2700" dirty="0" err="1" smtClean="0"/>
              <a:t>nuorten</a:t>
            </a:r>
            <a:r>
              <a:rPr lang="en-GB" sz="2700" dirty="0" smtClean="0"/>
              <a:t> </a:t>
            </a:r>
            <a:r>
              <a:rPr lang="en-GB" sz="2700" dirty="0" err="1" smtClean="0"/>
              <a:t>roolien</a:t>
            </a:r>
            <a:r>
              <a:rPr lang="en-GB" sz="2700" dirty="0" smtClean="0"/>
              <a:t> </a:t>
            </a:r>
            <a:r>
              <a:rPr lang="en-GB" sz="2700" dirty="0" err="1" smtClean="0"/>
              <a:t>kehittymisen</a:t>
            </a:r>
            <a:r>
              <a:rPr lang="en-GB" sz="2700" dirty="0" smtClean="0"/>
              <a:t> </a:t>
            </a:r>
            <a:r>
              <a:rPr lang="en-GB" sz="2700" dirty="0" err="1" smtClean="0"/>
              <a:t>näkökulmasta</a:t>
            </a:r>
            <a:r>
              <a:rPr lang="en-GB" sz="2700" dirty="0" smtClean="0"/>
              <a:t> (</a:t>
            </a:r>
            <a:r>
              <a:rPr lang="en-GB" sz="2700" dirty="0" err="1" smtClean="0"/>
              <a:t>kokemuksen</a:t>
            </a:r>
            <a:r>
              <a:rPr lang="en-GB" sz="2700" dirty="0" smtClean="0"/>
              <a:t> </a:t>
            </a:r>
            <a:r>
              <a:rPr lang="en-GB" sz="2700" dirty="0" err="1" smtClean="0"/>
              <a:t>kasvaminen</a:t>
            </a:r>
            <a:r>
              <a:rPr lang="en-GB" sz="2700" dirty="0" smtClean="0"/>
              <a:t>, </a:t>
            </a:r>
            <a:r>
              <a:rPr lang="en-GB" sz="2700" dirty="0" err="1" smtClean="0"/>
              <a:t>aikuisten</a:t>
            </a:r>
            <a:r>
              <a:rPr lang="en-GB" sz="2700" dirty="0" smtClean="0"/>
              <a:t> </a:t>
            </a:r>
            <a:r>
              <a:rPr lang="en-GB" sz="2700" dirty="0" err="1" smtClean="0"/>
              <a:t>oppiminen</a:t>
            </a:r>
            <a:r>
              <a:rPr lang="en-GB" sz="2700" dirty="0" smtClean="0"/>
              <a:t>, </a:t>
            </a:r>
            <a:r>
              <a:rPr lang="en-GB" sz="2700" dirty="0" err="1" smtClean="0"/>
              <a:t>aikuisten</a:t>
            </a:r>
            <a:r>
              <a:rPr lang="en-GB" sz="2700" dirty="0" smtClean="0"/>
              <a:t> </a:t>
            </a:r>
            <a:r>
              <a:rPr lang="en-GB" sz="2700" dirty="0" err="1" smtClean="0"/>
              <a:t>haastamisen</a:t>
            </a:r>
            <a:r>
              <a:rPr lang="en-GB" sz="2700" dirty="0" smtClean="0"/>
              <a:t> </a:t>
            </a:r>
            <a:r>
              <a:rPr lang="en-GB" sz="2700" dirty="0" err="1" smtClean="0"/>
              <a:t>mahdollistaminen</a:t>
            </a:r>
            <a:r>
              <a:rPr lang="en-GB" sz="2700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7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06424" y="1171130"/>
            <a:ext cx="6858000" cy="469322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5</a:t>
            </a:r>
            <a:r>
              <a:rPr lang="en-GB" dirty="0" smtClean="0"/>
              <a:t>. </a:t>
            </a:r>
            <a:r>
              <a:rPr lang="en-GB" dirty="0" err="1" smtClean="0"/>
              <a:t>Osallisuuden</a:t>
            </a:r>
            <a:r>
              <a:rPr lang="en-GB" dirty="0" smtClean="0"/>
              <a:t> </a:t>
            </a:r>
            <a:r>
              <a:rPr lang="en-GB" dirty="0" err="1" smtClean="0"/>
              <a:t>tila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/>
              <a:t>2</a:t>
            </a:r>
            <a:r>
              <a:rPr lang="en-GB" sz="2700" dirty="0" smtClean="0"/>
              <a:t>. </a:t>
            </a:r>
            <a:r>
              <a:rPr lang="en-GB" sz="2700" dirty="0" err="1" smtClean="0"/>
              <a:t>Arvioidaan</a:t>
            </a:r>
            <a:r>
              <a:rPr lang="en-GB" sz="2700" dirty="0" smtClean="0"/>
              <a:t> </a:t>
            </a:r>
            <a:r>
              <a:rPr lang="en-GB" sz="2700" dirty="0" err="1" smtClean="0"/>
              <a:t>yrittämisen</a:t>
            </a:r>
            <a:r>
              <a:rPr lang="en-GB" sz="2700" dirty="0" smtClean="0"/>
              <a:t> </a:t>
            </a:r>
            <a:r>
              <a:rPr lang="en-GB" sz="2700" dirty="0" err="1" smtClean="0"/>
              <a:t>määrä</a:t>
            </a:r>
            <a:r>
              <a:rPr lang="en-GB" sz="2700" dirty="0" smtClean="0"/>
              <a:t> </a:t>
            </a:r>
            <a:r>
              <a:rPr lang="en-GB" sz="2700" dirty="0" err="1" smtClean="0"/>
              <a:t>ja</a:t>
            </a:r>
            <a:r>
              <a:rPr lang="en-GB" sz="2700" dirty="0" smtClean="0"/>
              <a:t> </a:t>
            </a:r>
            <a:r>
              <a:rPr lang="en-GB" sz="2700" dirty="0" err="1" smtClean="0"/>
              <a:t>laatu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- </a:t>
            </a:r>
            <a:r>
              <a:rPr lang="en-GB" sz="2700" dirty="0" err="1" smtClean="0"/>
              <a:t>Pajulammi</a:t>
            </a:r>
            <a:r>
              <a:rPr lang="en-GB" sz="2700" dirty="0" smtClean="0"/>
              <a:t> (2014)</a:t>
            </a:r>
            <a:r>
              <a:rPr lang="en-GB" sz="2700" i="1" dirty="0" smtClean="0"/>
              <a:t> </a:t>
            </a:r>
            <a:r>
              <a:rPr lang="en-GB" sz="2700" i="1" dirty="0" err="1" smtClean="0"/>
              <a:t>Lapsi</a:t>
            </a:r>
            <a:r>
              <a:rPr lang="en-GB" sz="2700" i="1" dirty="0" smtClean="0"/>
              <a:t>, </a:t>
            </a:r>
            <a:r>
              <a:rPr lang="en-GB" sz="2700" i="1" dirty="0" err="1" smtClean="0"/>
              <a:t>oikeus</a:t>
            </a:r>
            <a:r>
              <a:rPr lang="en-GB" sz="2700" i="1" dirty="0" smtClean="0"/>
              <a:t> </a:t>
            </a:r>
            <a:r>
              <a:rPr lang="en-GB" sz="2700" i="1" dirty="0" err="1" smtClean="0"/>
              <a:t>ja</a:t>
            </a:r>
            <a:r>
              <a:rPr lang="en-GB" sz="2700" i="1" dirty="0" smtClean="0"/>
              <a:t> </a:t>
            </a:r>
            <a:r>
              <a:rPr lang="en-GB" sz="2700" i="1" dirty="0" err="1" smtClean="0"/>
              <a:t>osallisuus</a:t>
            </a:r>
            <a:r>
              <a:rPr lang="en-GB" sz="2700" dirty="0" smtClean="0"/>
              <a:t>: </a:t>
            </a:r>
            <a:br>
              <a:rPr lang="en-GB" sz="2700" dirty="0" smtClean="0"/>
            </a:br>
            <a:r>
              <a:rPr lang="en-GB" sz="2700" dirty="0" smtClean="0"/>
              <a:t>→ </a:t>
            </a:r>
            <a:r>
              <a:rPr lang="en-GB" sz="2700" dirty="0" err="1" smtClean="0"/>
              <a:t>yhteiskunnan</a:t>
            </a:r>
            <a:r>
              <a:rPr lang="en-GB" sz="2700" dirty="0" smtClean="0"/>
              <a:t> </a:t>
            </a:r>
            <a:r>
              <a:rPr lang="en-GB" sz="2700" dirty="0" err="1" smtClean="0"/>
              <a:t>tarkastelu</a:t>
            </a:r>
            <a:r>
              <a:rPr lang="en-GB" sz="2700" dirty="0" smtClean="0"/>
              <a:t> </a:t>
            </a:r>
            <a:r>
              <a:rPr lang="en-GB" sz="2700" dirty="0" err="1" smtClean="0"/>
              <a:t>osallisuuden</a:t>
            </a:r>
            <a:r>
              <a:rPr lang="en-GB" sz="2700" dirty="0" smtClean="0"/>
              <a:t> </a:t>
            </a:r>
            <a:r>
              <a:rPr lang="en-GB" sz="2700" dirty="0" err="1" smtClean="0"/>
              <a:t>periaatteiden</a:t>
            </a:r>
            <a:r>
              <a:rPr lang="en-GB" sz="2700" dirty="0" smtClean="0"/>
              <a:t> </a:t>
            </a:r>
            <a:r>
              <a:rPr lang="en-GB" sz="2700" dirty="0" err="1" smtClean="0"/>
              <a:t>toteutumisen</a:t>
            </a:r>
            <a:r>
              <a:rPr lang="en-GB" sz="2700" dirty="0" smtClean="0"/>
              <a:t> </a:t>
            </a:r>
            <a:r>
              <a:rPr lang="en-GB" sz="2700" dirty="0" err="1" smtClean="0"/>
              <a:t>näkökulmasta</a:t>
            </a:r>
            <a:r>
              <a:rPr lang="en-GB" sz="2700" dirty="0" smtClean="0"/>
              <a:t> (“</a:t>
            </a:r>
            <a:r>
              <a:rPr lang="en-GB" sz="2700" dirty="0" err="1" smtClean="0"/>
              <a:t>osallisuuden</a:t>
            </a:r>
            <a:r>
              <a:rPr lang="en-GB" sz="2700" dirty="0" smtClean="0"/>
              <a:t> </a:t>
            </a:r>
            <a:r>
              <a:rPr lang="en-GB" sz="2700" dirty="0" err="1" smtClean="0"/>
              <a:t>periaatteen</a:t>
            </a:r>
            <a:r>
              <a:rPr lang="en-GB" sz="2700" dirty="0" smtClean="0"/>
              <a:t> </a:t>
            </a:r>
            <a:r>
              <a:rPr lang="en-GB" sz="2700" dirty="0" err="1" smtClean="0"/>
              <a:t>saama</a:t>
            </a:r>
            <a:r>
              <a:rPr lang="en-GB" sz="2700" dirty="0" smtClean="0"/>
              <a:t> </a:t>
            </a:r>
            <a:r>
              <a:rPr lang="en-GB" sz="2700" dirty="0" err="1" smtClean="0"/>
              <a:t>painoarvo</a:t>
            </a:r>
            <a:r>
              <a:rPr lang="en-GB" sz="2700" dirty="0" smtClean="0"/>
              <a:t>”)</a:t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- </a:t>
            </a:r>
            <a:r>
              <a:rPr lang="en-GB" sz="2700" dirty="0" err="1" smtClean="0"/>
              <a:t>eri</a:t>
            </a:r>
            <a:r>
              <a:rPr lang="en-GB" sz="2700" dirty="0" smtClean="0"/>
              <a:t> </a:t>
            </a:r>
            <a:r>
              <a:rPr lang="en-GB" sz="2700" dirty="0" err="1" smtClean="0"/>
              <a:t>hallintokuntien</a:t>
            </a:r>
            <a:r>
              <a:rPr lang="en-GB" sz="2700" dirty="0" smtClean="0"/>
              <a:t> </a:t>
            </a:r>
            <a:r>
              <a:rPr lang="en-GB" sz="2700" dirty="0" err="1" smtClean="0"/>
              <a:t>keksimät</a:t>
            </a:r>
            <a:r>
              <a:rPr lang="en-GB" sz="2700" dirty="0" smtClean="0"/>
              <a:t> </a:t>
            </a:r>
            <a:r>
              <a:rPr lang="en-GB" sz="2700" dirty="0" err="1" smtClean="0"/>
              <a:t>tavat</a:t>
            </a:r>
            <a:r>
              <a:rPr lang="en-GB" sz="2700" dirty="0" smtClean="0"/>
              <a:t> </a:t>
            </a:r>
            <a:r>
              <a:rPr lang="en-GB" sz="2700" dirty="0" err="1" smtClean="0"/>
              <a:t>toimia</a:t>
            </a:r>
            <a:r>
              <a:rPr lang="en-GB" sz="2700" dirty="0" smtClean="0"/>
              <a:t> </a:t>
            </a:r>
            <a:r>
              <a:rPr lang="en-GB" sz="2700" dirty="0" err="1" smtClean="0"/>
              <a:t>osallistavasti</a:t>
            </a:r>
            <a:r>
              <a:rPr lang="en-GB" sz="2700" dirty="0" smtClean="0"/>
              <a:t>, </a:t>
            </a:r>
            <a:r>
              <a:rPr lang="en-GB" sz="2700" dirty="0" err="1" smtClean="0"/>
              <a:t>ks</a:t>
            </a:r>
            <a:r>
              <a:rPr lang="en-GB" sz="2700" dirty="0" smtClean="0"/>
              <a:t>. </a:t>
            </a:r>
            <a:r>
              <a:rPr lang="en-GB" sz="2700" dirty="0" err="1" smtClean="0"/>
              <a:t>teokset</a:t>
            </a:r>
            <a:r>
              <a:rPr lang="en-GB" sz="2700" dirty="0" smtClean="0"/>
              <a:t> Gretschel &amp; Kiilakoski (</a:t>
            </a:r>
            <a:r>
              <a:rPr lang="en-GB" sz="2700" dirty="0" err="1" smtClean="0"/>
              <a:t>toim</a:t>
            </a:r>
            <a:r>
              <a:rPr lang="en-GB" sz="2700" dirty="0" smtClean="0"/>
              <a:t>.): </a:t>
            </a:r>
            <a:r>
              <a:rPr lang="en-GB" sz="2700" i="1" dirty="0" err="1" smtClean="0"/>
              <a:t>Lasten</a:t>
            </a:r>
            <a:r>
              <a:rPr lang="en-GB" sz="2700" i="1" dirty="0" smtClean="0"/>
              <a:t> </a:t>
            </a:r>
            <a:r>
              <a:rPr lang="en-GB" sz="2700" i="1" dirty="0" err="1" smtClean="0"/>
              <a:t>ja</a:t>
            </a:r>
            <a:r>
              <a:rPr lang="en-GB" sz="2700" i="1" dirty="0" smtClean="0"/>
              <a:t> </a:t>
            </a:r>
            <a:r>
              <a:rPr lang="en-GB" sz="2700" i="1" dirty="0" err="1" smtClean="0"/>
              <a:t>nuorten</a:t>
            </a:r>
            <a:r>
              <a:rPr lang="en-GB" sz="2700" i="1" dirty="0" smtClean="0"/>
              <a:t> </a:t>
            </a:r>
            <a:r>
              <a:rPr lang="en-GB" sz="2700" i="1" dirty="0" err="1" smtClean="0"/>
              <a:t>kunta</a:t>
            </a:r>
            <a:r>
              <a:rPr lang="en-GB" sz="2700" i="1" dirty="0"/>
              <a:t> </a:t>
            </a:r>
            <a:r>
              <a:rPr lang="en-GB" sz="2700" dirty="0" err="1" smtClean="0"/>
              <a:t>ja</a:t>
            </a:r>
            <a:r>
              <a:rPr lang="en-GB" sz="2700" dirty="0" smtClean="0"/>
              <a:t> </a:t>
            </a:r>
            <a:r>
              <a:rPr lang="en-GB" sz="2700" i="1" dirty="0" err="1" smtClean="0"/>
              <a:t>Demokratiaoppitunti</a:t>
            </a:r>
            <a:r>
              <a:rPr lang="en-GB" sz="2700" i="1" dirty="0" smtClean="0"/>
              <a:t>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89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06424" y="1171130"/>
            <a:ext cx="7671816" cy="469322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5</a:t>
            </a:r>
            <a:r>
              <a:rPr lang="en-GB" dirty="0" smtClean="0"/>
              <a:t>. </a:t>
            </a:r>
            <a:r>
              <a:rPr lang="en-GB" dirty="0" err="1" smtClean="0"/>
              <a:t>Osallisuuden</a:t>
            </a:r>
            <a:r>
              <a:rPr lang="en-GB" dirty="0" smtClean="0"/>
              <a:t> </a:t>
            </a:r>
            <a:r>
              <a:rPr lang="en-GB" dirty="0" err="1" smtClean="0"/>
              <a:t>tila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1. </a:t>
            </a:r>
            <a:r>
              <a:rPr lang="en-GB" sz="2700" dirty="0" err="1" smtClean="0"/>
              <a:t>Arvioidaan</a:t>
            </a:r>
            <a:r>
              <a:rPr lang="en-GB" sz="2700" dirty="0" smtClean="0"/>
              <a:t> </a:t>
            </a:r>
            <a:r>
              <a:rPr lang="en-GB" sz="2700" dirty="0" err="1" smtClean="0"/>
              <a:t>vaikutukset</a:t>
            </a:r>
            <a:r>
              <a:rPr lang="en-GB" sz="2700" dirty="0" smtClean="0"/>
              <a:t> </a:t>
            </a:r>
            <a:br>
              <a:rPr lang="en-GB" sz="2700" dirty="0" smtClean="0"/>
            </a:br>
            <a:r>
              <a:rPr lang="en-GB" sz="2700" dirty="0" smtClean="0"/>
              <a:t>- </a:t>
            </a:r>
            <a:r>
              <a:rPr lang="en-GB" sz="2700" dirty="0" err="1" smtClean="0"/>
              <a:t>lyhyen</a:t>
            </a:r>
            <a:r>
              <a:rPr lang="en-GB" sz="2700" dirty="0" smtClean="0"/>
              <a:t> </a:t>
            </a:r>
            <a:r>
              <a:rPr lang="en-GB" sz="2700" dirty="0" err="1" smtClean="0"/>
              <a:t>ja</a:t>
            </a:r>
            <a:r>
              <a:rPr lang="en-GB" sz="2700" dirty="0" smtClean="0"/>
              <a:t> </a:t>
            </a:r>
            <a:r>
              <a:rPr lang="en-GB" sz="2700" dirty="0" err="1" smtClean="0"/>
              <a:t>pitkän</a:t>
            </a:r>
            <a:r>
              <a:rPr lang="en-GB" sz="2700" dirty="0" smtClean="0"/>
              <a:t> </a:t>
            </a:r>
            <a:r>
              <a:rPr lang="en-GB" sz="2700" dirty="0" err="1" smtClean="0"/>
              <a:t>aikavälin</a:t>
            </a:r>
            <a:r>
              <a:rPr lang="en-GB" sz="2700" dirty="0" smtClean="0"/>
              <a:t> </a:t>
            </a:r>
            <a:r>
              <a:rPr lang="en-GB" sz="2700" dirty="0" err="1" smtClean="0"/>
              <a:t>seuranta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en-GB" sz="2700" dirty="0" smtClean="0"/>
              <a:t>- </a:t>
            </a:r>
            <a:r>
              <a:rPr lang="en-GB" sz="2700" dirty="0" err="1" smtClean="0"/>
              <a:t>minkätyyppiset</a:t>
            </a:r>
            <a:r>
              <a:rPr lang="en-GB" sz="2700" dirty="0" smtClean="0"/>
              <a:t> </a:t>
            </a:r>
            <a:r>
              <a:rPr lang="en-GB" sz="2700" dirty="0" err="1" smtClean="0"/>
              <a:t>asiat</a:t>
            </a:r>
            <a:r>
              <a:rPr lang="en-GB" sz="2700" dirty="0" smtClean="0"/>
              <a:t> </a:t>
            </a:r>
            <a:r>
              <a:rPr lang="en-GB" sz="2700" dirty="0" err="1" smtClean="0"/>
              <a:t>toteutuvat</a:t>
            </a:r>
            <a:r>
              <a:rPr lang="en-GB" sz="2700" dirty="0" smtClean="0"/>
              <a:t> </a:t>
            </a:r>
            <a:br>
              <a:rPr lang="en-GB" sz="2700" dirty="0" smtClean="0"/>
            </a:br>
            <a:r>
              <a:rPr lang="en-GB" sz="2700" dirty="0" smtClean="0"/>
              <a:t>	- </a:t>
            </a:r>
            <a:r>
              <a:rPr lang="en-GB" sz="2700" dirty="0" err="1" smtClean="0"/>
              <a:t>mittakaava</a:t>
            </a:r>
            <a:r>
              <a:rPr lang="en-GB" sz="2700" dirty="0" smtClean="0"/>
              <a:t> (</a:t>
            </a:r>
            <a:r>
              <a:rPr lang="en-GB" sz="2700" dirty="0" err="1" smtClean="0"/>
              <a:t>projektit</a:t>
            </a:r>
            <a:r>
              <a:rPr lang="en-GB" sz="2700" dirty="0" smtClean="0"/>
              <a:t> versus </a:t>
            </a:r>
            <a:r>
              <a:rPr lang="en-GB" sz="2700" dirty="0" err="1" smtClean="0"/>
              <a:t>vuosisuunnitelmat</a:t>
            </a:r>
            <a:r>
              <a:rPr lang="en-GB" sz="2700" dirty="0" smtClean="0"/>
              <a:t>)</a:t>
            </a:r>
            <a:br>
              <a:rPr lang="en-GB" sz="2700" dirty="0" smtClean="0"/>
            </a:br>
            <a:r>
              <a:rPr lang="en-GB" sz="2700" dirty="0" smtClean="0"/>
              <a:t>	- </a:t>
            </a:r>
            <a:r>
              <a:rPr lang="en-GB" sz="2700" dirty="0" err="1" smtClean="0"/>
              <a:t>vaatii</a:t>
            </a:r>
            <a:r>
              <a:rPr lang="en-GB" sz="2700" dirty="0" smtClean="0"/>
              <a:t> </a:t>
            </a:r>
            <a:r>
              <a:rPr lang="en-GB" sz="2700" dirty="0" err="1" smtClean="0"/>
              <a:t>jatkovalmistelua</a:t>
            </a:r>
            <a:r>
              <a:rPr lang="en-GB" sz="2700" dirty="0" smtClean="0"/>
              <a:t> </a:t>
            </a:r>
            <a:r>
              <a:rPr lang="en-GB" sz="2700" dirty="0" err="1" smtClean="0"/>
              <a:t>kuntalaisten</a:t>
            </a:r>
            <a:r>
              <a:rPr lang="en-GB" sz="2700" dirty="0" smtClean="0"/>
              <a:t> </a:t>
            </a:r>
            <a:r>
              <a:rPr lang="en-GB" sz="2700" dirty="0" err="1" smtClean="0"/>
              <a:t>kanssa</a:t>
            </a:r>
            <a:r>
              <a:rPr lang="en-GB" sz="2700" dirty="0" smtClean="0"/>
              <a:t> </a:t>
            </a:r>
            <a:r>
              <a:rPr lang="en-GB" sz="2700" dirty="0" err="1" smtClean="0"/>
              <a:t>vai</a:t>
            </a:r>
            <a:r>
              <a:rPr lang="en-GB" sz="2700" dirty="0" smtClean="0"/>
              <a:t> 	</a:t>
            </a:r>
            <a:r>
              <a:rPr lang="en-GB" sz="2700" dirty="0" err="1" smtClean="0"/>
              <a:t>toteuttavissa</a:t>
            </a:r>
            <a:r>
              <a:rPr lang="en-GB" sz="2700" dirty="0" smtClean="0"/>
              <a:t> </a:t>
            </a:r>
            <a:r>
              <a:rPr lang="en-GB" sz="2700" dirty="0" err="1" smtClean="0"/>
              <a:t>heti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/>
              <a:t>	</a:t>
            </a:r>
            <a:r>
              <a:rPr lang="en-GB" sz="2700" dirty="0" smtClean="0"/>
              <a:t>- </a:t>
            </a:r>
            <a:r>
              <a:rPr lang="en-GB" sz="2700" dirty="0" err="1" smtClean="0"/>
              <a:t>vaatii</a:t>
            </a:r>
            <a:r>
              <a:rPr lang="en-GB" sz="2700" dirty="0" smtClean="0"/>
              <a:t> </a:t>
            </a:r>
            <a:r>
              <a:rPr lang="en-GB" sz="2700" dirty="0" err="1" smtClean="0"/>
              <a:t>kunnallisten</a:t>
            </a:r>
            <a:r>
              <a:rPr lang="en-GB" sz="2700" dirty="0" smtClean="0"/>
              <a:t> </a:t>
            </a:r>
            <a:r>
              <a:rPr lang="en-GB" sz="2700" dirty="0" err="1" smtClean="0"/>
              <a:t>päätöksentekoelinten</a:t>
            </a:r>
            <a:r>
              <a:rPr lang="en-GB" sz="2700" dirty="0" smtClean="0"/>
              <a:t> </a:t>
            </a:r>
            <a:r>
              <a:rPr lang="en-GB" sz="2700" dirty="0" err="1" smtClean="0"/>
              <a:t>käsittelyn</a:t>
            </a:r>
            <a:r>
              <a:rPr lang="en-GB" sz="2700" dirty="0" smtClean="0"/>
              <a:t/>
            </a:r>
            <a:br>
              <a:rPr lang="en-GB" sz="2700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3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uorakulmio 125"/>
          <p:cNvSpPr/>
          <p:nvPr/>
        </p:nvSpPr>
        <p:spPr>
          <a:xfrm>
            <a:off x="6733309" y="198004"/>
            <a:ext cx="2410691" cy="651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Suorakulmio 193"/>
          <p:cNvSpPr/>
          <p:nvPr/>
        </p:nvSpPr>
        <p:spPr>
          <a:xfrm>
            <a:off x="457489" y="198004"/>
            <a:ext cx="8372474" cy="1032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err="1" smtClean="0">
                <a:solidFill>
                  <a:srgbClr val="C00000"/>
                </a:solidFill>
              </a:rPr>
              <a:t>Erilaisia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verkostoja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ja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tiimejä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irrallaan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niin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muista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nuorista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kuin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päätöksenteostakin</a:t>
            </a:r>
            <a:r>
              <a:rPr lang="en-GB" sz="2800" dirty="0" smtClean="0">
                <a:solidFill>
                  <a:srgbClr val="C00000"/>
                </a:solidFill>
              </a:rPr>
              <a:t>….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45" name="Ellipsi 144"/>
          <p:cNvSpPr/>
          <p:nvPr/>
        </p:nvSpPr>
        <p:spPr>
          <a:xfrm>
            <a:off x="441115" y="4455712"/>
            <a:ext cx="844838" cy="8448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bg1"/>
                </a:solidFill>
              </a:rPr>
              <a:t>Nuori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48" name="Ellipsi 147"/>
          <p:cNvSpPr/>
          <p:nvPr/>
        </p:nvSpPr>
        <p:spPr>
          <a:xfrm>
            <a:off x="433083" y="5625768"/>
            <a:ext cx="844838" cy="8448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bg1"/>
                </a:solidFill>
              </a:rPr>
              <a:t>Nuori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49" name="Ellipsi 148"/>
          <p:cNvSpPr/>
          <p:nvPr/>
        </p:nvSpPr>
        <p:spPr>
          <a:xfrm>
            <a:off x="8101493" y="4495047"/>
            <a:ext cx="844838" cy="84483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bg1"/>
                </a:solidFill>
              </a:rPr>
              <a:t>Nuori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131" name="Ryhmä 130"/>
          <p:cNvGrpSpPr/>
          <p:nvPr/>
        </p:nvGrpSpPr>
        <p:grpSpPr>
          <a:xfrm>
            <a:off x="6362388" y="1630390"/>
            <a:ext cx="2644905" cy="2467711"/>
            <a:chOff x="4850502" y="3709356"/>
            <a:chExt cx="2644905" cy="2467711"/>
          </a:xfrm>
        </p:grpSpPr>
        <p:sp>
          <p:nvSpPr>
            <p:cNvPr id="178" name="Ellipsi 177"/>
            <p:cNvSpPr/>
            <p:nvPr/>
          </p:nvSpPr>
          <p:spPr>
            <a:xfrm>
              <a:off x="5191382" y="4029472"/>
              <a:ext cx="2001079" cy="2001079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6" name="Ellipsi 145"/>
            <p:cNvSpPr/>
            <p:nvPr/>
          </p:nvSpPr>
          <p:spPr>
            <a:xfrm>
              <a:off x="6650569" y="4428560"/>
              <a:ext cx="844838" cy="844838"/>
            </a:xfrm>
            <a:prstGeom prst="ellipse">
              <a:avLst/>
            </a:prstGeom>
            <a:solidFill>
              <a:srgbClr val="009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Nuori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47" name="Ellipsi 146"/>
            <p:cNvSpPr/>
            <p:nvPr/>
          </p:nvSpPr>
          <p:spPr>
            <a:xfrm>
              <a:off x="5672488" y="3709356"/>
              <a:ext cx="844838" cy="8448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Nuori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50" name="Ellipsi 149"/>
            <p:cNvSpPr/>
            <p:nvPr/>
          </p:nvSpPr>
          <p:spPr>
            <a:xfrm>
              <a:off x="4850502" y="4402633"/>
              <a:ext cx="844838" cy="8448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Nuori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51" name="Ellipsi 150"/>
            <p:cNvSpPr/>
            <p:nvPr/>
          </p:nvSpPr>
          <p:spPr>
            <a:xfrm>
              <a:off x="6327679" y="5330087"/>
              <a:ext cx="844838" cy="844838"/>
            </a:xfrm>
            <a:prstGeom prst="ellipse">
              <a:avLst/>
            </a:prstGeom>
            <a:solidFill>
              <a:srgbClr val="009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Nuori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52" name="Ellipsi 151"/>
            <p:cNvSpPr/>
            <p:nvPr/>
          </p:nvSpPr>
          <p:spPr>
            <a:xfrm>
              <a:off x="5193659" y="5332229"/>
              <a:ext cx="844838" cy="8448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Nuori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6" name="Ellipsi 155"/>
          <p:cNvSpPr/>
          <p:nvPr/>
        </p:nvSpPr>
        <p:spPr>
          <a:xfrm>
            <a:off x="1502351" y="5264180"/>
            <a:ext cx="844838" cy="84483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bg1"/>
                </a:solidFill>
              </a:rPr>
              <a:t>Nuori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57" name="Ellipsi 156"/>
          <p:cNvSpPr/>
          <p:nvPr/>
        </p:nvSpPr>
        <p:spPr>
          <a:xfrm>
            <a:off x="7339562" y="5278948"/>
            <a:ext cx="844838" cy="8448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bg1"/>
                </a:solidFill>
              </a:rPr>
              <a:t>Nuori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58" name="Ellipsi 157"/>
          <p:cNvSpPr/>
          <p:nvPr/>
        </p:nvSpPr>
        <p:spPr>
          <a:xfrm>
            <a:off x="6190359" y="5249074"/>
            <a:ext cx="844838" cy="8448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bg1"/>
                </a:solidFill>
              </a:rPr>
              <a:t>Nuori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133" name="Ryhmä 132"/>
          <p:cNvGrpSpPr/>
          <p:nvPr/>
        </p:nvGrpSpPr>
        <p:grpSpPr>
          <a:xfrm>
            <a:off x="125175" y="1541334"/>
            <a:ext cx="2732642" cy="2694628"/>
            <a:chOff x="236076" y="1559824"/>
            <a:chExt cx="2732642" cy="2694628"/>
          </a:xfrm>
        </p:grpSpPr>
        <p:sp>
          <p:nvSpPr>
            <p:cNvPr id="130" name="Ellipsi 129"/>
            <p:cNvSpPr/>
            <p:nvPr/>
          </p:nvSpPr>
          <p:spPr>
            <a:xfrm>
              <a:off x="591148" y="1897465"/>
              <a:ext cx="2001079" cy="2001079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Ellipsi 127"/>
            <p:cNvSpPr/>
            <p:nvPr/>
          </p:nvSpPr>
          <p:spPr>
            <a:xfrm>
              <a:off x="236076" y="2143818"/>
              <a:ext cx="844838" cy="844838"/>
            </a:xfrm>
            <a:prstGeom prst="ellipse">
              <a:avLst/>
            </a:prstGeom>
            <a:solidFill>
              <a:srgbClr val="009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Nuori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42" name="Ellipsi 141"/>
            <p:cNvSpPr/>
            <p:nvPr/>
          </p:nvSpPr>
          <p:spPr>
            <a:xfrm>
              <a:off x="1345199" y="1559824"/>
              <a:ext cx="844838" cy="8448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Nuori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43" name="Ellipsi 142"/>
            <p:cNvSpPr/>
            <p:nvPr/>
          </p:nvSpPr>
          <p:spPr>
            <a:xfrm>
              <a:off x="415443" y="3271753"/>
              <a:ext cx="844838" cy="8448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Nuori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62" name="Ellipsi 161"/>
            <p:cNvSpPr/>
            <p:nvPr/>
          </p:nvSpPr>
          <p:spPr>
            <a:xfrm>
              <a:off x="2123880" y="2311905"/>
              <a:ext cx="844838" cy="8448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Aikui-nen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63" name="Ellipsi 162"/>
            <p:cNvSpPr/>
            <p:nvPr/>
          </p:nvSpPr>
          <p:spPr>
            <a:xfrm>
              <a:off x="1701461" y="3409614"/>
              <a:ext cx="844838" cy="8448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Aikui-nen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2" name="Ryhmä 131"/>
          <p:cNvGrpSpPr/>
          <p:nvPr/>
        </p:nvGrpSpPr>
        <p:grpSpPr>
          <a:xfrm>
            <a:off x="3070338" y="3522112"/>
            <a:ext cx="2727095" cy="2586906"/>
            <a:chOff x="2118564" y="3797575"/>
            <a:chExt cx="2727095" cy="2586906"/>
          </a:xfrm>
        </p:grpSpPr>
        <p:sp>
          <p:nvSpPr>
            <p:cNvPr id="177" name="Ellipsi 176"/>
            <p:cNvSpPr/>
            <p:nvPr/>
          </p:nvSpPr>
          <p:spPr>
            <a:xfrm>
              <a:off x="2527670" y="4219189"/>
              <a:ext cx="2001079" cy="2001079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Ellipsi 143"/>
            <p:cNvSpPr/>
            <p:nvPr/>
          </p:nvSpPr>
          <p:spPr>
            <a:xfrm>
              <a:off x="2575640" y="5539643"/>
              <a:ext cx="844838" cy="8448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Nuori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60" name="Ellipsi 159"/>
            <p:cNvSpPr/>
            <p:nvPr/>
          </p:nvSpPr>
          <p:spPr>
            <a:xfrm>
              <a:off x="2118564" y="4530592"/>
              <a:ext cx="844838" cy="8448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Aikui-nen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61" name="Ellipsi 160"/>
            <p:cNvSpPr/>
            <p:nvPr/>
          </p:nvSpPr>
          <p:spPr>
            <a:xfrm>
              <a:off x="4000821" y="4492796"/>
              <a:ext cx="844838" cy="8448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Aikui-nen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66" name="Ellipsi 165"/>
            <p:cNvSpPr/>
            <p:nvPr/>
          </p:nvSpPr>
          <p:spPr>
            <a:xfrm>
              <a:off x="3723218" y="5497956"/>
              <a:ext cx="844838" cy="8448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Aikui-nen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75" name="Ellipsi 174"/>
            <p:cNvSpPr/>
            <p:nvPr/>
          </p:nvSpPr>
          <p:spPr>
            <a:xfrm>
              <a:off x="3048584" y="3797575"/>
              <a:ext cx="844838" cy="844838"/>
            </a:xfrm>
            <a:prstGeom prst="ellipse">
              <a:avLst/>
            </a:prstGeom>
            <a:solidFill>
              <a:srgbClr val="009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Nuori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6" name="Ryhmä 135"/>
          <p:cNvGrpSpPr/>
          <p:nvPr/>
        </p:nvGrpSpPr>
        <p:grpSpPr>
          <a:xfrm>
            <a:off x="3275378" y="1199458"/>
            <a:ext cx="2427246" cy="1957179"/>
            <a:chOff x="3338923" y="1429922"/>
            <a:chExt cx="2427246" cy="1957179"/>
          </a:xfrm>
        </p:grpSpPr>
        <p:pic>
          <p:nvPicPr>
            <p:cNvPr id="7" name="Kuva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5" t="8567" r="11068" b="7481"/>
            <a:stretch/>
          </p:blipFill>
          <p:spPr>
            <a:xfrm>
              <a:off x="3338923" y="1429922"/>
              <a:ext cx="2427246" cy="1708331"/>
            </a:xfrm>
            <a:prstGeom prst="rect">
              <a:avLst/>
            </a:prstGeom>
          </p:spPr>
        </p:pic>
        <p:sp>
          <p:nvSpPr>
            <p:cNvPr id="135" name="Tekstiruutu 134"/>
            <p:cNvSpPr txBox="1"/>
            <p:nvPr/>
          </p:nvSpPr>
          <p:spPr>
            <a:xfrm>
              <a:off x="3915175" y="3079324"/>
              <a:ext cx="1310875" cy="30777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Kunnantalo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9" name="Suorakulmio 138"/>
          <p:cNvSpPr/>
          <p:nvPr/>
        </p:nvSpPr>
        <p:spPr>
          <a:xfrm>
            <a:off x="3275378" y="6243018"/>
            <a:ext cx="5554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rgbClr val="0095AB"/>
                </a:solidFill>
              </a:rPr>
              <a:t>Anu Gretschel  &amp; Timo Mulari (2013) </a:t>
            </a:r>
            <a:r>
              <a:rPr lang="fi-FI" sz="1400" b="1" dirty="0">
                <a:solidFill>
                  <a:srgbClr val="0095AB"/>
                </a:solidFill>
              </a:rPr>
              <a:t>Ryhmistä verkostoksi ja verkoston toiminta laadukkaaksi. </a:t>
            </a:r>
            <a:r>
              <a:rPr lang="fi-FI" sz="1400" dirty="0">
                <a:solidFill>
                  <a:srgbClr val="0095AB"/>
                </a:solidFill>
              </a:rPr>
              <a:t>Allianssi ja Nuorisotutkimusverkosto. </a:t>
            </a:r>
            <a:endParaRPr lang="en-GB" sz="1400" dirty="0"/>
          </a:p>
        </p:txBody>
      </p:sp>
      <p:sp>
        <p:nvSpPr>
          <p:cNvPr id="2" name="Tekstiruutu 1"/>
          <p:cNvSpPr txBox="1"/>
          <p:nvPr/>
        </p:nvSpPr>
        <p:spPr>
          <a:xfrm rot="16200000">
            <a:off x="-634862" y="5347624"/>
            <a:ext cx="1532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Minna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Malja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41035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uora nuoliyhdysviiva 38"/>
          <p:cNvCxnSpPr>
            <a:cxnSpLocks/>
            <a:endCxn id="23" idx="4"/>
          </p:cNvCxnSpPr>
          <p:nvPr/>
        </p:nvCxnSpPr>
        <p:spPr>
          <a:xfrm flipH="1" flipV="1">
            <a:off x="726961" y="4098101"/>
            <a:ext cx="77660" cy="38634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uora nuoliyhdysviiva 115"/>
          <p:cNvCxnSpPr>
            <a:cxnSpLocks/>
          </p:cNvCxnSpPr>
          <p:nvPr/>
        </p:nvCxnSpPr>
        <p:spPr>
          <a:xfrm flipH="1">
            <a:off x="4808847" y="2874980"/>
            <a:ext cx="3331896" cy="93271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uora nuoliyhdysviiva 108"/>
          <p:cNvCxnSpPr>
            <a:cxnSpLocks/>
            <a:stCxn id="12" idx="3"/>
            <a:endCxn id="32" idx="7"/>
          </p:cNvCxnSpPr>
          <p:nvPr/>
        </p:nvCxnSpPr>
        <p:spPr>
          <a:xfrm flipH="1">
            <a:off x="4721472" y="2286029"/>
            <a:ext cx="2549429" cy="135980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uora nuoliyhdysviiva 92"/>
          <p:cNvCxnSpPr>
            <a:cxnSpLocks/>
            <a:stCxn id="29" idx="1"/>
          </p:cNvCxnSpPr>
          <p:nvPr/>
        </p:nvCxnSpPr>
        <p:spPr>
          <a:xfrm flipV="1">
            <a:off x="3194062" y="2859151"/>
            <a:ext cx="258327" cy="151970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uora nuoliyhdysviiva 95"/>
          <p:cNvCxnSpPr>
            <a:cxnSpLocks/>
            <a:endCxn id="25" idx="5"/>
          </p:cNvCxnSpPr>
          <p:nvPr/>
        </p:nvCxnSpPr>
        <p:spPr>
          <a:xfrm flipH="1" flipV="1">
            <a:off x="2311674" y="4112238"/>
            <a:ext cx="886664" cy="29957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uora nuoliyhdysviiva 97"/>
          <p:cNvCxnSpPr>
            <a:cxnSpLocks/>
          </p:cNvCxnSpPr>
          <p:nvPr/>
        </p:nvCxnSpPr>
        <p:spPr>
          <a:xfrm flipH="1">
            <a:off x="1242083" y="4442277"/>
            <a:ext cx="2014121" cy="30848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orakulmio 3"/>
          <p:cNvSpPr/>
          <p:nvPr/>
        </p:nvSpPr>
        <p:spPr>
          <a:xfrm>
            <a:off x="6733309" y="198004"/>
            <a:ext cx="2410691" cy="651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uorakulmio 4"/>
          <p:cNvSpPr/>
          <p:nvPr/>
        </p:nvSpPr>
        <p:spPr>
          <a:xfrm>
            <a:off x="457489" y="198004"/>
            <a:ext cx="8372474" cy="1032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err="1" smtClean="0">
                <a:solidFill>
                  <a:srgbClr val="C00000"/>
                </a:solidFill>
              </a:rPr>
              <a:t>Kunnes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piuhat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yhdistetään</a:t>
            </a:r>
            <a:r>
              <a:rPr lang="en-GB" sz="2800" dirty="0" smtClean="0">
                <a:solidFill>
                  <a:srgbClr val="C00000"/>
                </a:solidFill>
              </a:rPr>
              <a:t>. </a:t>
            </a:r>
            <a:r>
              <a:rPr lang="en-GB" sz="2800" dirty="0" err="1" smtClean="0">
                <a:solidFill>
                  <a:srgbClr val="C00000"/>
                </a:solidFill>
              </a:rPr>
              <a:t>Mutta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myös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koordinaatiota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tarvittaisiin</a:t>
            </a:r>
            <a:r>
              <a:rPr lang="en-GB" sz="2800" dirty="0" smtClean="0">
                <a:solidFill>
                  <a:srgbClr val="C00000"/>
                </a:solidFill>
              </a:rPr>
              <a:t>….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6" name="Ellipsi 5"/>
          <p:cNvSpPr/>
          <p:nvPr/>
        </p:nvSpPr>
        <p:spPr>
          <a:xfrm>
            <a:off x="441115" y="4455712"/>
            <a:ext cx="844838" cy="84483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bg1"/>
                </a:solidFill>
              </a:rPr>
              <a:t>Nuori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Ellipsi 7"/>
          <p:cNvSpPr/>
          <p:nvPr/>
        </p:nvSpPr>
        <p:spPr>
          <a:xfrm>
            <a:off x="8144018" y="4365169"/>
            <a:ext cx="844838" cy="844838"/>
          </a:xfrm>
          <a:prstGeom prst="ellipse">
            <a:avLst/>
          </a:prstGeom>
          <a:solidFill>
            <a:srgbClr val="009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bg1"/>
                </a:solidFill>
              </a:rPr>
              <a:t>Nuori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9" name="Ryhmä 8"/>
          <p:cNvGrpSpPr/>
          <p:nvPr/>
        </p:nvGrpSpPr>
        <p:grpSpPr>
          <a:xfrm>
            <a:off x="6362388" y="1564915"/>
            <a:ext cx="2644905" cy="2533186"/>
            <a:chOff x="4850502" y="3643881"/>
            <a:chExt cx="2644905" cy="2533186"/>
          </a:xfrm>
        </p:grpSpPr>
        <p:sp>
          <p:nvSpPr>
            <p:cNvPr id="10" name="Ellipsi 9"/>
            <p:cNvSpPr/>
            <p:nvPr/>
          </p:nvSpPr>
          <p:spPr>
            <a:xfrm>
              <a:off x="5191382" y="4029472"/>
              <a:ext cx="2001079" cy="2001079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Ellipsi 10"/>
            <p:cNvSpPr/>
            <p:nvPr/>
          </p:nvSpPr>
          <p:spPr>
            <a:xfrm>
              <a:off x="6650569" y="4428560"/>
              <a:ext cx="844838" cy="844838"/>
            </a:xfrm>
            <a:prstGeom prst="ellipse">
              <a:avLst/>
            </a:prstGeom>
            <a:solidFill>
              <a:srgbClr val="009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Nuori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Ellipsi 11"/>
            <p:cNvSpPr/>
            <p:nvPr/>
          </p:nvSpPr>
          <p:spPr>
            <a:xfrm>
              <a:off x="5635291" y="3643881"/>
              <a:ext cx="844838" cy="8448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Nuori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Ellipsi 12"/>
            <p:cNvSpPr/>
            <p:nvPr/>
          </p:nvSpPr>
          <p:spPr>
            <a:xfrm>
              <a:off x="4850502" y="4402633"/>
              <a:ext cx="844838" cy="8448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Nuori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Ellipsi 13"/>
            <p:cNvSpPr/>
            <p:nvPr/>
          </p:nvSpPr>
          <p:spPr>
            <a:xfrm>
              <a:off x="6327679" y="5330087"/>
              <a:ext cx="844838" cy="8448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Aikui-nen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Ellipsi 14"/>
            <p:cNvSpPr/>
            <p:nvPr/>
          </p:nvSpPr>
          <p:spPr>
            <a:xfrm>
              <a:off x="5193659" y="5332229"/>
              <a:ext cx="844838" cy="8448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Nuori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Ellipsi 16"/>
          <p:cNvSpPr/>
          <p:nvPr/>
        </p:nvSpPr>
        <p:spPr>
          <a:xfrm>
            <a:off x="7339562" y="5278948"/>
            <a:ext cx="844838" cy="8448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bg1"/>
                </a:solidFill>
              </a:rPr>
              <a:t>Nuori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19" name="Ryhmä 18"/>
          <p:cNvGrpSpPr/>
          <p:nvPr/>
        </p:nvGrpSpPr>
        <p:grpSpPr>
          <a:xfrm>
            <a:off x="125175" y="1541334"/>
            <a:ext cx="2733158" cy="2694628"/>
            <a:chOff x="236076" y="1559824"/>
            <a:chExt cx="2733158" cy="2694628"/>
          </a:xfrm>
        </p:grpSpPr>
        <p:sp>
          <p:nvSpPr>
            <p:cNvPr id="20" name="Ellipsi 19"/>
            <p:cNvSpPr/>
            <p:nvPr/>
          </p:nvSpPr>
          <p:spPr>
            <a:xfrm>
              <a:off x="591148" y="1897465"/>
              <a:ext cx="2001079" cy="2001079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Ellipsi 20"/>
            <p:cNvSpPr/>
            <p:nvPr/>
          </p:nvSpPr>
          <p:spPr>
            <a:xfrm>
              <a:off x="236076" y="2143818"/>
              <a:ext cx="844838" cy="844838"/>
            </a:xfrm>
            <a:prstGeom prst="ellipse">
              <a:avLst/>
            </a:prstGeom>
            <a:solidFill>
              <a:srgbClr val="009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Nuori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Ellipsi 21"/>
            <p:cNvSpPr/>
            <p:nvPr/>
          </p:nvSpPr>
          <p:spPr>
            <a:xfrm>
              <a:off x="1345199" y="1559824"/>
              <a:ext cx="844838" cy="8448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Nuori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Ellipsi 22"/>
            <p:cNvSpPr/>
            <p:nvPr/>
          </p:nvSpPr>
          <p:spPr>
            <a:xfrm>
              <a:off x="415443" y="3271753"/>
              <a:ext cx="844838" cy="8448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Nuori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Ellipsi 23"/>
            <p:cNvSpPr/>
            <p:nvPr/>
          </p:nvSpPr>
          <p:spPr>
            <a:xfrm>
              <a:off x="2124396" y="2388928"/>
              <a:ext cx="844838" cy="8448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Aikui-nen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Ellipsi 24"/>
            <p:cNvSpPr/>
            <p:nvPr/>
          </p:nvSpPr>
          <p:spPr>
            <a:xfrm>
              <a:off x="1701461" y="3409614"/>
              <a:ext cx="844838" cy="8448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Aikui-nen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Ryhmä 25"/>
          <p:cNvGrpSpPr/>
          <p:nvPr/>
        </p:nvGrpSpPr>
        <p:grpSpPr>
          <a:xfrm>
            <a:off x="3070338" y="3522112"/>
            <a:ext cx="2727095" cy="2586906"/>
            <a:chOff x="2118564" y="3797575"/>
            <a:chExt cx="2727095" cy="2586906"/>
          </a:xfrm>
        </p:grpSpPr>
        <p:sp>
          <p:nvSpPr>
            <p:cNvPr id="27" name="Ellipsi 26"/>
            <p:cNvSpPr/>
            <p:nvPr/>
          </p:nvSpPr>
          <p:spPr>
            <a:xfrm>
              <a:off x="2527670" y="4219189"/>
              <a:ext cx="2001079" cy="2001079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Ellipsi 27"/>
            <p:cNvSpPr/>
            <p:nvPr/>
          </p:nvSpPr>
          <p:spPr>
            <a:xfrm>
              <a:off x="2575640" y="5539643"/>
              <a:ext cx="844838" cy="8448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Nuori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Ellipsi 29"/>
            <p:cNvSpPr/>
            <p:nvPr/>
          </p:nvSpPr>
          <p:spPr>
            <a:xfrm>
              <a:off x="4000821" y="4492796"/>
              <a:ext cx="844838" cy="8448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Aikui-nen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Ellipsi 30"/>
            <p:cNvSpPr/>
            <p:nvPr/>
          </p:nvSpPr>
          <p:spPr>
            <a:xfrm>
              <a:off x="3723218" y="5497956"/>
              <a:ext cx="844838" cy="8448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Aikui-nen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Ellipsi 31"/>
            <p:cNvSpPr/>
            <p:nvPr/>
          </p:nvSpPr>
          <p:spPr>
            <a:xfrm>
              <a:off x="3048584" y="3797575"/>
              <a:ext cx="844838" cy="844838"/>
            </a:xfrm>
            <a:prstGeom prst="ellipse">
              <a:avLst/>
            </a:prstGeom>
            <a:solidFill>
              <a:srgbClr val="009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Nuori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Ellipsi 28"/>
            <p:cNvSpPr/>
            <p:nvPr/>
          </p:nvSpPr>
          <p:spPr>
            <a:xfrm>
              <a:off x="2118564" y="4530592"/>
              <a:ext cx="844838" cy="8448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Aikui-nen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Ryhmä 32"/>
          <p:cNvGrpSpPr/>
          <p:nvPr/>
        </p:nvGrpSpPr>
        <p:grpSpPr>
          <a:xfrm>
            <a:off x="3275378" y="1199458"/>
            <a:ext cx="2427246" cy="1957179"/>
            <a:chOff x="3338923" y="1429922"/>
            <a:chExt cx="2427246" cy="1957179"/>
          </a:xfrm>
        </p:grpSpPr>
        <p:pic>
          <p:nvPicPr>
            <p:cNvPr id="34" name="Kuva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5" t="8567" r="11068" b="7481"/>
            <a:stretch/>
          </p:blipFill>
          <p:spPr>
            <a:xfrm>
              <a:off x="3338923" y="1429922"/>
              <a:ext cx="2427246" cy="1708331"/>
            </a:xfrm>
            <a:prstGeom prst="rect">
              <a:avLst/>
            </a:prstGeom>
          </p:spPr>
        </p:pic>
        <p:sp>
          <p:nvSpPr>
            <p:cNvPr id="35" name="Tekstiruutu 34"/>
            <p:cNvSpPr txBox="1"/>
            <p:nvPr/>
          </p:nvSpPr>
          <p:spPr>
            <a:xfrm>
              <a:off x="3915175" y="3079324"/>
              <a:ext cx="1310875" cy="30777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Kunnantalo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uora nuoliyhdysviiva 37"/>
          <p:cNvCxnSpPr>
            <a:stCxn id="6" idx="7"/>
          </p:cNvCxnSpPr>
          <p:nvPr/>
        </p:nvCxnSpPr>
        <p:spPr>
          <a:xfrm flipV="1">
            <a:off x="1162229" y="4217333"/>
            <a:ext cx="428331" cy="36210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uora nuoliyhdysviiva 40"/>
          <p:cNvCxnSpPr>
            <a:cxnSpLocks/>
            <a:stCxn id="6" idx="6"/>
            <a:endCxn id="29" idx="2"/>
          </p:cNvCxnSpPr>
          <p:nvPr/>
        </p:nvCxnSpPr>
        <p:spPr>
          <a:xfrm flipV="1">
            <a:off x="1285953" y="4677548"/>
            <a:ext cx="1784385" cy="20058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uora nuoliyhdysviiva 43"/>
          <p:cNvCxnSpPr>
            <a:cxnSpLocks/>
          </p:cNvCxnSpPr>
          <p:nvPr/>
        </p:nvCxnSpPr>
        <p:spPr>
          <a:xfrm flipV="1">
            <a:off x="2435572" y="3083637"/>
            <a:ext cx="1222571" cy="626860"/>
          </a:xfrm>
          <a:prstGeom prst="straightConnector1">
            <a:avLst/>
          </a:prstGeom>
          <a:ln w="38100">
            <a:solidFill>
              <a:srgbClr val="0095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uora nuoliyhdysviiva 45"/>
          <p:cNvCxnSpPr>
            <a:cxnSpLocks/>
          </p:cNvCxnSpPr>
          <p:nvPr/>
        </p:nvCxnSpPr>
        <p:spPr>
          <a:xfrm flipH="1" flipV="1">
            <a:off x="2120524" y="1963754"/>
            <a:ext cx="1243954" cy="1395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uora nuoliyhdysviiva 49"/>
          <p:cNvCxnSpPr>
            <a:cxnSpLocks/>
            <a:endCxn id="24" idx="7"/>
          </p:cNvCxnSpPr>
          <p:nvPr/>
        </p:nvCxnSpPr>
        <p:spPr>
          <a:xfrm flipH="1">
            <a:off x="2734609" y="2274310"/>
            <a:ext cx="598121" cy="2198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uora nuoliyhdysviiva 52"/>
          <p:cNvCxnSpPr>
            <a:cxnSpLocks/>
            <a:endCxn id="16" idx="0"/>
          </p:cNvCxnSpPr>
          <p:nvPr/>
        </p:nvCxnSpPr>
        <p:spPr>
          <a:xfrm flipH="1">
            <a:off x="1924770" y="2848860"/>
            <a:ext cx="1407444" cy="241532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uora nuoliyhdysviiva 54"/>
          <p:cNvCxnSpPr>
            <a:cxnSpLocks/>
            <a:endCxn id="15" idx="2"/>
          </p:cNvCxnSpPr>
          <p:nvPr/>
        </p:nvCxnSpPr>
        <p:spPr>
          <a:xfrm>
            <a:off x="5345017" y="2812800"/>
            <a:ext cx="1360528" cy="86288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nuoliyhdysviiva 57"/>
          <p:cNvCxnSpPr>
            <a:cxnSpLocks/>
            <a:endCxn id="21" idx="6"/>
          </p:cNvCxnSpPr>
          <p:nvPr/>
        </p:nvCxnSpPr>
        <p:spPr>
          <a:xfrm flipH="1">
            <a:off x="970013" y="2117406"/>
            <a:ext cx="2466184" cy="4303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uora nuoliyhdysviiva 58"/>
          <p:cNvCxnSpPr>
            <a:cxnSpLocks/>
            <a:endCxn id="25" idx="7"/>
          </p:cNvCxnSpPr>
          <p:nvPr/>
        </p:nvCxnSpPr>
        <p:spPr>
          <a:xfrm flipH="1">
            <a:off x="2311674" y="2696460"/>
            <a:ext cx="1052804" cy="8183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uora nuoliyhdysviiva 59"/>
          <p:cNvCxnSpPr>
            <a:cxnSpLocks/>
            <a:endCxn id="29" idx="0"/>
          </p:cNvCxnSpPr>
          <p:nvPr/>
        </p:nvCxnSpPr>
        <p:spPr>
          <a:xfrm flipH="1">
            <a:off x="3492757" y="2879514"/>
            <a:ext cx="221862" cy="13756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uora nuoliyhdysviiva 60"/>
          <p:cNvCxnSpPr>
            <a:cxnSpLocks/>
            <a:endCxn id="18" idx="0"/>
          </p:cNvCxnSpPr>
          <p:nvPr/>
        </p:nvCxnSpPr>
        <p:spPr>
          <a:xfrm>
            <a:off x="5235226" y="2879073"/>
            <a:ext cx="1370200" cy="22877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uora nuoliyhdysviiva 66"/>
          <p:cNvCxnSpPr>
            <a:cxnSpLocks/>
            <a:endCxn id="15" idx="4"/>
          </p:cNvCxnSpPr>
          <p:nvPr/>
        </p:nvCxnSpPr>
        <p:spPr>
          <a:xfrm flipV="1">
            <a:off x="6682358" y="4098101"/>
            <a:ext cx="445606" cy="108862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uora nuoliyhdysviiva 67"/>
          <p:cNvCxnSpPr>
            <a:cxnSpLocks/>
          </p:cNvCxnSpPr>
          <p:nvPr/>
        </p:nvCxnSpPr>
        <p:spPr>
          <a:xfrm flipH="1" flipV="1">
            <a:off x="5135107" y="3228921"/>
            <a:ext cx="1227281" cy="204361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uora nuoliyhdysviiva 68"/>
          <p:cNvCxnSpPr>
            <a:cxnSpLocks/>
            <a:endCxn id="14" idx="3"/>
          </p:cNvCxnSpPr>
          <p:nvPr/>
        </p:nvCxnSpPr>
        <p:spPr>
          <a:xfrm flipV="1">
            <a:off x="6900018" y="3972235"/>
            <a:ext cx="1063271" cy="1324746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uora nuoliyhdysviiva 72"/>
          <p:cNvCxnSpPr>
            <a:cxnSpLocks/>
            <a:stCxn id="7" idx="0"/>
            <a:endCxn id="6" idx="4"/>
          </p:cNvCxnSpPr>
          <p:nvPr/>
        </p:nvCxnSpPr>
        <p:spPr>
          <a:xfrm flipV="1">
            <a:off x="855502" y="5300550"/>
            <a:ext cx="8032" cy="32521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uora nuoliyhdysviiva 75"/>
          <p:cNvCxnSpPr>
            <a:cxnSpLocks/>
            <a:stCxn id="16" idx="3"/>
            <a:endCxn id="7" idx="6"/>
          </p:cNvCxnSpPr>
          <p:nvPr/>
        </p:nvCxnSpPr>
        <p:spPr>
          <a:xfrm flipH="1">
            <a:off x="1277921" y="5985294"/>
            <a:ext cx="348154" cy="6289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uora nuoliyhdysviiva 78"/>
          <p:cNvCxnSpPr>
            <a:cxnSpLocks/>
            <a:endCxn id="24" idx="3"/>
          </p:cNvCxnSpPr>
          <p:nvPr/>
        </p:nvCxnSpPr>
        <p:spPr>
          <a:xfrm flipV="1">
            <a:off x="977321" y="3091552"/>
            <a:ext cx="1159898" cy="33528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i 6"/>
          <p:cNvSpPr/>
          <p:nvPr/>
        </p:nvSpPr>
        <p:spPr>
          <a:xfrm>
            <a:off x="433083" y="5625768"/>
            <a:ext cx="844838" cy="8448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bg1"/>
                </a:solidFill>
              </a:rPr>
              <a:t>Nuori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6" name="Ellipsi 15"/>
          <p:cNvSpPr/>
          <p:nvPr/>
        </p:nvSpPr>
        <p:spPr>
          <a:xfrm>
            <a:off x="1502351" y="5264180"/>
            <a:ext cx="844838" cy="844838"/>
          </a:xfrm>
          <a:prstGeom prst="ellipse">
            <a:avLst/>
          </a:prstGeom>
          <a:solidFill>
            <a:srgbClr val="009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bg1"/>
                </a:solidFill>
              </a:rPr>
              <a:t>Nuori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86" name="Suora nuoliyhdysviiva 85"/>
          <p:cNvCxnSpPr>
            <a:cxnSpLocks/>
            <a:stCxn id="16" idx="7"/>
            <a:endCxn id="29" idx="3"/>
          </p:cNvCxnSpPr>
          <p:nvPr/>
        </p:nvCxnSpPr>
        <p:spPr>
          <a:xfrm flipV="1">
            <a:off x="2223465" y="4976243"/>
            <a:ext cx="970597" cy="41166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uora nuoliyhdysviiva 88"/>
          <p:cNvCxnSpPr>
            <a:cxnSpLocks/>
            <a:endCxn id="28" idx="2"/>
          </p:cNvCxnSpPr>
          <p:nvPr/>
        </p:nvCxnSpPr>
        <p:spPr>
          <a:xfrm flipV="1">
            <a:off x="2315254" y="5686599"/>
            <a:ext cx="1212160" cy="108436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uora nuoliyhdysviiva 90"/>
          <p:cNvCxnSpPr>
            <a:cxnSpLocks/>
            <a:endCxn id="29" idx="6"/>
          </p:cNvCxnSpPr>
          <p:nvPr/>
        </p:nvCxnSpPr>
        <p:spPr>
          <a:xfrm flipH="1" flipV="1">
            <a:off x="3915176" y="4677548"/>
            <a:ext cx="893670" cy="6972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uora nuoliyhdysviiva 99"/>
          <p:cNvCxnSpPr>
            <a:cxnSpLocks/>
            <a:stCxn id="32" idx="6"/>
            <a:endCxn id="15" idx="2"/>
          </p:cNvCxnSpPr>
          <p:nvPr/>
        </p:nvCxnSpPr>
        <p:spPr>
          <a:xfrm flipV="1">
            <a:off x="4845196" y="3675682"/>
            <a:ext cx="1860349" cy="26884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uora nuoliyhdysviiva 103"/>
          <p:cNvCxnSpPr>
            <a:cxnSpLocks/>
            <a:stCxn id="18" idx="6"/>
            <a:endCxn id="17" idx="2"/>
          </p:cNvCxnSpPr>
          <p:nvPr/>
        </p:nvCxnSpPr>
        <p:spPr>
          <a:xfrm>
            <a:off x="7027845" y="5589203"/>
            <a:ext cx="311717" cy="11216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uora nuoliyhdysviiva 105"/>
          <p:cNvCxnSpPr>
            <a:cxnSpLocks/>
            <a:endCxn id="13" idx="3"/>
          </p:cNvCxnSpPr>
          <p:nvPr/>
        </p:nvCxnSpPr>
        <p:spPr>
          <a:xfrm flipH="1" flipV="1">
            <a:off x="6486112" y="3044781"/>
            <a:ext cx="184574" cy="211423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uora nuoliyhdysviiva 118"/>
          <p:cNvCxnSpPr>
            <a:cxnSpLocks/>
            <a:stCxn id="31" idx="1"/>
            <a:endCxn id="32" idx="4"/>
          </p:cNvCxnSpPr>
          <p:nvPr/>
        </p:nvCxnSpPr>
        <p:spPr>
          <a:xfrm flipH="1" flipV="1">
            <a:off x="4422777" y="4366950"/>
            <a:ext cx="375939" cy="97926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uora nuoliyhdysviiva 121"/>
          <p:cNvCxnSpPr>
            <a:cxnSpLocks/>
          </p:cNvCxnSpPr>
          <p:nvPr/>
        </p:nvCxnSpPr>
        <p:spPr>
          <a:xfrm flipH="1" flipV="1">
            <a:off x="789920" y="2859223"/>
            <a:ext cx="893670" cy="6972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uora nuoliyhdysviiva 122"/>
          <p:cNvCxnSpPr>
            <a:cxnSpLocks/>
            <a:stCxn id="25" idx="0"/>
            <a:endCxn id="22" idx="4"/>
          </p:cNvCxnSpPr>
          <p:nvPr/>
        </p:nvCxnSpPr>
        <p:spPr>
          <a:xfrm flipH="1" flipV="1">
            <a:off x="1656717" y="2386172"/>
            <a:ext cx="356262" cy="100495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uorakulmio 35"/>
          <p:cNvSpPr/>
          <p:nvPr/>
        </p:nvSpPr>
        <p:spPr>
          <a:xfrm>
            <a:off x="2628493" y="6097318"/>
            <a:ext cx="63603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rgbClr val="0095AB"/>
                </a:solidFill>
              </a:rPr>
              <a:t>Anu Gretschel  &amp; Timo Mulari (2013) </a:t>
            </a:r>
            <a:r>
              <a:rPr lang="fi-FI" sz="1400" b="1" dirty="0">
                <a:solidFill>
                  <a:srgbClr val="0095AB"/>
                </a:solidFill>
              </a:rPr>
              <a:t>Ryhmistä verkostoksi ja verkoston toiminta laadukkaaksi.</a:t>
            </a:r>
            <a:r>
              <a:rPr lang="fi-FI" sz="1400" dirty="0">
                <a:solidFill>
                  <a:srgbClr val="0095AB"/>
                </a:solidFill>
              </a:rPr>
              <a:t> Allianssi ja Nuorisotutkimusverkosto. 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70" name="Tekstiruutu 69"/>
          <p:cNvSpPr txBox="1"/>
          <p:nvPr/>
        </p:nvSpPr>
        <p:spPr>
          <a:xfrm rot="16200000">
            <a:off x="-773044" y="5158481"/>
            <a:ext cx="1825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Minna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Malja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2017</a:t>
            </a:r>
          </a:p>
        </p:txBody>
      </p:sp>
      <p:cxnSp>
        <p:nvCxnSpPr>
          <p:cNvPr id="71" name="Suora nuoliyhdysviiva 70"/>
          <p:cNvCxnSpPr>
            <a:cxnSpLocks/>
            <a:stCxn id="17" idx="7"/>
            <a:endCxn id="8" idx="3"/>
          </p:cNvCxnSpPr>
          <p:nvPr/>
        </p:nvCxnSpPr>
        <p:spPr>
          <a:xfrm flipV="1">
            <a:off x="8060676" y="5086283"/>
            <a:ext cx="207066" cy="31638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i 17"/>
          <p:cNvSpPr/>
          <p:nvPr/>
        </p:nvSpPr>
        <p:spPr>
          <a:xfrm>
            <a:off x="6183007" y="5166784"/>
            <a:ext cx="844838" cy="84483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bg1"/>
                </a:solidFill>
              </a:rPr>
              <a:t>Nuori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72" name="Suora nuoliyhdysviiva 71"/>
          <p:cNvCxnSpPr>
            <a:cxnSpLocks/>
            <a:endCxn id="15" idx="3"/>
          </p:cNvCxnSpPr>
          <p:nvPr/>
        </p:nvCxnSpPr>
        <p:spPr>
          <a:xfrm flipV="1">
            <a:off x="5471406" y="3974377"/>
            <a:ext cx="1357863" cy="151055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4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>
            <a:off x="0" y="190499"/>
            <a:ext cx="9144000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uorakulmio 9"/>
          <p:cNvSpPr/>
          <p:nvPr/>
        </p:nvSpPr>
        <p:spPr>
          <a:xfrm>
            <a:off x="0" y="5781676"/>
            <a:ext cx="9144000" cy="1081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kstiruutu 7"/>
          <p:cNvSpPr txBox="1"/>
          <p:nvPr/>
        </p:nvSpPr>
        <p:spPr>
          <a:xfrm>
            <a:off x="0" y="5257562"/>
            <a:ext cx="91620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95AB"/>
                </a:solidFill>
              </a:rPr>
              <a:t>Anu Gretschel (Ed.), Tina </a:t>
            </a:r>
            <a:r>
              <a:rPr lang="en-GB" sz="1400" dirty="0" err="1">
                <a:solidFill>
                  <a:srgbClr val="0095AB"/>
                </a:solidFill>
              </a:rPr>
              <a:t>Cupar</a:t>
            </a:r>
            <a:r>
              <a:rPr lang="en-GB" sz="1400" dirty="0">
                <a:solidFill>
                  <a:srgbClr val="0095AB"/>
                </a:solidFill>
              </a:rPr>
              <a:t>, Merle </a:t>
            </a:r>
            <a:r>
              <a:rPr lang="en-GB" sz="1400" dirty="0" err="1">
                <a:solidFill>
                  <a:srgbClr val="0095AB"/>
                </a:solidFill>
              </a:rPr>
              <a:t>Linno</a:t>
            </a:r>
            <a:r>
              <a:rPr lang="en-GB" sz="1400" dirty="0">
                <a:solidFill>
                  <a:srgbClr val="0095AB"/>
                </a:solidFill>
              </a:rPr>
              <a:t>, Tomi Kiilakoski, Noora Hästbacka &amp; Antti Korhonen (2017) </a:t>
            </a:r>
            <a:r>
              <a:rPr lang="en-GB" sz="1400" b="1" dirty="0">
                <a:solidFill>
                  <a:srgbClr val="0095AB"/>
                </a:solidFill>
              </a:rPr>
              <a:t>Studying the impact of international youth work – Towards developing an evaluation tool for youth </a:t>
            </a:r>
            <a:r>
              <a:rPr lang="en-GB" sz="1400" b="1" dirty="0" smtClean="0">
                <a:solidFill>
                  <a:srgbClr val="0095AB"/>
                </a:solidFill>
              </a:rPr>
              <a:t>centres</a:t>
            </a:r>
            <a:r>
              <a:rPr lang="en-GB" sz="1400" dirty="0" smtClean="0">
                <a:solidFill>
                  <a:srgbClr val="0095AB"/>
                </a:solidFill>
              </a:rPr>
              <a:t>. </a:t>
            </a:r>
            <a:r>
              <a:rPr lang="en-GB" sz="1400" dirty="0" err="1" smtClean="0">
                <a:solidFill>
                  <a:srgbClr val="0095AB"/>
                </a:solidFill>
              </a:rPr>
              <a:t>Suomen</a:t>
            </a:r>
            <a:r>
              <a:rPr lang="en-GB" sz="1400" dirty="0" smtClean="0">
                <a:solidFill>
                  <a:srgbClr val="0095AB"/>
                </a:solidFill>
              </a:rPr>
              <a:t> </a:t>
            </a:r>
            <a:r>
              <a:rPr lang="en-GB" sz="1400" dirty="0" err="1" smtClean="0">
                <a:solidFill>
                  <a:srgbClr val="0095AB"/>
                </a:solidFill>
              </a:rPr>
              <a:t>nuorisokeskusyhdistys</a:t>
            </a:r>
            <a:r>
              <a:rPr lang="en-GB" sz="1400" dirty="0" smtClean="0">
                <a:solidFill>
                  <a:srgbClr val="0095AB"/>
                </a:solidFill>
              </a:rPr>
              <a:t> </a:t>
            </a:r>
            <a:r>
              <a:rPr lang="en-GB" sz="1400" dirty="0" err="1" smtClean="0">
                <a:solidFill>
                  <a:srgbClr val="0095AB"/>
                </a:solidFill>
              </a:rPr>
              <a:t>ja</a:t>
            </a:r>
            <a:r>
              <a:rPr lang="en-GB" sz="1400" dirty="0" smtClean="0">
                <a:solidFill>
                  <a:srgbClr val="0095AB"/>
                </a:solidFill>
              </a:rPr>
              <a:t> </a:t>
            </a:r>
            <a:r>
              <a:rPr lang="en-GB" sz="1400" dirty="0" err="1" smtClean="0">
                <a:solidFill>
                  <a:srgbClr val="0095AB"/>
                </a:solidFill>
              </a:rPr>
              <a:t>Nuorisotutkimusverkosto</a:t>
            </a:r>
            <a:r>
              <a:rPr lang="en-GB" sz="1400" dirty="0">
                <a:solidFill>
                  <a:srgbClr val="0095AB"/>
                </a:solidFill>
              </a:rPr>
              <a:t>.</a:t>
            </a:r>
            <a:endParaRPr lang="en-GB" sz="1400" dirty="0" smtClean="0">
              <a:solidFill>
                <a:srgbClr val="0095AB"/>
              </a:solidFill>
            </a:endParaRPr>
          </a:p>
          <a:p>
            <a:endParaRPr lang="en-GB" sz="1400" dirty="0">
              <a:solidFill>
                <a:srgbClr val="0095AB"/>
              </a:solidFill>
            </a:endParaRPr>
          </a:p>
          <a:p>
            <a:r>
              <a:rPr lang="en-GB" sz="1400" dirty="0">
                <a:solidFill>
                  <a:srgbClr val="0095AB"/>
                </a:solidFill>
              </a:rPr>
              <a:t>Anu Gretschel </a:t>
            </a:r>
            <a:r>
              <a:rPr lang="en-GB" sz="1400" dirty="0" smtClean="0">
                <a:solidFill>
                  <a:srgbClr val="0095AB"/>
                </a:solidFill>
              </a:rPr>
              <a:t>, Sofia Laine </a:t>
            </a:r>
            <a:r>
              <a:rPr lang="en-GB" sz="1400" dirty="0">
                <a:solidFill>
                  <a:srgbClr val="0095AB"/>
                </a:solidFill>
              </a:rPr>
              <a:t> </a:t>
            </a:r>
            <a:r>
              <a:rPr lang="en-GB" sz="1400" dirty="0" smtClean="0">
                <a:solidFill>
                  <a:srgbClr val="0095AB"/>
                </a:solidFill>
              </a:rPr>
              <a:t>&amp; Pirjo Junttila-Vitikka (2013) </a:t>
            </a:r>
            <a:r>
              <a:rPr lang="en-GB" sz="1400" b="1" dirty="0" err="1" smtClean="0">
                <a:solidFill>
                  <a:srgbClr val="0095AB"/>
                </a:solidFill>
              </a:rPr>
              <a:t>Kuntalaisten</a:t>
            </a:r>
            <a:r>
              <a:rPr lang="en-GB" sz="1400" b="1" dirty="0" smtClean="0">
                <a:solidFill>
                  <a:srgbClr val="0095AB"/>
                </a:solidFill>
              </a:rPr>
              <a:t> </a:t>
            </a:r>
            <a:r>
              <a:rPr lang="en-GB" sz="1400" b="1" dirty="0" err="1" smtClean="0">
                <a:solidFill>
                  <a:srgbClr val="0095AB"/>
                </a:solidFill>
              </a:rPr>
              <a:t>kokemustieto</a:t>
            </a:r>
            <a:r>
              <a:rPr lang="en-GB" sz="1400" b="1" dirty="0" smtClean="0">
                <a:solidFill>
                  <a:srgbClr val="0095AB"/>
                </a:solidFill>
              </a:rPr>
              <a:t> </a:t>
            </a:r>
            <a:r>
              <a:rPr lang="en-GB" sz="1400" b="1" dirty="0" err="1" smtClean="0">
                <a:solidFill>
                  <a:srgbClr val="0095AB"/>
                </a:solidFill>
              </a:rPr>
              <a:t>liikuntapaikkojen</a:t>
            </a:r>
            <a:r>
              <a:rPr lang="en-GB" sz="1400" b="1" dirty="0" smtClean="0">
                <a:solidFill>
                  <a:srgbClr val="0095AB"/>
                </a:solidFill>
              </a:rPr>
              <a:t> </a:t>
            </a:r>
            <a:r>
              <a:rPr lang="en-GB" sz="1400" b="1" dirty="0" err="1" smtClean="0">
                <a:solidFill>
                  <a:srgbClr val="0095AB"/>
                </a:solidFill>
              </a:rPr>
              <a:t>laadunarvioinnissa</a:t>
            </a:r>
            <a:r>
              <a:rPr lang="en-GB" sz="1400" b="1" dirty="0" smtClean="0">
                <a:solidFill>
                  <a:srgbClr val="0095AB"/>
                </a:solidFill>
              </a:rPr>
              <a:t>. </a:t>
            </a:r>
            <a:r>
              <a:rPr lang="en-GB" sz="1400" dirty="0" err="1" smtClean="0">
                <a:solidFill>
                  <a:srgbClr val="0095AB"/>
                </a:solidFill>
              </a:rPr>
              <a:t>Valtion</a:t>
            </a:r>
            <a:r>
              <a:rPr lang="en-GB" sz="1400" dirty="0" smtClean="0">
                <a:solidFill>
                  <a:srgbClr val="0095AB"/>
                </a:solidFill>
              </a:rPr>
              <a:t> </a:t>
            </a:r>
            <a:r>
              <a:rPr lang="en-GB" sz="1400" dirty="0" err="1" smtClean="0">
                <a:solidFill>
                  <a:srgbClr val="0095AB"/>
                </a:solidFill>
              </a:rPr>
              <a:t>liikuntaneuvosto</a:t>
            </a:r>
            <a:r>
              <a:rPr lang="en-GB" sz="1400" dirty="0" smtClean="0">
                <a:solidFill>
                  <a:srgbClr val="0095AB"/>
                </a:solidFill>
              </a:rPr>
              <a:t> </a:t>
            </a:r>
            <a:r>
              <a:rPr lang="en-GB" sz="1400" dirty="0" err="1" smtClean="0">
                <a:solidFill>
                  <a:srgbClr val="0095AB"/>
                </a:solidFill>
              </a:rPr>
              <a:t>ja</a:t>
            </a:r>
            <a:r>
              <a:rPr lang="en-GB" sz="1400" dirty="0" smtClean="0">
                <a:solidFill>
                  <a:srgbClr val="0095AB"/>
                </a:solidFill>
              </a:rPr>
              <a:t> </a:t>
            </a:r>
            <a:r>
              <a:rPr lang="en-GB" sz="1400" dirty="0" err="1" smtClean="0">
                <a:solidFill>
                  <a:srgbClr val="0095AB"/>
                </a:solidFill>
              </a:rPr>
              <a:t>Nuorisotutkimusverkosto</a:t>
            </a:r>
            <a:r>
              <a:rPr lang="en-GB" sz="1400" dirty="0" smtClean="0">
                <a:solidFill>
                  <a:srgbClr val="0095AB"/>
                </a:solidFill>
              </a:rPr>
              <a:t>.</a:t>
            </a:r>
            <a:endParaRPr lang="en-GB" sz="1400" dirty="0">
              <a:solidFill>
                <a:srgbClr val="0095AB"/>
              </a:solidFill>
            </a:endParaRPr>
          </a:p>
          <a:p>
            <a:endParaRPr lang="en-GB" sz="1400" dirty="0">
              <a:solidFill>
                <a:srgbClr val="0095AB"/>
              </a:solidFill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422475"/>
              </p:ext>
            </p:extLst>
          </p:nvPr>
        </p:nvGraphicFramePr>
        <p:xfrm>
          <a:off x="1" y="-67408"/>
          <a:ext cx="9143999" cy="5283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131">
                  <a:extLst>
                    <a:ext uri="{9D8B030D-6E8A-4147-A177-3AD203B41FA5}">
                      <a16:colId xmlns="" xmlns:a16="http://schemas.microsoft.com/office/drawing/2014/main" val="744546571"/>
                    </a:ext>
                  </a:extLst>
                </a:gridCol>
                <a:gridCol w="3129685">
                  <a:extLst>
                    <a:ext uri="{9D8B030D-6E8A-4147-A177-3AD203B41FA5}">
                      <a16:colId xmlns="" xmlns:a16="http://schemas.microsoft.com/office/drawing/2014/main" val="1531198713"/>
                    </a:ext>
                  </a:extLst>
                </a:gridCol>
                <a:gridCol w="2990183">
                  <a:extLst>
                    <a:ext uri="{9D8B030D-6E8A-4147-A177-3AD203B41FA5}">
                      <a16:colId xmlns="" xmlns:a16="http://schemas.microsoft.com/office/drawing/2014/main" val="456275488"/>
                    </a:ext>
                  </a:extLst>
                </a:gridCol>
              </a:tblGrid>
              <a:tr h="947487">
                <a:tc gridSpan="2">
                  <a:txBody>
                    <a:bodyPr/>
                    <a:lstStyle/>
                    <a:p>
                      <a:pPr algn="ctr"/>
                      <a:endParaRPr lang="en-GB" sz="170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r>
                        <a:rPr lang="en-GB" sz="1700" dirty="0" err="1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Deliberatiivinen</a:t>
                      </a:r>
                      <a:r>
                        <a:rPr lang="en-GB" sz="1700" baseline="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keskustelupäivä</a:t>
                      </a:r>
                      <a:r>
                        <a:rPr lang="en-GB" sz="1700" baseline="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eli</a:t>
                      </a:r>
                      <a:endParaRPr lang="en-GB" sz="170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r>
                        <a:rPr lang="en-GB" sz="17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Deliberative 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Discussion Day (DDD)</a:t>
                      </a:r>
                      <a:br>
                        <a:rPr lang="en-GB" sz="17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</a:br>
                      <a:endParaRPr lang="en-GB" sz="1700" b="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101403" marR="101403" marT="50702" marB="50702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err="1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Vaikutusten</a:t>
                      </a:r>
                      <a:r>
                        <a:rPr lang="en-GB" sz="1700" baseline="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seuranta</a:t>
                      </a:r>
                      <a:endParaRPr lang="en-GB" sz="17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114966" marR="114966" marT="57483" marB="57483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5328988"/>
                  </a:ext>
                </a:extLst>
              </a:tr>
              <a:tr h="4131213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endParaRPr lang="en-GB" sz="1600" dirty="0">
                        <a:latin typeface="Myriad Pro" panose="020B0503030403020204" pitchFamily="34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endParaRPr lang="en-GB" sz="1600" dirty="0" smtClean="0">
                        <a:latin typeface="Myriad Pro" panose="020B0503030403020204" pitchFamily="34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endParaRPr lang="en-GB" sz="1600" dirty="0">
                        <a:latin typeface="Myriad Pro" panose="020B0503030403020204" pitchFamily="34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endParaRPr lang="en-GB" sz="1600" dirty="0">
                        <a:latin typeface="Myriad Pro" panose="020B0503030403020204" pitchFamily="34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GB" sz="1600" dirty="0" err="1" smtClean="0">
                          <a:latin typeface="Myriad Pro" panose="020B0503030403020204" pitchFamily="34" charset="0"/>
                        </a:rPr>
                        <a:t>Nuorten</a:t>
                      </a:r>
                      <a:r>
                        <a:rPr lang="en-GB" sz="160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Myriad Pro" panose="020B0503030403020204" pitchFamily="34" charset="0"/>
                        </a:rPr>
                        <a:t>arvioivat</a:t>
                      </a:r>
                      <a:r>
                        <a:rPr lang="en-GB" sz="160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Myriad Pro" panose="020B0503030403020204" pitchFamily="34" charset="0"/>
                        </a:rPr>
                        <a:t>pienryhmissä</a:t>
                      </a:r>
                      <a:r>
                        <a:rPr lang="en-GB" sz="160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Myriad Pro" panose="020B0503030403020204" pitchFamily="34" charset="0"/>
                        </a:rPr>
                        <a:t>heille</a:t>
                      </a:r>
                      <a:r>
                        <a:rPr lang="en-GB" sz="160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Myriad Pro" panose="020B0503030403020204" pitchFamily="34" charset="0"/>
                        </a:rPr>
                        <a:t>suunnattuja</a:t>
                      </a:r>
                      <a:r>
                        <a:rPr lang="en-GB" sz="160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Myriad Pro" panose="020B0503030403020204" pitchFamily="34" charset="0"/>
                        </a:rPr>
                        <a:t>palveluja</a:t>
                      </a:r>
                      <a:r>
                        <a:rPr lang="en-GB" sz="1600" dirty="0" smtClean="0">
                          <a:latin typeface="Myriad Pro" panose="020B0503030403020204" pitchFamily="34" charset="0"/>
                        </a:rPr>
                        <a:t>.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en-GB" sz="1600" dirty="0" smtClean="0">
                        <a:latin typeface="Myriad Pro" panose="020B0503030403020204" pitchFamily="34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GB" sz="1600" dirty="0" err="1" smtClean="0">
                          <a:latin typeface="Myriad Pro" panose="020B0503030403020204" pitchFamily="34" charset="0"/>
                        </a:rPr>
                        <a:t>Nuoret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suunnittelevat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millaisia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puheenvuoroja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esittävät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palveluja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tuottaville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tahoille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ja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päättäjille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endParaRPr lang="en-GB" sz="1600" dirty="0"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fi-FI" sz="1600" b="1" dirty="0">
                        <a:latin typeface="Myriad Pro" panose="020B0503030403020204" pitchFamily="34" charset="0"/>
                      </a:endParaRPr>
                    </a:p>
                  </a:txBody>
                  <a:tcPr marL="135787" marR="135787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1600" dirty="0">
                        <a:latin typeface="Myriad Pro" panose="020B0503030403020204" pitchFamily="34" charset="0"/>
                      </a:endParaRPr>
                    </a:p>
                    <a:p>
                      <a:pPr algn="l"/>
                      <a:endParaRPr lang="fi-FI" sz="1600" dirty="0" smtClean="0">
                        <a:latin typeface="Myriad Pro" panose="020B0503030403020204" pitchFamily="34" charset="0"/>
                      </a:endParaRPr>
                    </a:p>
                    <a:p>
                      <a:pPr algn="l"/>
                      <a:endParaRPr lang="fi-FI" sz="1600" dirty="0">
                        <a:latin typeface="Myriad Pro" panose="020B0503030403020204" pitchFamily="34" charset="0"/>
                      </a:endParaRPr>
                    </a:p>
                    <a:p>
                      <a:pPr algn="l"/>
                      <a:endParaRPr lang="fi-FI" sz="1600" dirty="0">
                        <a:latin typeface="Myriad Pro" panose="020B0503030403020204" pitchFamily="34" charset="0"/>
                      </a:endParaRPr>
                    </a:p>
                    <a:p>
                      <a:pPr marL="342900" indent="-342900" algn="l">
                        <a:buAutoNum type="arabicPeriod" startAt="3"/>
                      </a:pPr>
                      <a:r>
                        <a:rPr lang="fi-FI" sz="1600" dirty="0" smtClean="0">
                          <a:latin typeface="Myriad Pro" panose="020B0503030403020204" pitchFamily="34" charset="0"/>
                        </a:rPr>
                        <a:t>Palveluntuottajat ja päättäjät</a:t>
                      </a:r>
                      <a:r>
                        <a:rPr lang="fi-FI" sz="1600" baseline="0" dirty="0" smtClean="0">
                          <a:latin typeface="Myriad Pro" panose="020B0503030403020204" pitchFamily="34" charset="0"/>
                        </a:rPr>
                        <a:t> arvioivat samoja palveluja kuin nuoret, ja nuorten valitsemista näkökulmista.</a:t>
                      </a:r>
                    </a:p>
                    <a:p>
                      <a:pPr marL="342900" indent="-342900" algn="l">
                        <a:buAutoNum type="arabicPeriod" startAt="3"/>
                      </a:pPr>
                      <a:endParaRPr lang="fi-FI" sz="1600" baseline="0" noProof="0" dirty="0" smtClean="0">
                        <a:latin typeface="Myriad Pro" panose="020B0503030403020204" pitchFamily="34" charset="0"/>
                      </a:endParaRPr>
                    </a:p>
                    <a:p>
                      <a:pPr marL="342900" indent="-342900" algn="l">
                        <a:buAutoNum type="arabicPeriod" startAt="3"/>
                      </a:pPr>
                      <a:r>
                        <a:rPr lang="fi-FI" sz="1600" baseline="0" noProof="0" dirty="0" smtClean="0">
                          <a:latin typeface="Myriad Pro" panose="020B0503030403020204" pitchFamily="34" charset="0"/>
                        </a:rPr>
                        <a:t>Nuoret, palveluntuottajat ja päättäjät neuvottelevat minkä tyyppistä kehittämistä tarvitaan, asiat kirjataan etenemissuunnitelmaan ja sovitaan seurannasta. </a:t>
                      </a:r>
                      <a:endParaRPr lang="fi-FI" sz="1600" b="1" dirty="0">
                        <a:latin typeface="Myriad Pro" panose="020B0503030403020204" pitchFamily="34" charset="0"/>
                      </a:endParaRPr>
                    </a:p>
                  </a:txBody>
                  <a:tcPr marL="135787" marR="135787" marT="0" marB="0">
                    <a:solidFill>
                      <a:srgbClr val="FFDC9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endParaRPr lang="en-GB" sz="1600" dirty="0">
                        <a:latin typeface="Myriad Pro" panose="020B0503030403020204" pitchFamily="34" charset="0"/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GB" sz="1600" dirty="0">
                        <a:latin typeface="Myriad Pro" panose="020B0503030403020204" pitchFamily="34" charset="0"/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GB" sz="1600" dirty="0">
                        <a:latin typeface="Myriad Pro" panose="020B0503030403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600" dirty="0" smtClean="0">
                        <a:latin typeface="Myriad Pro" panose="020B0503030403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dirty="0" smtClean="0">
                          <a:latin typeface="Myriad Pro" panose="020B0503030403020204" pitchFamily="34" charset="0"/>
                        </a:rPr>
                        <a:t>5. </a:t>
                      </a:r>
                      <a:r>
                        <a:rPr lang="en-GB" sz="1600" dirty="0" err="1" smtClean="0">
                          <a:latin typeface="Myriad Pro" panose="020B0503030403020204" pitchFamily="34" charset="0"/>
                        </a:rPr>
                        <a:t>Arvioinnin</a:t>
                      </a:r>
                      <a:r>
                        <a:rPr lang="en-GB" sz="160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Myriad Pro" panose="020B0503030403020204" pitchFamily="34" charset="0"/>
                        </a:rPr>
                        <a:t>tulokset</a:t>
                      </a:r>
                      <a:r>
                        <a:rPr lang="en-GB" sz="160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Myriad Pro" panose="020B0503030403020204" pitchFamily="34" charset="0"/>
                        </a:rPr>
                        <a:t>julkistetaan</a:t>
                      </a:r>
                      <a:r>
                        <a:rPr lang="en-GB" sz="160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Myriad Pro" panose="020B0503030403020204" pitchFamily="34" charset="0"/>
                        </a:rPr>
                        <a:t>ja</a:t>
                      </a:r>
                      <a:r>
                        <a:rPr lang="en-GB" sz="160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Myriad Pro" panose="020B0503030403020204" pitchFamily="34" charset="0"/>
                        </a:rPr>
                        <a:t>käsitellään</a:t>
                      </a:r>
                      <a:r>
                        <a:rPr lang="en-GB" sz="160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Myriad Pro" panose="020B0503030403020204" pitchFamily="34" charset="0"/>
                        </a:rPr>
                        <a:t>työntekijäkokouksissa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ja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päätöksentekotasolla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600" baseline="0" dirty="0" smtClean="0">
                        <a:latin typeface="Myriad Pro" panose="020B0503030403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6.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Keskustelupäivät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toteutetaan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säännöllisesti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esimerkiksi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kahden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vuoden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välein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.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Aiemmat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teemat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voi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nostaa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keskusteluun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uudelleen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,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jos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niiden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kehittyminen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ei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ole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ollut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Myriad Pro" panose="020B0503030403020204" pitchFamily="34" charset="0"/>
                        </a:rPr>
                        <a:t>toivottua</a:t>
                      </a:r>
                      <a:r>
                        <a:rPr lang="en-GB" sz="1600" baseline="0" dirty="0" smtClean="0">
                          <a:latin typeface="Myriad Pro" panose="020B0503030403020204" pitchFamily="34" charset="0"/>
                        </a:rPr>
                        <a:t>. </a:t>
                      </a:r>
                      <a:endParaRPr lang="fi-FI" sz="1600" b="1" dirty="0">
                        <a:latin typeface="Myriad Pro" panose="020B0503030403020204" pitchFamily="34" charset="0"/>
                      </a:endParaRPr>
                    </a:p>
                  </a:txBody>
                  <a:tcPr marL="135787" marR="135787" marT="0" marB="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071598"/>
                  </a:ext>
                </a:extLst>
              </a:tr>
            </a:tbl>
          </a:graphicData>
        </a:graphic>
      </p:graphicFrame>
      <p:grpSp>
        <p:nvGrpSpPr>
          <p:cNvPr id="5" name="Ryhmä 4"/>
          <p:cNvGrpSpPr/>
          <p:nvPr/>
        </p:nvGrpSpPr>
        <p:grpSpPr>
          <a:xfrm>
            <a:off x="2631121" y="1228723"/>
            <a:ext cx="3812635" cy="651928"/>
            <a:chOff x="2843808" y="2204864"/>
            <a:chExt cx="3032433" cy="518520"/>
          </a:xfrm>
        </p:grpSpPr>
        <p:sp>
          <p:nvSpPr>
            <p:cNvPr id="6" name="Nuoli: Oikea 18"/>
            <p:cNvSpPr/>
            <p:nvPr/>
          </p:nvSpPr>
          <p:spPr>
            <a:xfrm>
              <a:off x="2843808" y="2204864"/>
              <a:ext cx="584161" cy="51852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400" dirty="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7" name="Nuoli: Oikea 18"/>
            <p:cNvSpPr/>
            <p:nvPr/>
          </p:nvSpPr>
          <p:spPr>
            <a:xfrm>
              <a:off x="5292080" y="2204864"/>
              <a:ext cx="584161" cy="51852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400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6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kstiruutu 51"/>
          <p:cNvSpPr txBox="1"/>
          <p:nvPr/>
        </p:nvSpPr>
        <p:spPr>
          <a:xfrm>
            <a:off x="-1905796" y="1202653"/>
            <a:ext cx="7953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Nueva Std Bold Condensed" charset="0"/>
                <a:ea typeface="Nueva Std Bold Condensed" charset="0"/>
                <a:cs typeface="Nueva Std Bold Condensed" charset="0"/>
              </a:rPr>
              <a:t> </a:t>
            </a:r>
            <a:endParaRPr lang="fi-FI" sz="1600" b="1" dirty="0">
              <a:solidFill>
                <a:schemeClr val="bg1"/>
              </a:solidFill>
              <a:latin typeface="Nueva Std Bold Condensed" charset="0"/>
            </a:endParaRPr>
          </a:p>
        </p:txBody>
      </p:sp>
      <p:sp>
        <p:nvSpPr>
          <p:cNvPr id="53" name="Otsikko 1"/>
          <p:cNvSpPr txBox="1">
            <a:spLocks/>
          </p:cNvSpPr>
          <p:nvPr/>
        </p:nvSpPr>
        <p:spPr>
          <a:xfrm>
            <a:off x="1133261" y="913573"/>
            <a:ext cx="5190143" cy="56586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000" b="1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endParaRPr lang="en-GB" sz="3000" b="1" dirty="0">
              <a:solidFill>
                <a:srgbClr val="C00000"/>
              </a:solidFill>
            </a:endParaRPr>
          </a:p>
        </p:txBody>
      </p:sp>
      <p:sp>
        <p:nvSpPr>
          <p:cNvPr id="5" name="Ellipsi 4"/>
          <p:cNvSpPr/>
          <p:nvPr/>
        </p:nvSpPr>
        <p:spPr>
          <a:xfrm>
            <a:off x="5736964" y="4184706"/>
            <a:ext cx="2932176" cy="18718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4</a:t>
            </a:r>
            <a:r>
              <a:rPr lang="fi-FI" dirty="0" smtClean="0">
                <a:solidFill>
                  <a:schemeClr val="tx1"/>
                </a:solidFill>
              </a:rPr>
              <a:t>. Osallisuuden tila: </a:t>
            </a:r>
            <a:r>
              <a:rPr lang="fi-FI" dirty="0" err="1" smtClean="0">
                <a:solidFill>
                  <a:schemeClr val="tx1"/>
                </a:solidFill>
              </a:rPr>
              <a:t>tarjoumien</a:t>
            </a:r>
            <a:r>
              <a:rPr lang="fi-FI" dirty="0" smtClean="0">
                <a:solidFill>
                  <a:schemeClr val="tx1"/>
                </a:solidFill>
              </a:rPr>
              <a:t> laatu ja </a:t>
            </a:r>
            <a:r>
              <a:rPr lang="fi-FI" dirty="0">
                <a:solidFill>
                  <a:schemeClr val="tx1"/>
                </a:solidFill>
              </a:rPr>
              <a:t>v</a:t>
            </a:r>
            <a:r>
              <a:rPr lang="fi-FI" dirty="0" smtClean="0">
                <a:solidFill>
                  <a:schemeClr val="tx1"/>
                </a:solidFill>
              </a:rPr>
              <a:t>aikutukset päätöksentekoon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Ellipsi 5"/>
          <p:cNvSpPr/>
          <p:nvPr/>
        </p:nvSpPr>
        <p:spPr>
          <a:xfrm>
            <a:off x="2509132" y="1541207"/>
            <a:ext cx="2670048" cy="1828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2</a:t>
            </a:r>
            <a:r>
              <a:rPr lang="fi-FI" dirty="0" smtClean="0">
                <a:solidFill>
                  <a:schemeClr val="tx1"/>
                </a:solidFill>
              </a:rPr>
              <a:t>. Osallisuuden merkitys Merkityksellistä kenelle?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Ellipsi 6"/>
          <p:cNvSpPr/>
          <p:nvPr/>
        </p:nvSpPr>
        <p:spPr>
          <a:xfrm>
            <a:off x="4267828" y="2828511"/>
            <a:ext cx="2670048" cy="1828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3</a:t>
            </a:r>
            <a:r>
              <a:rPr lang="fi-FI" dirty="0" smtClean="0">
                <a:solidFill>
                  <a:schemeClr val="tx1"/>
                </a:solidFill>
              </a:rPr>
              <a:t>. Merkityksellistä millaisin ehdoin?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Ellipsi 7"/>
          <p:cNvSpPr/>
          <p:nvPr/>
        </p:nvSpPr>
        <p:spPr>
          <a:xfrm>
            <a:off x="587468" y="552828"/>
            <a:ext cx="2670048" cy="1828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1. Mitä on osallisuus?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771525" y="198004"/>
            <a:ext cx="8372474" cy="1181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orakulmio 6"/>
          <p:cNvSpPr/>
          <p:nvPr/>
        </p:nvSpPr>
        <p:spPr>
          <a:xfrm>
            <a:off x="1" y="5676901"/>
            <a:ext cx="9144000" cy="1181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uorakulmio 5"/>
          <p:cNvSpPr/>
          <p:nvPr/>
        </p:nvSpPr>
        <p:spPr>
          <a:xfrm>
            <a:off x="647700" y="357223"/>
            <a:ext cx="7077075" cy="862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C00000"/>
                </a:solidFill>
              </a:rPr>
              <a:t>Nuorten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Ääni</a:t>
            </a:r>
            <a:r>
              <a:rPr lang="en-GB" sz="2400" dirty="0">
                <a:solidFill>
                  <a:srgbClr val="C00000"/>
                </a:solidFill>
              </a:rPr>
              <a:t> -</a:t>
            </a:r>
            <a:r>
              <a:rPr lang="en-GB" sz="2400" dirty="0" err="1">
                <a:solidFill>
                  <a:srgbClr val="C00000"/>
                </a:solidFill>
              </a:rPr>
              <a:t>ryhmän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ja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aikuisten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tukijoiden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työnjako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projektin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eri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</a:rPr>
              <a:t>vaiheissa</a:t>
            </a:r>
            <a:endParaRPr lang="en-GB" sz="2400" dirty="0">
              <a:solidFill>
                <a:srgbClr val="C00000"/>
              </a:solidFill>
            </a:endParaRPr>
          </a:p>
        </p:txBody>
      </p:sp>
      <p:grpSp>
        <p:nvGrpSpPr>
          <p:cNvPr id="10" name="Ryhmä 9"/>
          <p:cNvGrpSpPr/>
          <p:nvPr/>
        </p:nvGrpSpPr>
        <p:grpSpPr>
          <a:xfrm>
            <a:off x="771525" y="1174320"/>
            <a:ext cx="7553680" cy="5578352"/>
            <a:chOff x="647700" y="1155270"/>
            <a:chExt cx="7553680" cy="5578352"/>
          </a:xfrm>
        </p:grpSpPr>
        <p:pic>
          <p:nvPicPr>
            <p:cNvPr id="5" name="Kuva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" b="7001"/>
            <a:stretch/>
          </p:blipFill>
          <p:spPr>
            <a:xfrm>
              <a:off x="647700" y="1155270"/>
              <a:ext cx="7553680" cy="5578352"/>
            </a:xfrm>
            <a:prstGeom prst="rect">
              <a:avLst/>
            </a:prstGeom>
          </p:spPr>
        </p:pic>
        <p:sp>
          <p:nvSpPr>
            <p:cNvPr id="9" name="Tekstiruutu 8"/>
            <p:cNvSpPr txBox="1"/>
            <p:nvPr/>
          </p:nvSpPr>
          <p:spPr>
            <a:xfrm>
              <a:off x="2886430" y="5741415"/>
              <a:ext cx="53149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dirty="0">
                  <a:solidFill>
                    <a:srgbClr val="0095AB"/>
                  </a:solidFill>
                </a:rPr>
                <a:t>Anu </a:t>
              </a:r>
              <a:r>
                <a:rPr lang="fi-FI" sz="1400" dirty="0" err="1">
                  <a:solidFill>
                    <a:srgbClr val="0095AB"/>
                  </a:solidFill>
                </a:rPr>
                <a:t>Gretschel</a:t>
              </a:r>
              <a:r>
                <a:rPr lang="fi-FI" sz="1400" dirty="0">
                  <a:solidFill>
                    <a:srgbClr val="0095AB"/>
                  </a:solidFill>
                </a:rPr>
                <a:t> (2002) </a:t>
              </a:r>
              <a:r>
                <a:rPr lang="fi-FI" sz="1400" b="1" dirty="0">
                  <a:solidFill>
                    <a:srgbClr val="0095AB"/>
                  </a:solidFill>
                </a:rPr>
                <a:t>Kunta nuorten osallisuusympäristönä: nuorten ryhmän ja kunnan vuorovaikutussuhteen tarkastelu kolmen liikuntarakentamisprojektin laadunarvioinnin keinoin. </a:t>
              </a:r>
              <a:br>
                <a:rPr lang="fi-FI" sz="1400" b="1" dirty="0">
                  <a:solidFill>
                    <a:srgbClr val="0095AB"/>
                  </a:solidFill>
                </a:rPr>
              </a:br>
              <a:r>
                <a:rPr lang="fi-FI" sz="1400" dirty="0">
                  <a:solidFill>
                    <a:srgbClr val="0095AB"/>
                  </a:solidFill>
                </a:rPr>
                <a:t>Väitöskirja. Jyväskylän </a:t>
              </a:r>
              <a:r>
                <a:rPr lang="fi-FI" sz="1400" dirty="0" smtClean="0">
                  <a:solidFill>
                    <a:srgbClr val="0095AB"/>
                  </a:solidFill>
                </a:rPr>
                <a:t>yliopisto, s .70</a:t>
              </a:r>
              <a:r>
                <a:rPr lang="fi-FI" sz="1400" dirty="0">
                  <a:solidFill>
                    <a:srgbClr val="0095AB"/>
                  </a:solidFill>
                </a:rPr>
                <a:t>.</a:t>
              </a:r>
              <a:endParaRPr lang="en-GB" sz="1400" dirty="0">
                <a:solidFill>
                  <a:srgbClr val="0095A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3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06424" y="1610042"/>
            <a:ext cx="6858000" cy="46932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1. </a:t>
            </a:r>
            <a:r>
              <a:rPr lang="en-GB" dirty="0" err="1" smtClean="0"/>
              <a:t>Mitä</a:t>
            </a:r>
            <a:r>
              <a:rPr lang="en-GB" dirty="0" smtClean="0"/>
              <a:t> on </a:t>
            </a:r>
            <a:r>
              <a:rPr lang="en-GB" dirty="0" err="1" smtClean="0"/>
              <a:t>osallisuus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sz="2700" dirty="0" smtClean="0"/>
              <a:t>- </a:t>
            </a:r>
            <a:r>
              <a:rPr lang="en-GB" sz="2700" dirty="0" err="1" smtClean="0"/>
              <a:t>osallisuuden</a:t>
            </a:r>
            <a:r>
              <a:rPr lang="en-GB" sz="2700" dirty="0" smtClean="0"/>
              <a:t> </a:t>
            </a:r>
            <a:r>
              <a:rPr lang="en-GB" sz="2700" dirty="0" err="1" smtClean="0"/>
              <a:t>tunne</a:t>
            </a:r>
            <a:r>
              <a:rPr lang="en-GB" sz="2700" dirty="0" smtClean="0"/>
              <a:t> (</a:t>
            </a:r>
            <a:r>
              <a:rPr lang="en-GB" sz="2700" dirty="0" err="1" smtClean="0"/>
              <a:t>lapsi</a:t>
            </a:r>
            <a:r>
              <a:rPr lang="en-GB" sz="2700" dirty="0" smtClean="0"/>
              <a:t>/</a:t>
            </a:r>
            <a:r>
              <a:rPr lang="en-GB" sz="2700" dirty="0" err="1" smtClean="0"/>
              <a:t>nuori</a:t>
            </a:r>
            <a:r>
              <a:rPr lang="en-GB" sz="2700" dirty="0" smtClean="0"/>
              <a:t> on </a:t>
            </a:r>
            <a:r>
              <a:rPr lang="en-GB" sz="2700" dirty="0" err="1" smtClean="0"/>
              <a:t>saanut</a:t>
            </a:r>
            <a:r>
              <a:rPr lang="en-GB" sz="2700" dirty="0" smtClean="0"/>
              <a:t> </a:t>
            </a:r>
            <a:r>
              <a:rPr lang="en-GB" sz="2700" dirty="0" err="1" smtClean="0"/>
              <a:t>ja</a:t>
            </a:r>
            <a:r>
              <a:rPr lang="en-GB" sz="2700" dirty="0" smtClean="0"/>
              <a:t> </a:t>
            </a:r>
            <a:r>
              <a:rPr lang="en-GB" sz="2700" dirty="0" err="1" smtClean="0"/>
              <a:t>kokee</a:t>
            </a:r>
            <a:r>
              <a:rPr lang="en-GB" sz="2700" dirty="0" smtClean="0"/>
              <a:t> </a:t>
            </a:r>
            <a:r>
              <a:rPr lang="en-GB" sz="2700" dirty="0" err="1" smtClean="0"/>
              <a:t>saaneensa</a:t>
            </a:r>
            <a:r>
              <a:rPr lang="en-GB" sz="2700" dirty="0" smtClean="0"/>
              <a:t> </a:t>
            </a:r>
            <a:r>
              <a:rPr lang="en-GB" sz="2700" dirty="0" err="1" smtClean="0"/>
              <a:t>pätevän</a:t>
            </a:r>
            <a:r>
              <a:rPr lang="en-GB" sz="2700" dirty="0" smtClean="0"/>
              <a:t> </a:t>
            </a:r>
            <a:r>
              <a:rPr lang="en-GB" sz="2700" dirty="0" err="1" smtClean="0"/>
              <a:t>subjektin</a:t>
            </a:r>
            <a:r>
              <a:rPr lang="en-GB" sz="2700" dirty="0" smtClean="0"/>
              <a:t> position)</a:t>
            </a:r>
            <a:br>
              <a:rPr lang="en-GB" sz="2700" dirty="0" smtClean="0"/>
            </a:br>
            <a:r>
              <a:rPr lang="en-GB" sz="2700" dirty="0" smtClean="0"/>
              <a:t>- </a:t>
            </a:r>
            <a:r>
              <a:rPr lang="en-GB" sz="2700" dirty="0" err="1" smtClean="0"/>
              <a:t>laadukas</a:t>
            </a:r>
            <a:r>
              <a:rPr lang="en-GB" sz="2700" dirty="0" smtClean="0"/>
              <a:t> </a:t>
            </a:r>
            <a:r>
              <a:rPr lang="en-GB" sz="2700" dirty="0" err="1" smtClean="0"/>
              <a:t>prosessi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- </a:t>
            </a:r>
            <a:r>
              <a:rPr lang="en-GB" sz="2700" dirty="0" err="1" smtClean="0"/>
              <a:t>laadukas</a:t>
            </a:r>
            <a:r>
              <a:rPr lang="en-GB" sz="2700" dirty="0" smtClean="0"/>
              <a:t> </a:t>
            </a:r>
            <a:r>
              <a:rPr lang="en-GB" sz="2700" dirty="0" err="1" smtClean="0"/>
              <a:t>lopputulos</a:t>
            </a:r>
            <a:r>
              <a:rPr lang="en-GB" sz="2700" dirty="0" smtClean="0"/>
              <a:t> </a:t>
            </a:r>
            <a:br>
              <a:rPr lang="en-GB" sz="2700" dirty="0" smtClean="0"/>
            </a:br>
            <a:r>
              <a:rPr lang="en-GB" sz="2700" dirty="0" smtClean="0"/>
              <a:t>→ </a:t>
            </a:r>
            <a:r>
              <a:rPr lang="en-GB" sz="2700" dirty="0" err="1" smtClean="0"/>
              <a:t>neuvoteltu</a:t>
            </a:r>
            <a:r>
              <a:rPr lang="en-GB" sz="2700" dirty="0" smtClean="0"/>
              <a:t> </a:t>
            </a:r>
            <a:r>
              <a:rPr lang="en-GB" sz="2700" dirty="0" err="1" smtClean="0"/>
              <a:t>laatukäsitys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“YHDEN RYHMÄN JA PROJEKTIN TASO”</a:t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…</a:t>
            </a:r>
            <a:r>
              <a:rPr lang="en-GB" sz="2700" dirty="0"/>
              <a:t> </a:t>
            </a:r>
            <a:r>
              <a:rPr lang="en-GB" sz="2700" dirty="0" err="1" smtClean="0"/>
              <a:t>entä</a:t>
            </a:r>
            <a:r>
              <a:rPr lang="en-GB" sz="2700" dirty="0" smtClean="0"/>
              <a:t>… </a:t>
            </a:r>
            <a:r>
              <a:rPr lang="en-GB" sz="2700" dirty="0" err="1" smtClean="0"/>
              <a:t>mutta</a:t>
            </a:r>
            <a:r>
              <a:rPr lang="en-GB" sz="2700" dirty="0" smtClean="0"/>
              <a:t>… </a:t>
            </a:r>
            <a:r>
              <a:rPr lang="en-GB" sz="2700" dirty="0" err="1" smtClean="0"/>
              <a:t>voiko</a:t>
            </a:r>
            <a:r>
              <a:rPr lang="en-GB" sz="2700" dirty="0" smtClean="0"/>
              <a:t> </a:t>
            </a:r>
            <a:r>
              <a:rPr lang="en-GB" sz="2700" dirty="0" err="1"/>
              <a:t>osallistua</a:t>
            </a:r>
            <a:r>
              <a:rPr lang="en-GB" sz="2700" dirty="0"/>
              <a:t> </a:t>
            </a:r>
            <a:r>
              <a:rPr lang="en-GB" sz="2700" dirty="0" err="1"/>
              <a:t>uudestaan</a:t>
            </a:r>
            <a:r>
              <a:rPr lang="en-GB" sz="2700" dirty="0"/>
              <a:t>?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7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91768" y="927290"/>
            <a:ext cx="6858000" cy="4693222"/>
          </a:xfrm>
        </p:spPr>
        <p:txBody>
          <a:bodyPr>
            <a:normAutofit/>
          </a:bodyPr>
          <a:lstStyle/>
          <a:p>
            <a:r>
              <a:rPr lang="en-GB" sz="2700" dirty="0" smtClean="0"/>
              <a:t>- </a:t>
            </a:r>
            <a:r>
              <a:rPr lang="en-GB" sz="2700" dirty="0" err="1" smtClean="0"/>
              <a:t>Kuka</a:t>
            </a:r>
            <a:r>
              <a:rPr lang="en-GB" sz="2700" dirty="0" smtClean="0"/>
              <a:t> </a:t>
            </a:r>
            <a:r>
              <a:rPr lang="en-GB" sz="2700" dirty="0" err="1" smtClean="0"/>
              <a:t>määrittelee</a:t>
            </a:r>
            <a:r>
              <a:rPr lang="en-GB" sz="2700" dirty="0" smtClean="0"/>
              <a:t>, </a:t>
            </a:r>
            <a:r>
              <a:rPr lang="en-GB" sz="2700" dirty="0" err="1" smtClean="0"/>
              <a:t>kuka</a:t>
            </a:r>
            <a:r>
              <a:rPr lang="en-GB" sz="2700" dirty="0" smtClean="0"/>
              <a:t> </a:t>
            </a:r>
            <a:r>
              <a:rPr lang="en-GB" sz="2700" dirty="0" err="1" smtClean="0"/>
              <a:t>saa</a:t>
            </a:r>
            <a:r>
              <a:rPr lang="en-GB" sz="2700" dirty="0" smtClean="0"/>
              <a:t> </a:t>
            </a:r>
            <a:r>
              <a:rPr lang="en-GB" sz="2700" dirty="0" err="1" smtClean="0"/>
              <a:t>osallistua</a:t>
            </a:r>
            <a:r>
              <a:rPr lang="en-GB" sz="2700" dirty="0" smtClean="0"/>
              <a:t> </a:t>
            </a:r>
            <a:r>
              <a:rPr lang="en-GB" sz="2700" dirty="0" err="1" smtClean="0"/>
              <a:t>ja</a:t>
            </a:r>
            <a:r>
              <a:rPr lang="en-GB" sz="2700" dirty="0" smtClean="0"/>
              <a:t> </a:t>
            </a:r>
            <a:r>
              <a:rPr lang="en-GB" sz="2700" dirty="0" err="1" smtClean="0"/>
              <a:t>missä</a:t>
            </a:r>
            <a:r>
              <a:rPr lang="en-GB" sz="2700" dirty="0" smtClean="0"/>
              <a:t> </a:t>
            </a:r>
            <a:r>
              <a:rPr lang="en-GB" sz="2700" dirty="0" err="1" smtClean="0"/>
              <a:t>asioissa</a:t>
            </a:r>
            <a:r>
              <a:rPr lang="en-GB" sz="2700" dirty="0" smtClean="0"/>
              <a:t>?</a:t>
            </a:r>
            <a:br>
              <a:rPr lang="en-GB" sz="2700" dirty="0" smtClean="0"/>
            </a:br>
            <a:r>
              <a:rPr lang="en-GB" sz="2700" dirty="0" smtClean="0"/>
              <a:t>- Arjen </a:t>
            </a:r>
            <a:r>
              <a:rPr lang="en-GB" sz="2700" dirty="0" err="1" smtClean="0"/>
              <a:t>portinvartijoiden</a:t>
            </a:r>
            <a:r>
              <a:rPr lang="en-GB" sz="2700" dirty="0" smtClean="0"/>
              <a:t> </a:t>
            </a:r>
            <a:r>
              <a:rPr lang="en-GB" sz="2700" dirty="0" err="1" smtClean="0"/>
              <a:t>tappajafraasit</a:t>
            </a:r>
            <a:r>
              <a:rPr lang="en-GB" sz="2700" dirty="0" smtClean="0"/>
              <a:t>…</a:t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/>
              <a:t/>
            </a:r>
            <a:br>
              <a:rPr lang="en-GB" sz="2700" dirty="0"/>
            </a:br>
            <a:r>
              <a:rPr lang="en-GB" sz="2700" dirty="0" smtClean="0"/>
              <a:t/>
            </a:r>
            <a:br>
              <a:rPr lang="en-GB" sz="2700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2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uorakulmio 29"/>
          <p:cNvSpPr/>
          <p:nvPr/>
        </p:nvSpPr>
        <p:spPr>
          <a:xfrm>
            <a:off x="1" y="180976"/>
            <a:ext cx="9144000" cy="1181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uorakulmio 28"/>
          <p:cNvSpPr/>
          <p:nvPr/>
        </p:nvSpPr>
        <p:spPr>
          <a:xfrm>
            <a:off x="-1" y="5755123"/>
            <a:ext cx="9144000" cy="1181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kstiruutu 22"/>
          <p:cNvSpPr txBox="1"/>
          <p:nvPr/>
        </p:nvSpPr>
        <p:spPr>
          <a:xfrm>
            <a:off x="352426" y="6174223"/>
            <a:ext cx="775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0095AB"/>
                </a:solidFill>
              </a:rPr>
              <a:t>Anu Gretschel &amp; Tomi Kiilakoski </a:t>
            </a:r>
            <a:r>
              <a:rPr lang="fi-FI" sz="1400" dirty="0" smtClean="0">
                <a:solidFill>
                  <a:srgbClr val="0095AB"/>
                </a:solidFill>
              </a:rPr>
              <a:t>(2012</a:t>
            </a:r>
            <a:r>
              <a:rPr lang="fi-FI" sz="1400" dirty="0">
                <a:solidFill>
                  <a:srgbClr val="0095AB"/>
                </a:solidFill>
              </a:rPr>
              <a:t>) </a:t>
            </a:r>
            <a:r>
              <a:rPr lang="fi-FI" sz="1400" b="1" dirty="0">
                <a:solidFill>
                  <a:srgbClr val="0095AB"/>
                </a:solidFill>
              </a:rPr>
              <a:t>Demokratiaoppitunti. Lasten ja nuorten kunta 2010-luvun alussa. </a:t>
            </a:r>
            <a:r>
              <a:rPr lang="fi-FI" sz="1400" dirty="0" smtClean="0">
                <a:solidFill>
                  <a:srgbClr val="0095AB"/>
                </a:solidFill>
              </a:rPr>
              <a:t>Nuorisotutkimusverkosto/Nuorisotutkimusseura, s. 41 </a:t>
            </a:r>
            <a:endParaRPr lang="fi-FI" sz="1400" dirty="0">
              <a:solidFill>
                <a:srgbClr val="0095AB"/>
              </a:solidFill>
            </a:endParaRPr>
          </a:p>
        </p:txBody>
      </p:sp>
      <p:sp>
        <p:nvSpPr>
          <p:cNvPr id="28" name="Tekstiruutu 27"/>
          <p:cNvSpPr txBox="1"/>
          <p:nvPr/>
        </p:nvSpPr>
        <p:spPr>
          <a:xfrm>
            <a:off x="352425" y="550565"/>
            <a:ext cx="8791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C00000"/>
                </a:solidFill>
              </a:rPr>
              <a:t>Erilaiset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demokratiakäsitykset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ja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niiden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suhde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lapsille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ja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nuorille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luotuihin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toiminta</a:t>
            </a:r>
            <a:r>
              <a:rPr lang="en-GB" sz="2400" dirty="0">
                <a:solidFill>
                  <a:srgbClr val="C00000"/>
                </a:solidFill>
              </a:rPr>
              <a:t>- </a:t>
            </a:r>
            <a:r>
              <a:rPr lang="en-GB" sz="2400" dirty="0" err="1">
                <a:solidFill>
                  <a:srgbClr val="C00000"/>
                </a:solidFill>
              </a:rPr>
              <a:t>ja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</a:rPr>
              <a:t>vaikuttamismahdollisuuksiin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25" name="Kuva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8203" r="13514" b="24353"/>
          <a:stretch/>
        </p:blipFill>
        <p:spPr>
          <a:xfrm>
            <a:off x="-1" y="2060813"/>
            <a:ext cx="9144000" cy="33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06424" y="1171130"/>
            <a:ext cx="6858000" cy="469322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2. </a:t>
            </a:r>
            <a:r>
              <a:rPr lang="en-GB" dirty="0" err="1" smtClean="0"/>
              <a:t>Osallisuuden</a:t>
            </a:r>
            <a:r>
              <a:rPr lang="en-GB" dirty="0" smtClean="0"/>
              <a:t> </a:t>
            </a:r>
            <a:r>
              <a:rPr lang="en-GB" dirty="0" err="1" smtClean="0"/>
              <a:t>merkitys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err="1" smtClean="0"/>
              <a:t>Porina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err="1" smtClean="0">
                <a:solidFill>
                  <a:srgbClr val="FF0000"/>
                </a:solidFill>
              </a:rPr>
              <a:t>Miksi</a:t>
            </a:r>
            <a:r>
              <a:rPr lang="en-GB" dirty="0" smtClean="0"/>
              <a:t> </a:t>
            </a:r>
            <a:r>
              <a:rPr lang="en-GB" dirty="0" err="1" smtClean="0"/>
              <a:t>osallisuutta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>
                <a:solidFill>
                  <a:srgbClr val="FF0000"/>
                </a:solidFill>
              </a:rPr>
              <a:t>Kuka</a:t>
            </a:r>
            <a:r>
              <a:rPr lang="en-GB" dirty="0" smtClean="0"/>
              <a:t> tai </a:t>
            </a:r>
            <a:r>
              <a:rPr lang="en-GB" dirty="0" err="1" smtClean="0">
                <a:solidFill>
                  <a:srgbClr val="FF0000"/>
                </a:solidFill>
              </a:rPr>
              <a:t>mikä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FF0000"/>
                </a:solidFill>
              </a:rPr>
              <a:t>hyötyy</a:t>
            </a:r>
            <a:r>
              <a:rPr lang="en-GB" dirty="0" smtClean="0"/>
              <a:t> </a:t>
            </a:r>
            <a:r>
              <a:rPr lang="en-GB" dirty="0" err="1" smtClean="0"/>
              <a:t>osallisuudesta</a:t>
            </a:r>
            <a:r>
              <a:rPr lang="en-GB" dirty="0" smtClean="0"/>
              <a:t>?</a:t>
            </a:r>
            <a:r>
              <a:rPr lang="en-GB" sz="2700" dirty="0" smtClean="0"/>
              <a:t/>
            </a:r>
            <a:br>
              <a:rPr lang="en-GB" sz="2700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3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06424" y="1171130"/>
            <a:ext cx="7452360" cy="511994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4</a:t>
            </a:r>
            <a:r>
              <a:rPr lang="en-GB" dirty="0" smtClean="0"/>
              <a:t>. </a:t>
            </a:r>
            <a:r>
              <a:rPr lang="en-GB" dirty="0" err="1" smtClean="0"/>
              <a:t>Osallisuus</a:t>
            </a:r>
            <a:r>
              <a:rPr lang="en-GB" dirty="0" smtClean="0"/>
              <a:t> on </a:t>
            </a:r>
            <a:r>
              <a:rPr lang="en-GB" dirty="0" err="1" smtClean="0"/>
              <a:t>merkityksellistä</a:t>
            </a:r>
            <a:r>
              <a:rPr lang="en-GB" dirty="0" smtClean="0"/>
              <a:t>, </a:t>
            </a:r>
            <a:r>
              <a:rPr lang="en-GB" dirty="0" err="1" smtClean="0"/>
              <a:t>millaisin</a:t>
            </a:r>
            <a:r>
              <a:rPr lang="en-GB" dirty="0" smtClean="0"/>
              <a:t> </a:t>
            </a:r>
            <a:r>
              <a:rPr lang="en-GB" dirty="0" err="1" smtClean="0"/>
              <a:t>ehdoin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- </a:t>
            </a:r>
            <a:r>
              <a:rPr lang="en-GB" sz="2700" dirty="0" err="1" smtClean="0"/>
              <a:t>maailma</a:t>
            </a:r>
            <a:r>
              <a:rPr lang="en-GB" sz="2700" dirty="0" smtClean="0"/>
              <a:t> </a:t>
            </a:r>
            <a:r>
              <a:rPr lang="en-GB" sz="2700" dirty="0" err="1" smtClean="0"/>
              <a:t>muuttuu</a:t>
            </a:r>
            <a:r>
              <a:rPr lang="en-GB" sz="2700" dirty="0" smtClean="0"/>
              <a:t>, </a:t>
            </a:r>
            <a:r>
              <a:rPr lang="en-GB" sz="2700" dirty="0" err="1" smtClean="0"/>
              <a:t>sitä</a:t>
            </a:r>
            <a:r>
              <a:rPr lang="en-GB" sz="2700" dirty="0" smtClean="0"/>
              <a:t> </a:t>
            </a:r>
            <a:r>
              <a:rPr lang="en-GB" sz="2700" dirty="0" err="1" smtClean="0"/>
              <a:t>voi</a:t>
            </a:r>
            <a:r>
              <a:rPr lang="en-GB" sz="2700" dirty="0" smtClean="0"/>
              <a:t> </a:t>
            </a:r>
            <a:r>
              <a:rPr lang="en-GB" sz="2700" dirty="0" err="1" smtClean="0"/>
              <a:t>muokata</a:t>
            </a:r>
            <a:r>
              <a:rPr lang="en-GB" sz="2700" dirty="0" smtClean="0"/>
              <a:t> </a:t>
            </a:r>
            <a:r>
              <a:rPr lang="en-GB" sz="2700" dirty="0" err="1" smtClean="0"/>
              <a:t>omanlaisekseen</a:t>
            </a:r>
            <a:r>
              <a:rPr lang="en-GB" sz="2700" dirty="0" smtClean="0"/>
              <a:t> , </a:t>
            </a:r>
            <a:r>
              <a:rPr lang="en-GB" sz="2700" dirty="0" err="1" smtClean="0"/>
              <a:t>osa</a:t>
            </a:r>
            <a:r>
              <a:rPr lang="en-GB" sz="2700" dirty="0" smtClean="0"/>
              <a:t> </a:t>
            </a:r>
            <a:r>
              <a:rPr lang="en-GB" sz="2700" dirty="0" err="1" smtClean="0"/>
              <a:t>arvostuksista</a:t>
            </a:r>
            <a:r>
              <a:rPr lang="en-GB" sz="2700" dirty="0" smtClean="0"/>
              <a:t> </a:t>
            </a:r>
            <a:r>
              <a:rPr lang="en-GB" sz="2700" dirty="0" err="1" smtClean="0"/>
              <a:t>voi</a:t>
            </a:r>
            <a:r>
              <a:rPr lang="en-GB" sz="2700" dirty="0" smtClean="0"/>
              <a:t> olla </a:t>
            </a:r>
            <a:r>
              <a:rPr lang="en-GB" sz="2700" dirty="0" err="1" smtClean="0"/>
              <a:t>ikäsidonnaista</a:t>
            </a:r>
            <a:r>
              <a:rPr lang="en-GB" sz="2700" dirty="0" smtClean="0"/>
              <a:t> (</a:t>
            </a:r>
            <a:r>
              <a:rPr lang="en-GB" sz="2700" dirty="0" err="1" smtClean="0"/>
              <a:t>uimahalli</a:t>
            </a:r>
            <a:r>
              <a:rPr lang="en-GB" sz="2700" dirty="0" smtClean="0"/>
              <a:t>=</a:t>
            </a:r>
            <a:r>
              <a:rPr lang="en-GB" sz="2700" dirty="0" err="1" smtClean="0"/>
              <a:t>liukumäki</a:t>
            </a:r>
            <a:r>
              <a:rPr lang="en-GB" sz="2700" dirty="0"/>
              <a:t> </a:t>
            </a:r>
            <a:r>
              <a:rPr lang="en-GB" sz="2700" dirty="0" err="1" smtClean="0"/>
              <a:t>vai</a:t>
            </a:r>
            <a:r>
              <a:rPr lang="en-GB" sz="2700" dirty="0" smtClean="0"/>
              <a:t> </a:t>
            </a:r>
            <a:r>
              <a:rPr lang="en-GB" sz="2700" dirty="0" err="1" smtClean="0"/>
              <a:t>hupiuinti</a:t>
            </a:r>
            <a:r>
              <a:rPr lang="en-GB" sz="2700" dirty="0"/>
              <a:t> </a:t>
            </a:r>
            <a:r>
              <a:rPr lang="en-GB" sz="2700" dirty="0" err="1" smtClean="0"/>
              <a:t>vai</a:t>
            </a:r>
            <a:r>
              <a:rPr lang="en-GB" sz="2700" dirty="0" smtClean="0"/>
              <a:t> </a:t>
            </a:r>
            <a:r>
              <a:rPr lang="en-GB" sz="2700" dirty="0" err="1" smtClean="0"/>
              <a:t>terapia-allas</a:t>
            </a:r>
            <a:r>
              <a:rPr lang="en-GB" sz="2700" dirty="0" smtClean="0"/>
              <a:t>) (</a:t>
            </a:r>
            <a:r>
              <a:rPr lang="en-GB" sz="2700" dirty="0" err="1" smtClean="0"/>
              <a:t>Teos</a:t>
            </a:r>
            <a:r>
              <a:rPr lang="en-GB" sz="2700" dirty="0" smtClean="0"/>
              <a:t>: </a:t>
            </a:r>
            <a:r>
              <a:rPr lang="en-GB" sz="2700" i="1" dirty="0" err="1" smtClean="0"/>
              <a:t>Kuntalaisten</a:t>
            </a:r>
            <a:r>
              <a:rPr lang="en-GB" sz="2700" i="1" dirty="0" smtClean="0"/>
              <a:t> </a:t>
            </a:r>
            <a:r>
              <a:rPr lang="en-GB" sz="2700" i="1" dirty="0" err="1" smtClean="0"/>
              <a:t>kokemustieto</a:t>
            </a:r>
            <a:r>
              <a:rPr lang="en-GB" sz="2700" i="1" dirty="0" smtClean="0"/>
              <a:t> </a:t>
            </a:r>
            <a:r>
              <a:rPr lang="en-GB" sz="2700" i="1" dirty="0" err="1" smtClean="0"/>
              <a:t>liikuntapaikkojen</a:t>
            </a:r>
            <a:r>
              <a:rPr lang="en-GB" sz="2700" i="1" dirty="0" smtClean="0"/>
              <a:t> </a:t>
            </a:r>
            <a:r>
              <a:rPr lang="en-GB" sz="2700" i="1" dirty="0" err="1" smtClean="0"/>
              <a:t>arvioinnissa</a:t>
            </a:r>
            <a:r>
              <a:rPr lang="en-GB" sz="2700" dirty="0" smtClean="0"/>
              <a:t>)</a:t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- </a:t>
            </a:r>
            <a:r>
              <a:rPr lang="en-GB" sz="2700" dirty="0" err="1" smtClean="0"/>
              <a:t>itselle</a:t>
            </a:r>
            <a:r>
              <a:rPr lang="en-GB" sz="2700" dirty="0" smtClean="0"/>
              <a:t> </a:t>
            </a:r>
            <a:r>
              <a:rPr lang="en-GB" sz="2700" dirty="0" err="1" smtClean="0"/>
              <a:t>tarjoutuva</a:t>
            </a:r>
            <a:r>
              <a:rPr lang="en-GB" sz="2700" dirty="0" smtClean="0"/>
              <a:t> </a:t>
            </a:r>
            <a:r>
              <a:rPr lang="en-GB" sz="2700" dirty="0" err="1" smtClean="0"/>
              <a:t>rooli</a:t>
            </a:r>
            <a:r>
              <a:rPr lang="en-GB" sz="2700" dirty="0" smtClean="0"/>
              <a:t> </a:t>
            </a:r>
            <a:r>
              <a:rPr lang="en-GB" sz="2700" dirty="0" err="1" smtClean="0"/>
              <a:t>koetaan</a:t>
            </a:r>
            <a:r>
              <a:rPr lang="en-GB" sz="2700" dirty="0" smtClean="0"/>
              <a:t> </a:t>
            </a:r>
            <a:r>
              <a:rPr lang="en-GB" sz="2700" dirty="0" err="1" smtClean="0"/>
              <a:t>mielekkäänä</a:t>
            </a:r>
            <a:r>
              <a:rPr lang="en-GB" sz="2700" dirty="0"/>
              <a:t> </a:t>
            </a:r>
            <a:r>
              <a:rPr lang="en-GB" sz="2700" dirty="0" err="1" smtClean="0"/>
              <a:t>ja</a:t>
            </a:r>
            <a:r>
              <a:rPr lang="en-GB" sz="2700" dirty="0" smtClean="0"/>
              <a:t> </a:t>
            </a:r>
            <a:r>
              <a:rPr lang="en-GB" sz="2700" dirty="0" err="1" smtClean="0"/>
              <a:t>sopivan</a:t>
            </a:r>
            <a:r>
              <a:rPr lang="en-GB" sz="2700" dirty="0" smtClean="0"/>
              <a:t> </a:t>
            </a:r>
            <a:r>
              <a:rPr lang="en-GB" sz="2700" dirty="0" err="1" smtClean="0"/>
              <a:t>haastavana</a:t>
            </a:r>
            <a:r>
              <a:rPr lang="en-GB" sz="2700" dirty="0" smtClean="0"/>
              <a:t>: ”Very Important Person”</a:t>
            </a:r>
            <a:br>
              <a:rPr lang="en-GB" sz="2700" dirty="0" smtClean="0"/>
            </a:br>
            <a:r>
              <a:rPr lang="en-GB" sz="2700" dirty="0"/>
              <a:t/>
            </a:r>
            <a:br>
              <a:rPr lang="en-GB" sz="2700" dirty="0"/>
            </a:br>
            <a:r>
              <a:rPr lang="en-GB" sz="2700" dirty="0" smtClean="0"/>
              <a:t>- </a:t>
            </a:r>
            <a:r>
              <a:rPr lang="en-GB" sz="2700" dirty="0" err="1" smtClean="0"/>
              <a:t>joku</a:t>
            </a:r>
            <a:r>
              <a:rPr lang="en-GB" sz="2700" dirty="0" smtClean="0"/>
              <a:t> </a:t>
            </a:r>
            <a:r>
              <a:rPr lang="en-GB" sz="2700" dirty="0" err="1" smtClean="0"/>
              <a:t>jaksaa</a:t>
            </a:r>
            <a:r>
              <a:rPr lang="en-GB" sz="2700" dirty="0" smtClean="0"/>
              <a:t> </a:t>
            </a:r>
            <a:r>
              <a:rPr lang="en-GB" sz="2700" dirty="0" err="1" smtClean="0"/>
              <a:t>edelleen</a:t>
            </a:r>
            <a:r>
              <a:rPr lang="en-GB" sz="2700" dirty="0" smtClean="0"/>
              <a:t> </a:t>
            </a:r>
            <a:r>
              <a:rPr lang="en-GB" sz="2700" dirty="0" err="1" smtClean="0"/>
              <a:t>uskoa</a:t>
            </a:r>
            <a:r>
              <a:rPr lang="en-GB" sz="2700" dirty="0" smtClean="0"/>
              <a:t> </a:t>
            </a:r>
            <a:r>
              <a:rPr lang="en-GB" sz="2700" dirty="0" err="1" smtClean="0"/>
              <a:t>voimavaroihin</a:t>
            </a:r>
            <a:r>
              <a:rPr lang="en-GB" sz="2700" dirty="0" smtClean="0"/>
              <a:t> </a:t>
            </a:r>
            <a:r>
              <a:rPr lang="en-GB" sz="2700" dirty="0" err="1" smtClean="0"/>
              <a:t>ja</a:t>
            </a:r>
            <a:r>
              <a:rPr lang="en-GB" sz="2700" dirty="0" smtClean="0"/>
              <a:t> </a:t>
            </a:r>
            <a:r>
              <a:rPr lang="en-GB" sz="2700" dirty="0" err="1" smtClean="0"/>
              <a:t>tarjoaa</a:t>
            </a:r>
            <a:r>
              <a:rPr lang="en-GB" sz="2700" dirty="0" smtClean="0"/>
              <a:t> </a:t>
            </a:r>
            <a:r>
              <a:rPr lang="en-GB" sz="2700" dirty="0" err="1" smtClean="0"/>
              <a:t>positiivista</a:t>
            </a:r>
            <a:r>
              <a:rPr lang="en-GB" sz="2700" dirty="0" smtClean="0"/>
              <a:t> </a:t>
            </a:r>
            <a:r>
              <a:rPr lang="en-GB" sz="2700" dirty="0" err="1" smtClean="0"/>
              <a:t>roolia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/>
              <a:t>	</a:t>
            </a:r>
            <a:r>
              <a:rPr lang="en-GB" sz="2700" dirty="0" smtClean="0"/>
              <a:t>-</a:t>
            </a:r>
            <a:r>
              <a:rPr lang="en-GB" sz="2700" dirty="0" err="1" smtClean="0"/>
              <a:t>Kaikki</a:t>
            </a:r>
            <a:r>
              <a:rPr lang="en-GB" sz="2700" dirty="0" smtClean="0"/>
              <a:t> </a:t>
            </a:r>
            <a:r>
              <a:rPr lang="en-GB" sz="2700" dirty="0" err="1" smtClean="0"/>
              <a:t>Käy</a:t>
            </a:r>
            <a:r>
              <a:rPr lang="en-GB" sz="2700" dirty="0" smtClean="0"/>
              <a:t> </a:t>
            </a:r>
            <a:r>
              <a:rPr lang="en-GB" sz="2700" dirty="0" err="1" smtClean="0"/>
              <a:t>Koulua</a:t>
            </a:r>
            <a:r>
              <a:rPr lang="en-GB" sz="2700" dirty="0" smtClean="0"/>
              <a:t> (Gretschel &amp; Hästbacka 	2016)</a:t>
            </a:r>
            <a:br>
              <a:rPr lang="en-GB" sz="2700" dirty="0" smtClean="0"/>
            </a:br>
            <a:r>
              <a:rPr lang="en-GB" sz="2700" dirty="0"/>
              <a:t>	</a:t>
            </a:r>
            <a:r>
              <a:rPr lang="en-GB" sz="2700" dirty="0" smtClean="0"/>
              <a:t>→</a:t>
            </a:r>
            <a:r>
              <a:rPr lang="en-GB" sz="2700" dirty="0" err="1" smtClean="0"/>
              <a:t>teos</a:t>
            </a:r>
            <a:r>
              <a:rPr lang="en-GB" sz="2700" dirty="0" smtClean="0"/>
              <a:t>: </a:t>
            </a:r>
            <a:r>
              <a:rPr lang="en-GB" sz="2700" i="1" dirty="0" err="1" smtClean="0"/>
              <a:t>Myönteinen</a:t>
            </a:r>
            <a:r>
              <a:rPr lang="en-GB" sz="2700" i="1" dirty="0" smtClean="0"/>
              <a:t> </a:t>
            </a:r>
            <a:r>
              <a:rPr lang="en-GB" sz="2700" i="1" dirty="0" err="1"/>
              <a:t>t</a:t>
            </a:r>
            <a:r>
              <a:rPr lang="en-GB" sz="2700" i="1" dirty="0" err="1" smtClean="0"/>
              <a:t>unnistaminen</a:t>
            </a:r>
            <a:r>
              <a:rPr lang="en-GB" sz="2700" i="1" dirty="0" smtClean="0"/>
              <a:t> </a:t>
            </a:r>
            <a:r>
              <a:rPr lang="en-GB" sz="2700" dirty="0" err="1" smtClean="0"/>
              <a:t>Kallio</a:t>
            </a:r>
            <a:r>
              <a:rPr lang="en-GB" sz="2700" dirty="0" smtClean="0"/>
              <a:t> </a:t>
            </a:r>
            <a:r>
              <a:rPr lang="en-GB" sz="2700" dirty="0" err="1" smtClean="0"/>
              <a:t>ym</a:t>
            </a:r>
            <a:r>
              <a:rPr lang="en-GB" sz="2700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5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06424" y="1171130"/>
            <a:ext cx="6858000" cy="4693222"/>
          </a:xfrm>
        </p:spPr>
        <p:txBody>
          <a:bodyPr>
            <a:normAutofit fontScale="90000"/>
          </a:bodyPr>
          <a:lstStyle/>
          <a:p>
            <a:r>
              <a:rPr lang="en-GB" dirty="0"/>
              <a:t>5</a:t>
            </a:r>
            <a:r>
              <a:rPr lang="en-GB" dirty="0" smtClean="0"/>
              <a:t>. </a:t>
            </a:r>
            <a:r>
              <a:rPr lang="en-GB" dirty="0" err="1" smtClean="0"/>
              <a:t>Osallisuuden</a:t>
            </a:r>
            <a:r>
              <a:rPr lang="en-GB" dirty="0" smtClean="0"/>
              <a:t> </a:t>
            </a:r>
            <a:r>
              <a:rPr lang="en-GB" dirty="0" err="1" smtClean="0"/>
              <a:t>tila</a:t>
            </a:r>
            <a:r>
              <a:rPr lang="en-GB" dirty="0" smtClean="0"/>
              <a:t>: </a:t>
            </a:r>
            <a:r>
              <a:rPr lang="en-GB" dirty="0" err="1" smtClean="0"/>
              <a:t>tarjoumien</a:t>
            </a:r>
            <a:r>
              <a:rPr lang="en-GB" dirty="0" smtClean="0"/>
              <a:t> </a:t>
            </a:r>
            <a:r>
              <a:rPr lang="en-GB" dirty="0" err="1" smtClean="0"/>
              <a:t>laatu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vaikutukset</a:t>
            </a:r>
            <a:r>
              <a:rPr lang="en-GB" dirty="0" smtClean="0"/>
              <a:t> </a:t>
            </a:r>
            <a:r>
              <a:rPr lang="en-GB" dirty="0" err="1" smtClean="0"/>
              <a:t>päätöksentekoon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- Kun </a:t>
            </a:r>
            <a:r>
              <a:rPr lang="en-GB" sz="2700" dirty="0" err="1" smtClean="0"/>
              <a:t>asiat</a:t>
            </a:r>
            <a:r>
              <a:rPr lang="en-GB" sz="2700" dirty="0" smtClean="0"/>
              <a:t> </a:t>
            </a:r>
            <a:r>
              <a:rPr lang="en-GB" sz="2700" dirty="0" err="1" smtClean="0"/>
              <a:t>ovat</a:t>
            </a:r>
            <a:r>
              <a:rPr lang="en-GB" sz="2700" dirty="0" smtClean="0"/>
              <a:t> </a:t>
            </a:r>
            <a:r>
              <a:rPr lang="en-GB" sz="2700" dirty="0" err="1" smtClean="0"/>
              <a:t>laajoja</a:t>
            </a:r>
            <a:r>
              <a:rPr lang="en-GB" sz="2700" dirty="0" smtClean="0"/>
              <a:t>, </a:t>
            </a:r>
            <a:r>
              <a:rPr lang="en-GB" sz="2700" dirty="0" err="1" smtClean="0"/>
              <a:t>miten</a:t>
            </a:r>
            <a:r>
              <a:rPr lang="en-GB" sz="2700" dirty="0" smtClean="0"/>
              <a:t> </a:t>
            </a:r>
            <a:r>
              <a:rPr lang="en-GB" sz="2700" dirty="0" err="1" smtClean="0"/>
              <a:t>onnistunut</a:t>
            </a:r>
            <a:r>
              <a:rPr lang="en-GB" sz="2700" dirty="0" smtClean="0"/>
              <a:t> </a:t>
            </a:r>
            <a:r>
              <a:rPr lang="en-GB" sz="2700" dirty="0" err="1" smtClean="0"/>
              <a:t>lopputulos</a:t>
            </a:r>
            <a:r>
              <a:rPr lang="en-GB" sz="2700" dirty="0" smtClean="0"/>
              <a:t> </a:t>
            </a:r>
            <a:r>
              <a:rPr lang="en-GB" sz="2700" dirty="0" err="1" smtClean="0"/>
              <a:t>määritellään</a:t>
            </a:r>
            <a:r>
              <a:rPr lang="en-GB" sz="2700" dirty="0" smtClean="0"/>
              <a:t>?  </a:t>
            </a:r>
            <a:br>
              <a:rPr lang="en-GB" sz="2700" dirty="0" smtClean="0"/>
            </a:br>
            <a:r>
              <a:rPr lang="en-GB" sz="2700" dirty="0"/>
              <a:t/>
            </a:r>
            <a:br>
              <a:rPr lang="en-GB" sz="2700" dirty="0"/>
            </a:br>
            <a:r>
              <a:rPr lang="en-GB" sz="2700" dirty="0" smtClean="0"/>
              <a:t>“OSALLISUUDEN YLEINEN TASO” versus </a:t>
            </a:r>
            <a:r>
              <a:rPr lang="en-GB" sz="2700" dirty="0" err="1" smtClean="0"/>
              <a:t>aiemmin</a:t>
            </a:r>
            <a:r>
              <a:rPr lang="en-GB" sz="2700" dirty="0" smtClean="0"/>
              <a:t> </a:t>
            </a:r>
            <a:r>
              <a:rPr lang="en-GB" sz="2700" dirty="0" err="1" smtClean="0"/>
              <a:t>mainittuun</a:t>
            </a:r>
            <a:r>
              <a:rPr lang="en-GB" sz="2700" dirty="0" smtClean="0"/>
              <a:t> </a:t>
            </a:r>
            <a:r>
              <a:rPr lang="en-GB" sz="2700" dirty="0" err="1" smtClean="0"/>
              <a:t>yhden</a:t>
            </a:r>
            <a:r>
              <a:rPr lang="en-GB" sz="2700" dirty="0" smtClean="0"/>
              <a:t> </a:t>
            </a:r>
            <a:r>
              <a:rPr lang="en-GB" sz="2700" dirty="0" err="1" smtClean="0"/>
              <a:t>projektin</a:t>
            </a:r>
            <a:r>
              <a:rPr lang="en-GB" sz="2700" dirty="0" smtClean="0"/>
              <a:t> </a:t>
            </a:r>
            <a:r>
              <a:rPr lang="en-GB" sz="2700" dirty="0" err="1" smtClean="0"/>
              <a:t>tasoon</a:t>
            </a:r>
            <a:r>
              <a:rPr lang="en-GB" sz="2700" dirty="0" smtClean="0"/>
              <a:t>.</a:t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2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ohja_kuvasuhde 4_3_ NTS" id="{00F10EF8-5389-4085-867A-7D42919BA57B}" vid="{322C0288-4C6E-4E7F-94A2-FBDA0177476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PowerPoint-pohja_kuvasuhde 4_3_ NTS</Template>
  <TotalTime>4631</TotalTime>
  <Words>423</Words>
  <Application>Microsoft Office PowerPoint</Application>
  <PresentationFormat>Näytössä katseltava diaesitys (4:3)</PresentationFormat>
  <Paragraphs>102</Paragraphs>
  <Slides>15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Myriad Pro</vt:lpstr>
      <vt:lpstr>Nueva Std Bold Condensed</vt:lpstr>
      <vt:lpstr>NTS</vt:lpstr>
      <vt:lpstr>Acrobat Document</vt:lpstr>
      <vt:lpstr>  Osallisuuden merkitys  kasvun eri vaiheissa</vt:lpstr>
      <vt:lpstr>PowerPoint-esitys</vt:lpstr>
      <vt:lpstr>PowerPoint-esitys</vt:lpstr>
      <vt:lpstr>1. Mitä on osallisuus? - osallisuuden tunne (lapsi/nuori on saanut ja kokee saaneensa pätevän subjektin position) - laadukas prosessi - laadukas lopputulos  → neuvoteltu laatukäsitys  “YHDEN RYHMÄN JA PROJEKTIN TASO”  … entä… mutta… voiko osallistua uudestaan?  </vt:lpstr>
      <vt:lpstr>- Kuka määrittelee, kuka saa osallistua ja missä asioissa? - Arjen portinvartijoiden tappajafraasit…     </vt:lpstr>
      <vt:lpstr>PowerPoint-esitys</vt:lpstr>
      <vt:lpstr>2. Osallisuuden merkitys   Porina:   Miksi osallisuutta?  Kuka tai mikä hyötyy osallisuudesta? </vt:lpstr>
      <vt:lpstr>4. Osallisuus on merkityksellistä, millaisin ehdoin?  - maailma muuttuu, sitä voi muokata omanlaisekseen , osa arvostuksista voi olla ikäsidonnaista (uimahalli=liukumäki vai hupiuinti vai terapia-allas) (Teos: Kuntalaisten kokemustieto liikuntapaikkojen arvioinnissa)  - itselle tarjoutuva rooli koetaan mielekkäänä ja sopivan haastavana: ”Very Important Person”  - joku jaksaa edelleen uskoa voimavaroihin ja tarjoaa positiivista roolia  -Kaikki Käy Koulua (Gretschel &amp; Hästbacka  2016)  →teos: Myönteinen tunnistaminen Kallio ym. </vt:lpstr>
      <vt:lpstr>5. Osallisuuden tila: tarjoumien laatu ja vaikutukset päätöksentekoon   - Kun asiat ovat laajoja, miten onnistunut lopputulos määritellään?    “OSALLISUUDEN YLEINEN TASO” versus aiemmin mainittuun yhden projektin tasoon.  </vt:lpstr>
      <vt:lpstr>5. Osallisuuden tila   1. Arvioidaan mahdollisuuksien tarjoutumisen laatu yhdenvertaisuuden, mutta myös nuorten roolien kehittymisen näkökulmasta (kokemuksen kasvaminen, aikuisten oppiminen, aikuisten haastamisen mahdollistaminen)</vt:lpstr>
      <vt:lpstr>5. Osallisuuden tila   2. Arvioidaan yrittämisen määrä ja laatu  - Pajulammi (2014) Lapsi, oikeus ja osallisuus:  → yhteiskunnan tarkastelu osallisuuden periaatteiden toteutumisen näkökulmasta (“osallisuuden periaatteen saama painoarvo”)  - eri hallintokuntien keksimät tavat toimia osallistavasti, ks. teokset Gretschel &amp; Kiilakoski (toim.): Lasten ja nuorten kunta ja Demokratiaoppitunti)</vt:lpstr>
      <vt:lpstr>5. Osallisuuden tila    1. Arvioidaan vaikutukset  - lyhyen ja pitkän aikavälin seuranta - minkätyyppiset asiat toteutuvat   - mittakaava (projektit versus vuosisuunnitelmat)  - vaatii jatkovalmistelua kuntalaisten kanssa vai  toteuttavissa heti  - vaatii kunnallisten päätöksentekoelinten käsittelyn </vt:lpstr>
      <vt:lpstr>PowerPoint-esitys</vt:lpstr>
      <vt:lpstr>PowerPoint-esitys</vt:lpstr>
      <vt:lpstr>PowerPoint-esitys</vt:lpstr>
    </vt:vector>
  </TitlesOfParts>
  <Company>Allianssi 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Sateenkaarinuoret päihde- ja mielenterveyspalveluissa</dc:title>
  <dc:creator>Noora Hästbacka</dc:creator>
  <cp:lastModifiedBy>Toivakainen Tuija</cp:lastModifiedBy>
  <cp:revision>292</cp:revision>
  <cp:lastPrinted>2017-03-30T11:18:48Z</cp:lastPrinted>
  <dcterms:created xsi:type="dcterms:W3CDTF">2016-04-27T08:15:04Z</dcterms:created>
  <dcterms:modified xsi:type="dcterms:W3CDTF">2017-05-02T09:52:33Z</dcterms:modified>
</cp:coreProperties>
</file>