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11"/>
  </p:notesMasterIdLst>
  <p:handoutMasterIdLst>
    <p:handoutMasterId r:id="rId12"/>
  </p:handoutMasterIdLst>
  <p:sldIdLst>
    <p:sldId id="274" r:id="rId2"/>
    <p:sldId id="331" r:id="rId3"/>
    <p:sldId id="332" r:id="rId4"/>
    <p:sldId id="333" r:id="rId5"/>
    <p:sldId id="334" r:id="rId6"/>
    <p:sldId id="335" r:id="rId7"/>
    <p:sldId id="336" r:id="rId8"/>
    <p:sldId id="337" r:id="rId9"/>
    <p:sldId id="322" r:id="rId10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69696"/>
    <a:srgbClr val="C0C0C0"/>
    <a:srgbClr val="FF0000"/>
    <a:srgbClr val="3D7FCF"/>
    <a:srgbClr val="204C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08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7D63AC8-8B18-4902-9F4C-84F54386D3E9}" type="datetime1">
              <a:rPr lang="fi-FI" altLang="fi-FI"/>
              <a:pPr/>
              <a:t>15.11.2014</a:t>
            </a:fld>
            <a:endParaRPr lang="fi-FI" altLang="fi-FI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546938-914C-4BE8-9E4D-B0644A17779D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268435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8558BBC-16D7-409A-A5F6-BB0EE442CAB9}" type="datetime1">
              <a:rPr lang="en-US" altLang="fi-FI"/>
              <a:pPr/>
              <a:t>11/15/2014</a:t>
            </a:fld>
            <a:endParaRPr lang="en-US" alt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Click to edit Master text styles</a:t>
            </a:r>
          </a:p>
          <a:p>
            <a:pPr lvl="1"/>
            <a:r>
              <a:rPr lang="fi-FI" altLang="fi-FI" smtClean="0"/>
              <a:t>Second level</a:t>
            </a:r>
          </a:p>
          <a:p>
            <a:pPr lvl="2"/>
            <a:r>
              <a:rPr lang="fi-FI" altLang="fi-FI" smtClean="0"/>
              <a:t>Third level</a:t>
            </a:r>
          </a:p>
          <a:p>
            <a:pPr lvl="3"/>
            <a:r>
              <a:rPr lang="fi-FI" altLang="fi-FI" smtClean="0"/>
              <a:t>Fourth level</a:t>
            </a:r>
          </a:p>
          <a:p>
            <a:pPr lvl="4"/>
            <a:r>
              <a:rPr lang="fi-FI" altLang="fi-FI" smtClean="0"/>
              <a:t>Fifth level</a:t>
            </a:r>
            <a:endParaRPr lang="en-US" altLang="fi-FI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21868A-700B-4AC0-B5C5-3DE7BED33D14}" type="slidenum">
              <a:rPr lang="en-US" altLang="fi-FI"/>
              <a:pPr/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6156915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C:\Users\Elukka\Documents\eOppi\eOppi_logo_e.png"/>
          <p:cNvPicPr>
            <a:picLocks noChangeAspect="1" noChangeArrowheads="1"/>
          </p:cNvPicPr>
          <p:nvPr userDrawn="1"/>
        </p:nvPicPr>
        <p:blipFill>
          <a:blip r:embed="rId3" cstate="print">
            <a:lum bright="74000" contrast="-8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2879725"/>
            <a:ext cx="3241675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iruutu 7"/>
          <p:cNvSpPr txBox="1"/>
          <p:nvPr userDrawn="1"/>
        </p:nvSpPr>
        <p:spPr>
          <a:xfrm>
            <a:off x="9525" y="6327775"/>
            <a:ext cx="9144000" cy="3683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i-FI" altLang="fi-FI" sz="1800" b="1">
                <a:solidFill>
                  <a:schemeClr val="bg1"/>
                </a:solidFill>
                <a:latin typeface="Calibri" panose="020F0502020204030204" pitchFamily="34" charset="0"/>
              </a:rPr>
              <a:t>Sähköisen oppimisen edelläkävijä | www.e-oppi.fi</a:t>
            </a:r>
          </a:p>
        </p:txBody>
      </p:sp>
      <p:pic>
        <p:nvPicPr>
          <p:cNvPr id="7" name="Picture 2" descr="C:\Users\Elukka\Documents\eOppi\eOppi_logo008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7188" y="168275"/>
            <a:ext cx="2328862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526927"/>
            <a:ext cx="7772400" cy="1470025"/>
          </a:xfrm>
        </p:spPr>
        <p:txBody>
          <a:bodyPr/>
          <a:lstStyle>
            <a:lvl1pPr>
              <a:defRPr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419872" y="3476600"/>
            <a:ext cx="4824536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29821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4B9F57-6A3B-47D3-8318-31B96808B146}" type="datetime1">
              <a:rPr lang="fi-FI" altLang="fi-FI"/>
              <a:pPr/>
              <a:t>15.11.2014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646578-A4B0-4910-9755-2560AC01A206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78423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947FA8-C4EB-4A96-9F63-5AA077FCDC7B}" type="datetime1">
              <a:rPr lang="fi-FI" altLang="fi-FI"/>
              <a:pPr/>
              <a:t>15.11.2014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0B1A55-C431-48BB-8CF1-204030490A8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9914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450" y="260350"/>
            <a:ext cx="110172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0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6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0FB885-637B-46A0-9133-79BA64082A3F}" type="datetime1">
              <a:rPr lang="fi-FI" altLang="fi-FI"/>
              <a:pPr/>
              <a:t>15.11.2014</a:t>
            </a:fld>
            <a:endParaRPr lang="fi-FI" altLang="fi-FI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BC0A8B3-6542-4E3D-9C0C-215280FBA251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9406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6250" y="1706563"/>
            <a:ext cx="3140075" cy="31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Otsikko 1"/>
          <p:cNvSpPr txBox="1">
            <a:spLocks/>
          </p:cNvSpPr>
          <p:nvPr userDrawn="1"/>
        </p:nvSpPr>
        <p:spPr>
          <a:xfrm>
            <a:off x="465138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i-FI" altLang="fi-FI" sz="4000" b="1">
                <a:solidFill>
                  <a:srgbClr val="3D7FCF"/>
                </a:solidFill>
                <a:latin typeface="Calibri" panose="020F0502020204030204" pitchFamily="34" charset="0"/>
              </a:rPr>
              <a:t>Sähköä oppimiseen!</a:t>
            </a:r>
          </a:p>
        </p:txBody>
      </p:sp>
      <p:sp>
        <p:nvSpPr>
          <p:cNvPr id="5" name="Otsikko 1"/>
          <p:cNvSpPr txBox="1">
            <a:spLocks/>
          </p:cNvSpPr>
          <p:nvPr userDrawn="1"/>
        </p:nvSpPr>
        <p:spPr>
          <a:xfrm>
            <a:off x="468313" y="5022850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fi-FI" altLang="fi-FI" sz="3400" b="1">
                <a:solidFill>
                  <a:srgbClr val="3D7FCF"/>
                </a:solidFill>
                <a:latin typeface="Calibri" panose="020F0502020204030204" pitchFamily="34" charset="0"/>
              </a:rPr>
              <a:t>www.oppi.fi</a:t>
            </a:r>
          </a:p>
        </p:txBody>
      </p:sp>
    </p:spTree>
    <p:extLst>
      <p:ext uri="{BB962C8B-B14F-4D97-AF65-F5344CB8AC3E}">
        <p14:creationId xmlns:p14="http://schemas.microsoft.com/office/powerpoint/2010/main" val="3768384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4BB9D9-98B4-44C6-8BAB-5198A176EF48}" type="datetime1">
              <a:rPr lang="fi-FI" altLang="fi-FI"/>
              <a:pPr/>
              <a:t>15.11.2014</a:t>
            </a:fld>
            <a:endParaRPr lang="fi-FI" alt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2F4310-9EEF-42AE-AC26-FDB86E9A158F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55984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A22218-4E5E-4400-B8E1-48C0A2D83F97}" type="datetime1">
              <a:rPr lang="fi-FI" altLang="fi-FI"/>
              <a:pPr/>
              <a:t>15.11.2014</a:t>
            </a:fld>
            <a:endParaRPr lang="fi-FI" alt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F60C38-822B-4205-91C4-DA2B5EC0745C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85907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8D62FB-EC69-4F82-B6B8-4DEE9BC7DC3B}" type="datetime1">
              <a:rPr lang="fi-FI" altLang="fi-FI"/>
              <a:pPr/>
              <a:t>15.11.2014</a:t>
            </a:fld>
            <a:endParaRPr lang="fi-FI" alt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53395-7A66-49A7-BD1D-0CE85B3EACF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33196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B695D9-E71F-44EF-B9F5-F29F04FA7C36}" type="datetime1">
              <a:rPr lang="fi-FI" altLang="fi-FI"/>
              <a:pPr/>
              <a:t>15.11.2014</a:t>
            </a:fld>
            <a:endParaRPr lang="fi-FI" alt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646495-1C2C-4194-BD3D-32DD590623F6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6411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11ABD7-B08D-46CC-BCDE-AC9EA9506F81}" type="datetime1">
              <a:rPr lang="fi-FI" altLang="fi-FI"/>
              <a:pPr/>
              <a:t>15.11.2014</a:t>
            </a:fld>
            <a:endParaRPr lang="fi-FI" alt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10FDF9-BDEB-4958-A987-64F77C8358A0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1227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DF0099-D5DA-45C3-9871-635C4930335A}" type="datetime1">
              <a:rPr lang="fi-FI" altLang="fi-FI"/>
              <a:pPr/>
              <a:t>15.11.2014</a:t>
            </a:fld>
            <a:endParaRPr lang="fi-FI" alt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0F9F93-6A1C-4622-998B-37004626611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72559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1">
          <a:gsLst>
            <a:gs pos="0">
              <a:srgbClr val="FFFFFF"/>
            </a:gs>
            <a:gs pos="78000">
              <a:srgbClr val="FFFFFF"/>
            </a:gs>
            <a:gs pos="100000">
              <a:srgbClr val="C6D9F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AF019BAF-38CA-4781-A5EB-3CAF492D4F4E}" type="datetime1">
              <a:rPr lang="fi-FI" altLang="fi-FI"/>
              <a:pPr/>
              <a:t>15.11.2014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r>
              <a:rPr lang="fi-FI" alt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431708F-E848-4C76-8FCE-8490BFC77BCB}" type="slidenum">
              <a:rPr lang="fi-FI" altLang="fi-FI"/>
              <a:pPr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hape 275"/>
          <p:cNvSpPr>
            <a:spLocks noGrp="1"/>
          </p:cNvSpPr>
          <p:nvPr>
            <p:ph type="ctrTitle"/>
          </p:nvPr>
        </p:nvSpPr>
        <p:spPr>
          <a:xfrm>
            <a:off x="468313" y="1052513"/>
            <a:ext cx="8229600" cy="1524000"/>
          </a:xfrm>
        </p:spPr>
        <p:txBody>
          <a:bodyPr lIns="91425" tIns="91425" rIns="91425" bIns="91425" anchor="b">
            <a:spAutoFit/>
          </a:bodyPr>
          <a:lstStyle/>
          <a:p>
            <a:pPr eaLnBrk="1" hangingPunct="1"/>
            <a:r>
              <a:rPr lang="fi-FI" altLang="fi-FI" dirty="0"/>
              <a:t>32. Sähkölasku määräytyy käytön mukaan</a:t>
            </a:r>
            <a:endParaRPr lang="fi-FI" altLang="fi-FI" dirty="0" smtClean="0"/>
          </a:p>
        </p:txBody>
      </p:sp>
      <p:sp>
        <p:nvSpPr>
          <p:cNvPr id="30723" name="Rectangle 4"/>
          <p:cNvSpPr>
            <a:spLocks noGrp="1"/>
          </p:cNvSpPr>
          <p:nvPr>
            <p:ph type="subTitle" idx="1"/>
          </p:nvPr>
        </p:nvSpPr>
        <p:spPr>
          <a:xfrm>
            <a:off x="3275013" y="3116263"/>
            <a:ext cx="5611812" cy="295275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fi-FI" altLang="fi-FI" sz="2400" dirty="0" smtClean="0">
                <a:solidFill>
                  <a:srgbClr val="898989"/>
                </a:solidFill>
              </a:rPr>
              <a:t>Tavoitteet ja sisältö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fi-FI" altLang="fi-FI" sz="2400" dirty="0" smtClean="0">
                <a:solidFill>
                  <a:srgbClr val="898989"/>
                </a:solidFill>
              </a:rPr>
              <a:t> </a:t>
            </a:r>
            <a:r>
              <a:rPr lang="fi-FI" altLang="fi-FI" sz="2400" dirty="0" smtClean="0">
                <a:solidFill>
                  <a:srgbClr val="898989"/>
                </a:solidFill>
              </a:rPr>
              <a:t>Sähköenergian muuttuminen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fi-FI" altLang="fi-FI" sz="2400" dirty="0">
                <a:solidFill>
                  <a:srgbClr val="898989"/>
                </a:solidFill>
              </a:rPr>
              <a:t> </a:t>
            </a:r>
            <a:r>
              <a:rPr lang="fi-FI" altLang="fi-FI" sz="2400" dirty="0" smtClean="0">
                <a:solidFill>
                  <a:srgbClr val="898989"/>
                </a:solidFill>
              </a:rPr>
              <a:t>Sähkölaitteen teho</a:t>
            </a:r>
            <a:endParaRPr lang="fi-FI" altLang="fi-FI" sz="2400" dirty="0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fi-FI" altLang="fi-FI" sz="2400" dirty="0" smtClean="0">
                <a:solidFill>
                  <a:srgbClr val="898989"/>
                </a:solidFill>
              </a:rPr>
              <a:t> </a:t>
            </a:r>
            <a:r>
              <a:rPr lang="fi-FI" altLang="fi-FI" sz="2400" dirty="0" smtClean="0">
                <a:solidFill>
                  <a:srgbClr val="898989"/>
                </a:solidFill>
              </a:rPr>
              <a:t>Sähköenergia</a:t>
            </a:r>
            <a:endParaRPr lang="fi-FI" altLang="fi-FI" sz="2400" dirty="0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fi-FI" altLang="fi-FI" sz="2400" dirty="0" smtClean="0">
                <a:solidFill>
                  <a:srgbClr val="898989"/>
                </a:solidFill>
              </a:rPr>
              <a:t> </a:t>
            </a:r>
            <a:r>
              <a:rPr lang="fi-FI" altLang="fi-FI" sz="2400" dirty="0" smtClean="0">
                <a:solidFill>
                  <a:srgbClr val="898989"/>
                </a:solidFill>
              </a:rPr>
              <a:t>Sähkölaskun laskeminen</a:t>
            </a:r>
            <a:endParaRPr lang="fi-FI" altLang="fi-FI" sz="2400" dirty="0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l"/>
            <a:r>
              <a:rPr lang="fi-FI" altLang="fi-FI" b="1" dirty="0" smtClean="0">
                <a:solidFill>
                  <a:srgbClr val="3D7FCF"/>
                </a:solidFill>
              </a:rPr>
              <a:t>Sähköenergia</a:t>
            </a:r>
            <a:endParaRPr lang="fi-FI" altLang="fi-FI" b="1" dirty="0" smtClean="0">
              <a:solidFill>
                <a:srgbClr val="3D7FCF"/>
              </a:solidFill>
            </a:endParaRPr>
          </a:p>
        </p:txBody>
      </p:sp>
      <p:sp>
        <p:nvSpPr>
          <p:cNvPr id="5529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600200"/>
            <a:ext cx="3261361" cy="4525963"/>
          </a:xfrm>
        </p:spPr>
        <p:txBody>
          <a:bodyPr/>
          <a:lstStyle/>
          <a:p>
            <a:r>
              <a:rPr lang="fi-FI" altLang="fi-FI" sz="2800" dirty="0" smtClean="0"/>
              <a:t>Kun puhutaan sähköenergian kuluttamisesta, tarkoitetaan todellisuudessa sähköenergian muuntamista muihin energian muotoihin</a:t>
            </a:r>
            <a:endParaRPr lang="fi-FI" altLang="fi-FI" sz="2800" dirty="0" smtClean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8561" y="1669867"/>
            <a:ext cx="5168537" cy="38764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Sähköenergia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</a:t>
            </a:r>
            <a:r>
              <a:rPr lang="fi-FI" dirty="0" smtClean="0"/>
              <a:t>unnus </a:t>
            </a:r>
            <a:r>
              <a:rPr lang="fi-FI" dirty="0"/>
              <a:t>on </a:t>
            </a:r>
            <a:r>
              <a:rPr lang="fi-FI" i="1" dirty="0"/>
              <a:t>E</a:t>
            </a:r>
            <a:r>
              <a:rPr lang="fi-FI" dirty="0"/>
              <a:t> ja yksikkö </a:t>
            </a:r>
            <a:r>
              <a:rPr lang="fi-FI" i="1" dirty="0"/>
              <a:t>J</a:t>
            </a:r>
            <a:r>
              <a:rPr lang="fi-FI" dirty="0"/>
              <a:t> (joule), kuten energialla yleensäkin</a:t>
            </a:r>
            <a:r>
              <a:rPr lang="fi-FI" dirty="0" smtClean="0"/>
              <a:t>.</a:t>
            </a:r>
          </a:p>
          <a:p>
            <a:r>
              <a:rPr lang="fi-FI" dirty="0"/>
              <a:t>S</a:t>
            </a:r>
            <a:r>
              <a:rPr lang="fi-FI" dirty="0" smtClean="0"/>
              <a:t>ähköenergiaa </a:t>
            </a:r>
            <a:r>
              <a:rPr lang="fi-FI" dirty="0"/>
              <a:t>on </a:t>
            </a:r>
            <a:r>
              <a:rPr lang="fi-FI" dirty="0" smtClean="0"/>
              <a:t>helppo siirtää</a:t>
            </a:r>
            <a:r>
              <a:rPr lang="fi-FI" dirty="0"/>
              <a:t> sähkövirran avulla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B885-637B-46A0-9133-79BA64082A3F}" type="datetime1">
              <a:rPr lang="fi-FI" altLang="fi-FI" smtClean="0"/>
              <a:pPr/>
              <a:t>16.11.2014</a:t>
            </a:fld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A8B3-6542-4E3D-9C0C-215280FBA251}" type="slidenum">
              <a:rPr lang="fi-FI" altLang="fi-FI" smtClean="0"/>
              <a:pPr/>
              <a:t>3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6739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Sähkölaitteen teho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B885-637B-46A0-9133-79BA64082A3F}" type="datetime1">
              <a:rPr lang="fi-FI" altLang="fi-FI" smtClean="0"/>
              <a:pPr/>
              <a:t>16.11.2014</a:t>
            </a:fld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A8B3-6542-4E3D-9C0C-215280FBA251}" type="slidenum">
              <a:rPr lang="fi-FI" altLang="fi-FI" smtClean="0"/>
              <a:pPr/>
              <a:t>4</a:t>
            </a:fld>
            <a:endParaRPr lang="fi-FI" altLang="fi-FI"/>
          </a:p>
        </p:txBody>
      </p:sp>
      <p:pic>
        <p:nvPicPr>
          <p:cNvPr id="8" name="Sisällön paikkamerkki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1836" y="1720895"/>
            <a:ext cx="7220328" cy="4332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61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Sähköenergia</a:t>
            </a:r>
            <a:endParaRPr lang="fi-FI" dirty="0"/>
          </a:p>
        </p:txBody>
      </p:sp>
      <p:pic>
        <p:nvPicPr>
          <p:cNvPr id="7" name="Sisällön paikkamerkki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0364" y="1417638"/>
            <a:ext cx="7543271" cy="4525963"/>
          </a:xfrm>
          <a:prstGeom prst="rect">
            <a:avLst/>
          </a:prstGeom>
        </p:spPr>
      </p:pic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B885-637B-46A0-9133-79BA64082A3F}" type="datetime1">
              <a:rPr lang="fi-FI" altLang="fi-FI" smtClean="0"/>
              <a:pPr/>
              <a:t>16.11.2014</a:t>
            </a:fld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A8B3-6542-4E3D-9C0C-215280FBA251}" type="slidenum">
              <a:rPr lang="fi-FI" altLang="fi-FI" smtClean="0"/>
              <a:pPr/>
              <a:t>5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3925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Laskuesimerkki 1.</a:t>
            </a:r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58241"/>
                <a:ext cx="8229600" cy="495921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i-FI" sz="2800" dirty="0" smtClean="0"/>
                  <a:t>Erään kahvinkeittimen teho on 900 W. Kuinka suuri sähkövirta laitteen läpi kulkee, kun kahvinkeitin on kytketty normaaliin verkkojännitteeseen?</a:t>
                </a:r>
              </a:p>
              <a:p>
                <a:pPr marL="0" indent="0">
                  <a:buNone/>
                </a:pPr>
                <a:r>
                  <a:rPr lang="fi-FI" sz="2800" b="1" dirty="0" smtClean="0"/>
                  <a:t>Ratkaisu</a:t>
                </a:r>
              </a:p>
              <a:p>
                <a:pPr marL="0" indent="0">
                  <a:buNone/>
                </a:pPr>
                <a:r>
                  <a:rPr lang="fi-FI" sz="2800" dirty="0" smtClean="0"/>
                  <a:t>Tehtävän tiedot </a:t>
                </a:r>
                <a14:m>
                  <m:oMath xmlns:m="http://schemas.openxmlformats.org/officeDocument/2006/math">
                    <m:r>
                      <a:rPr lang="fi-FI" sz="2800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fi-FI" sz="2800" i="1" dirty="0" smtClean="0">
                        <a:latin typeface="Cambria Math" panose="02040503050406030204" pitchFamily="18" charset="0"/>
                      </a:rPr>
                      <m:t>=900 </m:t>
                    </m:r>
                    <m:r>
                      <m:rPr>
                        <m:sty m:val="p"/>
                      </m:rPr>
                      <a:rPr lang="fi-FI" sz="2800" i="0" dirty="0" smtClean="0">
                        <a:latin typeface="Cambria Math" panose="02040503050406030204" pitchFamily="18" charset="0"/>
                      </a:rPr>
                      <m:t>W</m:t>
                    </m:r>
                  </m:oMath>
                </a14:m>
                <a:r>
                  <a:rPr lang="fi-FI" sz="2800" dirty="0" smtClean="0"/>
                  <a:t>, </a:t>
                </a:r>
                <a14:m>
                  <m:oMath xmlns:m="http://schemas.openxmlformats.org/officeDocument/2006/math">
                    <m:r>
                      <a:rPr lang="fi-FI" sz="2800" i="1" dirty="0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fi-FI" sz="2800" i="1" dirty="0" smtClean="0">
                        <a:latin typeface="Cambria Math" panose="02040503050406030204" pitchFamily="18" charset="0"/>
                      </a:rPr>
                      <m:t>=230 </m:t>
                    </m:r>
                    <m:r>
                      <m:rPr>
                        <m:sty m:val="p"/>
                      </m:rPr>
                      <a:rPr lang="fi-FI" sz="2800" i="0" dirty="0" smtClean="0">
                        <a:latin typeface="Cambria Math" panose="02040503050406030204" pitchFamily="18" charset="0"/>
                      </a:rPr>
                      <m:t>V</m:t>
                    </m:r>
                  </m:oMath>
                </a14:m>
                <a:endParaRPr lang="fi-FI" sz="28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i-FI" sz="2800" b="0" i="1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fi-FI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2800" b="0" i="1" smtClean="0">
                        <a:latin typeface="Cambria Math" panose="02040503050406030204" pitchFamily="18" charset="0"/>
                      </a:rPr>
                      <m:t>𝑈𝐼</m:t>
                    </m:r>
                  </m:oMath>
                </a14:m>
                <a:r>
                  <a:rPr lang="fi-FI" sz="2800" b="0" dirty="0" smtClean="0"/>
                  <a:t>  </a:t>
                </a:r>
                <a14:m>
                  <m:oMath xmlns:m="http://schemas.openxmlformats.org/officeDocument/2006/math">
                    <m:r>
                      <a:rPr lang="fi-FI" sz="2800" b="0" i="1" dirty="0" smtClean="0">
                        <a:latin typeface="Cambria Math" panose="02040503050406030204" pitchFamily="18" charset="0"/>
                      </a:rPr>
                      <m:t>||:</m:t>
                    </m:r>
                    <m:r>
                      <a:rPr lang="fi-FI" sz="2800" b="0" i="1" dirty="0" smtClean="0">
                        <a:latin typeface="Cambria Math" panose="02040503050406030204" pitchFamily="18" charset="0"/>
                      </a:rPr>
                      <m:t>𝑈</m:t>
                    </m:r>
                  </m:oMath>
                </a14:m>
                <a:r>
                  <a:rPr lang="fi-FI" sz="2800" b="0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i-FI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fi-FI" sz="28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fi-FI" sz="2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fi-FI" sz="28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den>
                    </m:f>
                  </m:oMath>
                </a14:m>
                <a:r>
                  <a:rPr lang="fi-FI" sz="2800" dirty="0" smtClean="0"/>
                  <a:t> </a:t>
                </a:r>
                <a:endParaRPr lang="fi-FI" sz="2800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i-FI" sz="2800" b="0" dirty="0" smtClean="0"/>
                  <a:t>    </a:t>
                </a:r>
                <a14:m>
                  <m:oMath xmlns:m="http://schemas.openxmlformats.org/officeDocument/2006/math">
                    <m:r>
                      <a:rPr lang="fi-FI" sz="28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28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2800" b="0" i="1" dirty="0" smtClean="0">
                            <a:latin typeface="Cambria Math" panose="02040503050406030204" pitchFamily="18" charset="0"/>
                          </a:rPr>
                          <m:t>900 </m:t>
                        </m:r>
                        <m:r>
                          <m:rPr>
                            <m:sty m:val="p"/>
                          </m:rPr>
                          <a:rPr lang="fi-FI" sz="2800" b="0" i="0" dirty="0" smtClean="0">
                            <a:latin typeface="Cambria Math" panose="02040503050406030204" pitchFamily="18" charset="0"/>
                          </a:rPr>
                          <m:t>W</m:t>
                        </m:r>
                      </m:num>
                      <m:den>
                        <m:r>
                          <a:rPr lang="fi-FI" sz="2800" b="0" i="1" dirty="0" smtClean="0">
                            <a:latin typeface="Cambria Math" panose="02040503050406030204" pitchFamily="18" charset="0"/>
                          </a:rPr>
                          <m:t>230 </m:t>
                        </m:r>
                        <m:r>
                          <m:rPr>
                            <m:sty m:val="p"/>
                          </m:rPr>
                          <a:rPr lang="fi-FI" sz="2800" b="0" i="0" dirty="0" smtClean="0">
                            <a:latin typeface="Cambria Math" panose="02040503050406030204" pitchFamily="18" charset="0"/>
                          </a:rPr>
                          <m:t>V</m:t>
                        </m:r>
                      </m:den>
                    </m:f>
                  </m:oMath>
                </a14:m>
                <a:endParaRPr lang="fi-FI" sz="2800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i-FI" sz="2800" b="0" i="1" dirty="0" smtClean="0">
                        <a:latin typeface="Cambria Math" panose="02040503050406030204" pitchFamily="18" charset="0"/>
                      </a:rPr>
                      <m:t>    ≈3,9 </m:t>
                    </m:r>
                    <m:r>
                      <a:rPr lang="fi-FI" sz="2800" b="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fi-FI" sz="2800" dirty="0" smtClean="0"/>
                  <a:t> </a:t>
                </a:r>
                <a:endParaRPr lang="fi-FI" sz="2800" dirty="0"/>
              </a:p>
            </p:txBody>
          </p:sp>
        </mc:Choice>
        <mc:Fallback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58241"/>
                <a:ext cx="8229600" cy="4959214"/>
              </a:xfrm>
              <a:blipFill rotWithShape="0">
                <a:blip r:embed="rId2"/>
                <a:stretch>
                  <a:fillRect l="-1481" t="-1106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B885-637B-46A0-9133-79BA64082A3F}" type="datetime1">
              <a:rPr lang="fi-FI" altLang="fi-FI" smtClean="0"/>
              <a:pPr/>
              <a:t>16.11.2014</a:t>
            </a:fld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A8B3-6542-4E3D-9C0C-215280FBA251}" type="slidenum">
              <a:rPr lang="fi-FI" altLang="fi-FI" smtClean="0"/>
              <a:pPr/>
              <a:t>6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4892514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Laskuesimerkki 2.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23062" y="1600200"/>
            <a:ext cx="4863737" cy="4525963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Kuinka paljon television katselu tulee maksamaan vuoden aikana, kun televisiota katsotaan 5 tuntia jokaisena vuoden päivänä? Television tehoksi ilmoitetaan 100 W ja sähkön hinta on 15 </a:t>
            </a:r>
            <a:r>
              <a:rPr lang="fi-FI" dirty="0" err="1" smtClean="0"/>
              <a:t>snt</a:t>
            </a:r>
            <a:r>
              <a:rPr lang="fi-FI" dirty="0" smtClean="0"/>
              <a:t>/kWh.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B885-637B-46A0-9133-79BA64082A3F}" type="datetime1">
              <a:rPr lang="fi-FI" altLang="fi-FI" smtClean="0"/>
              <a:pPr/>
              <a:t>16.11.2014</a:t>
            </a:fld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A8B3-6542-4E3D-9C0C-215280FBA251}" type="slidenum">
              <a:rPr lang="fi-FI" altLang="fi-FI" smtClean="0"/>
              <a:pPr/>
              <a:t>7</a:t>
            </a:fld>
            <a:endParaRPr lang="fi-FI" altLang="fi-FI"/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237" y="1600200"/>
            <a:ext cx="3576825" cy="3857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616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74172"/>
                <a:ext cx="8229600" cy="595199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i-FI" sz="2800" b="1" dirty="0" smtClean="0"/>
                  <a:t>Ratkaisu</a:t>
                </a:r>
              </a:p>
              <a:p>
                <a:pPr marL="0" indent="0">
                  <a:buNone/>
                </a:pPr>
                <a:r>
                  <a:rPr lang="fi-FI" sz="2400" dirty="0" smtClean="0"/>
                  <a:t>Kootaan tehtävän tiedot:</a:t>
                </a:r>
              </a:p>
              <a:p>
                <a:pPr marL="0" indent="0">
                  <a:buNone/>
                </a:pPr>
                <a:r>
                  <a:rPr lang="fi-FI" sz="2400" i="1" dirty="0" smtClean="0">
                    <a:latin typeface="Cambria Math" panose="02040503050406030204" pitchFamily="18" charset="0"/>
                  </a:rPr>
                  <a:t>P  </a:t>
                </a:r>
                <a:r>
                  <a:rPr lang="fi-FI" sz="2400" dirty="0" smtClean="0">
                    <a:latin typeface="Cambria Math" panose="02040503050406030204" pitchFamily="18" charset="0"/>
                  </a:rPr>
                  <a:t>=</a:t>
                </a:r>
                <a:r>
                  <a:rPr lang="fi-FI" sz="2400" dirty="0">
                    <a:latin typeface="Cambria Math" panose="02040503050406030204" pitchFamily="18" charset="0"/>
                  </a:rPr>
                  <a:t>100</a:t>
                </a:r>
                <a:r>
                  <a:rPr lang="fi-FI" sz="2400" dirty="0" smtClean="0"/>
                  <a:t> </a:t>
                </a:r>
                <a:r>
                  <a:rPr lang="fi-FI" sz="2400" dirty="0" smtClean="0">
                    <a:latin typeface="Cambria Math" panose="02040503050406030204" pitchFamily="18" charset="0"/>
                  </a:rPr>
                  <a:t>W = 0,1 kW</a:t>
                </a:r>
                <a:r>
                  <a:rPr lang="fi-FI" sz="2400" dirty="0" smtClean="0"/>
                  <a:t> 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i-FI" sz="2400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fi-FI" sz="2400" i="1" dirty="0">
                        <a:latin typeface="Cambria Math" panose="02040503050406030204" pitchFamily="18" charset="0"/>
                      </a:rPr>
                      <m:t>=5⋅365</m:t>
                    </m:r>
                    <m:r>
                      <m:rPr>
                        <m:sty m:val="p"/>
                      </m:rPr>
                      <a:rPr lang="fi-FI" sz="2400" i="1" dirty="0"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fi-FI" sz="2400" dirty="0" smtClean="0">
                    <a:latin typeface="Cambria Math" panose="02040503050406030204" pitchFamily="18" charset="0"/>
                  </a:rPr>
                  <a:t> = 1825 </a:t>
                </a:r>
                <a:r>
                  <a:rPr lang="fi-FI" sz="2400" dirty="0">
                    <a:latin typeface="Cambria Math" panose="02040503050406030204" pitchFamily="18" charset="0"/>
                  </a:rPr>
                  <a:t>h</a:t>
                </a:r>
                <a:r>
                  <a:rPr lang="fi-FI" sz="2400" dirty="0" smtClean="0"/>
                  <a:t> </a:t>
                </a:r>
              </a:p>
              <a:p>
                <a:pPr marL="0" indent="0">
                  <a:buNone/>
                </a:pPr>
                <a:r>
                  <a:rPr lang="fi-FI" sz="2400" dirty="0" smtClean="0"/>
                  <a:t>yksikköhinta 15 </a:t>
                </a:r>
                <a:r>
                  <a:rPr lang="fi-FI" sz="2400" dirty="0" err="1" smtClean="0"/>
                  <a:t>snt</a:t>
                </a:r>
                <a:r>
                  <a:rPr lang="fi-FI" sz="2400" dirty="0" smtClean="0"/>
                  <a:t>/kWh</a:t>
                </a:r>
              </a:p>
              <a:p>
                <a:pPr marL="0" indent="0">
                  <a:buNone/>
                </a:pPr>
                <a:endParaRPr lang="fi-FI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𝐸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𝑃𝑡</m:t>
                      </m:r>
                    </m:oMath>
                  </m:oMathPara>
                </a14:m>
                <a:endParaRPr lang="fi-FI" sz="2400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    =0,1 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𝑊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⋅1825 </m:t>
                      </m:r>
                      <m:r>
                        <m:rPr>
                          <m:sty m:val="p"/>
                        </m:rPr>
                        <a:rPr lang="fi-FI" sz="2400" b="0" i="0" smtClean="0">
                          <a:latin typeface="Cambria Math" panose="02040503050406030204" pitchFamily="18" charset="0"/>
                        </a:rPr>
                        <m:t>h</m:t>
                      </m:r>
                    </m:oMath>
                  </m:oMathPara>
                </a14:m>
                <a:endParaRPr lang="fi-FI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    =182,5 </m:t>
                      </m:r>
                      <m:r>
                        <m:rPr>
                          <m:sty m:val="p"/>
                        </m:rPr>
                        <a:rPr lang="fi-FI" sz="2400" b="0" i="0" smtClean="0">
                          <a:latin typeface="Cambria Math" panose="02040503050406030204" pitchFamily="18" charset="0"/>
                        </a:rPr>
                        <m:t>kWh</m:t>
                      </m:r>
                    </m:oMath>
                  </m:oMathPara>
                </a14:m>
                <a:endParaRPr lang="fi-FI" sz="2400" dirty="0" smtClean="0"/>
              </a:p>
              <a:p>
                <a:pPr marL="0" indent="0">
                  <a:buNone/>
                </a:pPr>
                <a:r>
                  <a:rPr lang="fi-FI" sz="2400" dirty="0" smtClean="0"/>
                  <a:t>Hintaa kertyy</a:t>
                </a:r>
              </a:p>
              <a:p>
                <a:pPr marL="0" indent="0">
                  <a:buNone/>
                </a:pPr>
                <a:r>
                  <a:rPr lang="fi-FI" sz="2400" dirty="0" smtClean="0"/>
                  <a:t> </a:t>
                </a:r>
                <a14:m>
                  <m:oMath xmlns:m="http://schemas.openxmlformats.org/officeDocument/2006/math">
                    <m:r>
                      <a:rPr lang="fi-FI" sz="2400" i="1">
                        <a:latin typeface="Cambria Math" panose="02040503050406030204" pitchFamily="18" charset="0"/>
                      </a:rPr>
                      <m:t>182,5 </m:t>
                    </m:r>
                    <m:r>
                      <m:rPr>
                        <m:sty m:val="p"/>
                      </m:rPr>
                      <a:rPr lang="fi-FI" sz="2400">
                        <a:latin typeface="Cambria Math" panose="02040503050406030204" pitchFamily="18" charset="0"/>
                      </a:rPr>
                      <m:t>kWh</m:t>
                    </m:r>
                    <m:r>
                      <a:rPr lang="fi-FI" sz="2400" b="0" i="1" smtClean="0">
                        <a:latin typeface="Cambria Math" panose="02040503050406030204" pitchFamily="18" charset="0"/>
                      </a:rPr>
                      <m:t>⋅15</m:t>
                    </m:r>
                    <m:f>
                      <m:fPr>
                        <m:ctrlPr>
                          <a:rPr lang="fi-FI" sz="2400" b="0" i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i-FI" sz="2400" b="0" i="0" smtClean="0">
                            <a:latin typeface="Cambria Math" panose="02040503050406030204" pitchFamily="18" charset="0"/>
                          </a:rPr>
                          <m:t>snt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i-FI" sz="2400" b="0" i="0" smtClean="0">
                            <a:latin typeface="Cambria Math" panose="02040503050406030204" pitchFamily="18" charset="0"/>
                          </a:rPr>
                          <m:t>kWh</m:t>
                        </m:r>
                      </m:den>
                    </m:f>
                  </m:oMath>
                </a14:m>
                <a:endParaRPr lang="fi-FI" sz="2400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    =2737,5 </m:t>
                      </m:r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𝑠𝑛𝑡</m:t>
                      </m:r>
                    </m:oMath>
                  </m:oMathPara>
                </a14:m>
                <a:endParaRPr lang="fi-FI" sz="2400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i-FI" sz="2400" b="0" i="1" smtClean="0">
                          <a:latin typeface="Cambria Math" panose="02040503050406030204" pitchFamily="18" charset="0"/>
                        </a:rPr>
                        <m:t>    ≈30 €</m:t>
                      </m:r>
                    </m:oMath>
                  </m:oMathPara>
                </a14:m>
                <a:endParaRPr lang="fi-FI" sz="2400" dirty="0" smtClean="0"/>
              </a:p>
            </p:txBody>
          </p:sp>
        </mc:Choice>
        <mc:Fallback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74172"/>
                <a:ext cx="8229600" cy="5951992"/>
              </a:xfrm>
              <a:blipFill rotWithShape="0">
                <a:blip r:embed="rId2"/>
                <a:stretch>
                  <a:fillRect l="-1481" t="-102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FB885-637B-46A0-9133-79BA64082A3F}" type="datetime1">
              <a:rPr lang="fi-FI" altLang="fi-FI" smtClean="0"/>
              <a:pPr/>
              <a:t>16.11.2014</a:t>
            </a:fld>
            <a:endParaRPr lang="fi-FI" alt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0A8B3-6542-4E3D-9C0C-215280FBA251}" type="slidenum">
              <a:rPr lang="fi-FI" altLang="fi-FI" smtClean="0"/>
              <a:pPr/>
              <a:t>8</a:t>
            </a:fld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40292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n numeron paikkamerkki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FF9A28C-7A25-4982-AF81-E9A8310B8A26}" type="slidenum">
              <a:rPr lang="fi-FI" altLang="fi-FI" sz="1200">
                <a:solidFill>
                  <a:srgbClr val="898989"/>
                </a:solidFill>
              </a:rPr>
              <a:pPr eaLnBrk="1" hangingPunct="1"/>
              <a:t>9</a:t>
            </a:fld>
            <a:endParaRPr lang="fi-FI" altLang="fi-FI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11873</TotalTime>
  <Words>175</Words>
  <Application>Microsoft Office PowerPoint</Application>
  <PresentationFormat>Näytössä katseltava diaesitys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ＭＳ Ｐゴシック</vt:lpstr>
      <vt:lpstr>Calibri</vt:lpstr>
      <vt:lpstr>Symbol</vt:lpstr>
      <vt:lpstr>Mukautettu suunnittelumalli</vt:lpstr>
      <vt:lpstr>32. Sähkölasku määräytyy käytön mukaan</vt:lpstr>
      <vt:lpstr>Sähköenergia</vt:lpstr>
      <vt:lpstr>Sähköenergia</vt:lpstr>
      <vt:lpstr>Sähkölaitteen teho</vt:lpstr>
      <vt:lpstr>Sähköenergia</vt:lpstr>
      <vt:lpstr>Laskuesimerkki 1.</vt:lpstr>
      <vt:lpstr>Laskuesimerkki 2.</vt:lpstr>
      <vt:lpstr>PowerPoint-esitys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Elukka</dc:creator>
  <cp:lastModifiedBy>Olli Karkkulainen</cp:lastModifiedBy>
  <cp:revision>117</cp:revision>
  <dcterms:created xsi:type="dcterms:W3CDTF">2012-01-24T08:27:26Z</dcterms:created>
  <dcterms:modified xsi:type="dcterms:W3CDTF">2014-11-16T13:21:17Z</dcterms:modified>
</cp:coreProperties>
</file>