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0" r:id="rId2"/>
    <p:sldId id="269" r:id="rId3"/>
    <p:sldId id="267" r:id="rId4"/>
    <p:sldId id="264" r:id="rId5"/>
    <p:sldId id="268" r:id="rId6"/>
    <p:sldId id="272" r:id="rId7"/>
    <p:sldId id="273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7AF40F-14B4-486A-9809-88126EB0A960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E6E77BCA-21C3-4819-8ED0-D712ECA513AA}">
      <dgm:prSet phldrT="[Text]" custT="1"/>
      <dgm:spPr>
        <a:solidFill>
          <a:schemeClr val="accent4"/>
        </a:solidFill>
      </dgm:spPr>
      <dgm:t>
        <a:bodyPr/>
        <a:lstStyle/>
        <a:p>
          <a:r>
            <a:rPr lang="fi-FI" sz="1400" b="1" dirty="0" smtClean="0"/>
            <a:t>Työelämälähtöisyys ja -yhteistyö lähtökohtana</a:t>
          </a:r>
          <a:endParaRPr lang="fi-FI" sz="1400" b="1" dirty="0"/>
        </a:p>
      </dgm:t>
    </dgm:pt>
    <dgm:pt modelId="{201EE075-DE5B-4A47-9198-C35BC94DBBE0}" type="parTrans" cxnId="{9A11540A-B080-4147-8D6C-5ADB4E632FA4}">
      <dgm:prSet/>
      <dgm:spPr/>
      <dgm:t>
        <a:bodyPr/>
        <a:lstStyle/>
        <a:p>
          <a:endParaRPr lang="fi-FI"/>
        </a:p>
      </dgm:t>
    </dgm:pt>
    <dgm:pt modelId="{A16BE69C-B560-4DD6-8ED6-743392C6747D}" type="sibTrans" cxnId="{9A11540A-B080-4147-8D6C-5ADB4E632FA4}">
      <dgm:prSet/>
      <dgm:spPr/>
      <dgm:t>
        <a:bodyPr/>
        <a:lstStyle/>
        <a:p>
          <a:endParaRPr lang="fi-FI"/>
        </a:p>
      </dgm:t>
    </dgm:pt>
    <dgm:pt modelId="{45BC5003-BBF1-416B-90C5-844484AEC0FA}">
      <dgm:prSet phldrT="[Text]" custT="1"/>
      <dgm:spPr>
        <a:solidFill>
          <a:schemeClr val="accent4"/>
        </a:solidFill>
      </dgm:spPr>
      <dgm:t>
        <a:bodyPr/>
        <a:lstStyle/>
        <a:p>
          <a:r>
            <a:rPr lang="fi-FI" sz="1400" dirty="0" smtClean="0"/>
            <a:t>Uraohjaajat ja –valmentajat ry. jäsenistö , AKAVA</a:t>
          </a:r>
          <a:endParaRPr lang="fi-FI" sz="1400" dirty="0"/>
        </a:p>
      </dgm:t>
    </dgm:pt>
    <dgm:pt modelId="{F5683ABE-51AC-44A6-A039-25DAF8C28E0A}" type="parTrans" cxnId="{62A4ADB4-8F53-4452-83A9-D2D9DCDFE890}">
      <dgm:prSet/>
      <dgm:spPr/>
      <dgm:t>
        <a:bodyPr/>
        <a:lstStyle/>
        <a:p>
          <a:endParaRPr lang="fi-FI"/>
        </a:p>
      </dgm:t>
    </dgm:pt>
    <dgm:pt modelId="{9ED11096-1045-48D8-BB01-1D51DBE9581F}" type="sibTrans" cxnId="{62A4ADB4-8F53-4452-83A9-D2D9DCDFE890}">
      <dgm:prSet/>
      <dgm:spPr/>
      <dgm:t>
        <a:bodyPr/>
        <a:lstStyle/>
        <a:p>
          <a:endParaRPr lang="fi-FI"/>
        </a:p>
      </dgm:t>
    </dgm:pt>
    <dgm:pt modelId="{B91836D0-9063-4E58-8863-728771145079}">
      <dgm:prSet phldrT="[Text]" custT="1"/>
      <dgm:spPr>
        <a:solidFill>
          <a:schemeClr val="accent4"/>
        </a:solidFill>
      </dgm:spPr>
      <dgm:t>
        <a:bodyPr/>
        <a:lstStyle/>
        <a:p>
          <a:r>
            <a:rPr lang="fi-FI" sz="1400" b="1" dirty="0" smtClean="0"/>
            <a:t>Osaamistarpeiden kartoitus ja –tavoitteiden määrittely</a:t>
          </a:r>
          <a:endParaRPr lang="fi-FI" sz="1400" b="1" dirty="0"/>
        </a:p>
      </dgm:t>
    </dgm:pt>
    <dgm:pt modelId="{312415E7-BA9C-4529-A62E-F5E8786CBCAC}" type="parTrans" cxnId="{938D1774-13CF-4609-A15F-1D86B74B184B}">
      <dgm:prSet/>
      <dgm:spPr/>
      <dgm:t>
        <a:bodyPr/>
        <a:lstStyle/>
        <a:p>
          <a:endParaRPr lang="fi-FI"/>
        </a:p>
      </dgm:t>
    </dgm:pt>
    <dgm:pt modelId="{5ADEF7F3-FFA8-4B06-B0EF-0D305985A854}" type="sibTrans" cxnId="{938D1774-13CF-4609-A15F-1D86B74B184B}">
      <dgm:prSet/>
      <dgm:spPr/>
      <dgm:t>
        <a:bodyPr/>
        <a:lstStyle/>
        <a:p>
          <a:endParaRPr lang="fi-FI"/>
        </a:p>
      </dgm:t>
    </dgm:pt>
    <dgm:pt modelId="{7E2C01DA-9D3E-44F0-8986-3BE4656A464C}">
      <dgm:prSet phldrT="[Text]" custT="1"/>
      <dgm:spPr>
        <a:solidFill>
          <a:schemeClr val="accent4"/>
        </a:solidFill>
      </dgm:spPr>
      <dgm:t>
        <a:bodyPr/>
        <a:lstStyle/>
        <a:p>
          <a:r>
            <a:rPr lang="fi-FI" sz="1400" dirty="0" smtClean="0"/>
            <a:t>Osaamistarvekartoitukset: mm. fokusryhmät, kyselyt -&gt; </a:t>
          </a:r>
          <a:r>
            <a:rPr lang="fi-FI" sz="1400" dirty="0" err="1" smtClean="0"/>
            <a:t>Osaamis</a:t>
          </a:r>
          <a:r>
            <a:rPr lang="fi-FI" sz="1400" dirty="0" smtClean="0"/>
            <a:t>- ja koulutustarpeiden analyysi</a:t>
          </a:r>
          <a:endParaRPr lang="fi-FI" sz="1400" dirty="0"/>
        </a:p>
      </dgm:t>
    </dgm:pt>
    <dgm:pt modelId="{0622316D-6ED5-45D1-A88D-5D875EF8753F}" type="parTrans" cxnId="{A2FF8EDF-48B5-48EE-A426-5D0F2772219D}">
      <dgm:prSet/>
      <dgm:spPr/>
      <dgm:t>
        <a:bodyPr/>
        <a:lstStyle/>
        <a:p>
          <a:endParaRPr lang="fi-FI"/>
        </a:p>
      </dgm:t>
    </dgm:pt>
    <dgm:pt modelId="{AD7BF88F-406B-4BA9-AABD-C425DD7A5E86}" type="sibTrans" cxnId="{A2FF8EDF-48B5-48EE-A426-5D0F2772219D}">
      <dgm:prSet/>
      <dgm:spPr/>
      <dgm:t>
        <a:bodyPr/>
        <a:lstStyle/>
        <a:p>
          <a:endParaRPr lang="fi-FI"/>
        </a:p>
      </dgm:t>
    </dgm:pt>
    <dgm:pt modelId="{B656850A-CA25-4389-ACB6-A8332CAA62DB}">
      <dgm:prSet phldrT="[Text]" custT="1"/>
      <dgm:spPr>
        <a:solidFill>
          <a:schemeClr val="accent5"/>
        </a:solidFill>
      </dgm:spPr>
      <dgm:t>
        <a:bodyPr/>
        <a:lstStyle/>
        <a:p>
          <a:r>
            <a:rPr lang="fi-FI" sz="1400" b="1" dirty="0" smtClean="0"/>
            <a:t>Erikoistumiskoulutuksen suhde muihin alan koulutuksiin</a:t>
          </a:r>
        </a:p>
      </dgm:t>
    </dgm:pt>
    <dgm:pt modelId="{24943BA2-4EF7-4F91-8A6F-1CDC38D58D8D}" type="parTrans" cxnId="{B9647CFF-B25F-4A2D-8048-B38810AEA598}">
      <dgm:prSet/>
      <dgm:spPr/>
      <dgm:t>
        <a:bodyPr/>
        <a:lstStyle/>
        <a:p>
          <a:endParaRPr lang="fi-FI"/>
        </a:p>
      </dgm:t>
    </dgm:pt>
    <dgm:pt modelId="{CC16CBC9-31C6-4E29-B4CE-4CB11B43A5FD}" type="sibTrans" cxnId="{B9647CFF-B25F-4A2D-8048-B38810AEA598}">
      <dgm:prSet/>
      <dgm:spPr/>
      <dgm:t>
        <a:bodyPr/>
        <a:lstStyle/>
        <a:p>
          <a:endParaRPr lang="fi-FI"/>
        </a:p>
      </dgm:t>
    </dgm:pt>
    <dgm:pt modelId="{205DC23A-DDEF-4202-90A0-7B1CA2D4B64A}">
      <dgm:prSet phldrT="[Text]" custT="1"/>
      <dgm:spPr>
        <a:solidFill>
          <a:schemeClr val="accent5"/>
        </a:solidFill>
      </dgm:spPr>
      <dgm:t>
        <a:bodyPr/>
        <a:lstStyle/>
        <a:p>
          <a:r>
            <a:rPr lang="fi-FI" sz="1400" dirty="0" smtClean="0"/>
            <a:t>Olemassa olevien koulutusten &amp; koulutustarpeiden analyysi</a:t>
          </a:r>
          <a:endParaRPr lang="fi-FI" sz="1400" dirty="0"/>
        </a:p>
      </dgm:t>
    </dgm:pt>
    <dgm:pt modelId="{2E511EA4-BBB5-455C-90D3-8D735F37A420}" type="parTrans" cxnId="{9339DE0B-CE8A-4405-8DB0-63DA515E438D}">
      <dgm:prSet/>
      <dgm:spPr/>
      <dgm:t>
        <a:bodyPr/>
        <a:lstStyle/>
        <a:p>
          <a:endParaRPr lang="fi-FI"/>
        </a:p>
      </dgm:t>
    </dgm:pt>
    <dgm:pt modelId="{B27AD3EC-7BBB-4FF9-BD9F-224CE631CF45}" type="sibTrans" cxnId="{9339DE0B-CE8A-4405-8DB0-63DA515E438D}">
      <dgm:prSet/>
      <dgm:spPr/>
      <dgm:t>
        <a:bodyPr/>
        <a:lstStyle/>
        <a:p>
          <a:endParaRPr lang="fi-FI"/>
        </a:p>
      </dgm:t>
    </dgm:pt>
    <dgm:pt modelId="{74BDB459-8BDD-4519-A518-B80874E319E6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fi-FI" sz="1400" dirty="0" smtClean="0"/>
            <a:t>Valtakunnallinen koulutustarjonta tavoitteena</a:t>
          </a:r>
          <a:endParaRPr lang="fi-FI" sz="1400" dirty="0"/>
        </a:p>
      </dgm:t>
    </dgm:pt>
    <dgm:pt modelId="{9C84F333-F99C-4B60-9926-12C4F7F02B08}" type="parTrans" cxnId="{A9AD3981-958E-46B3-8596-C7972D5338AD}">
      <dgm:prSet/>
      <dgm:spPr/>
      <dgm:t>
        <a:bodyPr/>
        <a:lstStyle/>
        <a:p>
          <a:endParaRPr lang="fi-FI"/>
        </a:p>
      </dgm:t>
    </dgm:pt>
    <dgm:pt modelId="{2F577FF1-BB22-4C6B-AD08-A3D99F89DEA3}" type="sibTrans" cxnId="{A9AD3981-958E-46B3-8596-C7972D5338AD}">
      <dgm:prSet/>
      <dgm:spPr/>
      <dgm:t>
        <a:bodyPr/>
        <a:lstStyle/>
        <a:p>
          <a:endParaRPr lang="fi-FI"/>
        </a:p>
      </dgm:t>
    </dgm:pt>
    <dgm:pt modelId="{814F6128-FE85-42B9-8E3A-F5E6CD2B3AD1}">
      <dgm:prSet phldrT="[Text]" custT="1"/>
      <dgm:spPr>
        <a:solidFill>
          <a:schemeClr val="accent5"/>
        </a:solidFill>
      </dgm:spPr>
      <dgm:t>
        <a:bodyPr/>
        <a:lstStyle/>
        <a:p>
          <a:r>
            <a:rPr lang="fi-FI" sz="1400" dirty="0" smtClean="0"/>
            <a:t>Korkeakoulujen väliset sopimukset erikoistumiskoulutuksesta</a:t>
          </a:r>
          <a:endParaRPr lang="fi-FI" sz="1400" dirty="0"/>
        </a:p>
      </dgm:t>
    </dgm:pt>
    <dgm:pt modelId="{899F607C-0D8C-43A1-99C9-B23BCDA65E02}" type="parTrans" cxnId="{A0D3457C-B047-4255-B067-0E5015EFDC36}">
      <dgm:prSet/>
      <dgm:spPr/>
      <dgm:t>
        <a:bodyPr/>
        <a:lstStyle/>
        <a:p>
          <a:endParaRPr lang="fi-FI"/>
        </a:p>
      </dgm:t>
    </dgm:pt>
    <dgm:pt modelId="{FD975EFE-9F9E-4C8D-87EE-8E675F0C6E24}" type="sibTrans" cxnId="{A0D3457C-B047-4255-B067-0E5015EFDC36}">
      <dgm:prSet/>
      <dgm:spPr/>
      <dgm:t>
        <a:bodyPr/>
        <a:lstStyle/>
        <a:p>
          <a:endParaRPr lang="fi-FI"/>
        </a:p>
      </dgm:t>
    </dgm:pt>
    <dgm:pt modelId="{B1809179-7C4A-4A5F-94A2-E385B685ACC4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fi-FI" sz="1400" dirty="0" smtClean="0"/>
            <a:t>Erikoistumiskoulutusten toteuttaminen</a:t>
          </a:r>
          <a:endParaRPr lang="fi-FI" sz="1400" dirty="0"/>
        </a:p>
      </dgm:t>
    </dgm:pt>
    <dgm:pt modelId="{61858A7A-FEAE-41E0-9F0B-9D643EA449F0}" type="parTrans" cxnId="{5BC76541-1C3D-4E74-81CA-70C2AADAF1D3}">
      <dgm:prSet/>
      <dgm:spPr/>
      <dgm:t>
        <a:bodyPr/>
        <a:lstStyle/>
        <a:p>
          <a:endParaRPr lang="fi-FI"/>
        </a:p>
      </dgm:t>
    </dgm:pt>
    <dgm:pt modelId="{EE72AB5F-E1EB-4CD1-A5BA-BCF1E0B4EF81}" type="sibTrans" cxnId="{5BC76541-1C3D-4E74-81CA-70C2AADAF1D3}">
      <dgm:prSet/>
      <dgm:spPr/>
      <dgm:t>
        <a:bodyPr/>
        <a:lstStyle/>
        <a:p>
          <a:endParaRPr lang="fi-FI"/>
        </a:p>
      </dgm:t>
    </dgm:pt>
    <dgm:pt modelId="{FDBEBBE9-6E5B-445A-BB8E-17E557E5D452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fi-FI" sz="1400" dirty="0" smtClean="0"/>
            <a:t>Sopimuksen piirissä olevat yliopistot ja </a:t>
          </a:r>
          <a:r>
            <a:rPr lang="fi-FI" sz="1400" dirty="0" err="1" smtClean="0"/>
            <a:t>amk:t</a:t>
          </a:r>
          <a:r>
            <a:rPr lang="fi-FI" sz="1400" dirty="0" smtClean="0"/>
            <a:t> järjestävät</a:t>
          </a:r>
          <a:endParaRPr lang="fi-FI" sz="1400" dirty="0"/>
        </a:p>
      </dgm:t>
    </dgm:pt>
    <dgm:pt modelId="{AC6C8CF7-DA85-45BB-AE1B-5AFBDD5DE800}" type="parTrans" cxnId="{95173DB1-B700-496E-BD96-9FE1B7686C2D}">
      <dgm:prSet/>
      <dgm:spPr/>
      <dgm:t>
        <a:bodyPr/>
        <a:lstStyle/>
        <a:p>
          <a:endParaRPr lang="fi-FI"/>
        </a:p>
      </dgm:t>
    </dgm:pt>
    <dgm:pt modelId="{7894D54F-8751-49B8-8745-C1B7415EFFB8}" type="sibTrans" cxnId="{95173DB1-B700-496E-BD96-9FE1B7686C2D}">
      <dgm:prSet/>
      <dgm:spPr/>
      <dgm:t>
        <a:bodyPr/>
        <a:lstStyle/>
        <a:p>
          <a:endParaRPr lang="fi-FI"/>
        </a:p>
      </dgm:t>
    </dgm:pt>
    <dgm:pt modelId="{B6506D0F-BC8C-48E2-89E3-DDEEC5EFA6A8}">
      <dgm:prSet phldrT="[Text]" custT="1"/>
      <dgm:spPr>
        <a:solidFill>
          <a:schemeClr val="accent4"/>
        </a:solidFill>
      </dgm:spPr>
      <dgm:t>
        <a:bodyPr/>
        <a:lstStyle/>
        <a:p>
          <a:r>
            <a:rPr lang="fi-FI" sz="1400" dirty="0" smtClean="0"/>
            <a:t>TE-hallinto ja palvelut, alueelliset ELO-ryhmät, KEHA-keskus</a:t>
          </a:r>
          <a:endParaRPr lang="fi-FI" sz="1400" dirty="0"/>
        </a:p>
      </dgm:t>
    </dgm:pt>
    <dgm:pt modelId="{0B7F608B-F428-4526-A0C8-C884FF152B73}" type="parTrans" cxnId="{CA16189D-4DD0-4496-A167-9C8EFF4AE0CF}">
      <dgm:prSet/>
      <dgm:spPr/>
      <dgm:t>
        <a:bodyPr/>
        <a:lstStyle/>
        <a:p>
          <a:endParaRPr lang="fi-FI"/>
        </a:p>
      </dgm:t>
    </dgm:pt>
    <dgm:pt modelId="{E46FA273-DD60-4417-BB0F-858035EF18AD}" type="sibTrans" cxnId="{CA16189D-4DD0-4496-A167-9C8EFF4AE0CF}">
      <dgm:prSet/>
      <dgm:spPr/>
      <dgm:t>
        <a:bodyPr/>
        <a:lstStyle/>
        <a:p>
          <a:endParaRPr lang="fi-FI"/>
        </a:p>
      </dgm:t>
    </dgm:pt>
    <dgm:pt modelId="{9E929929-C92A-408B-8C98-CCF72D7DECBE}">
      <dgm:prSet custT="1"/>
      <dgm:spPr>
        <a:solidFill>
          <a:schemeClr val="accent5"/>
        </a:solidFill>
      </dgm:spPr>
      <dgm:t>
        <a:bodyPr/>
        <a:lstStyle/>
        <a:p>
          <a:r>
            <a:rPr lang="fi-FI" sz="1400" dirty="0" smtClean="0"/>
            <a:t>Synteesiä suhteessa </a:t>
          </a:r>
          <a:r>
            <a:rPr lang="fi-FI" sz="1400" dirty="0" err="1" smtClean="0"/>
            <a:t>kv</a:t>
          </a:r>
          <a:r>
            <a:rPr lang="fi-FI" sz="1400" dirty="0" smtClean="0"/>
            <a:t>-ohjauskoulutuskenttään</a:t>
          </a:r>
          <a:endParaRPr lang="fi-FI" sz="1400" dirty="0"/>
        </a:p>
      </dgm:t>
    </dgm:pt>
    <dgm:pt modelId="{F6B29A23-9874-4AD6-ADF4-09ED555E1B5D}" type="parTrans" cxnId="{7D8BA23C-A5C8-409C-8D29-CA232E4C1FED}">
      <dgm:prSet/>
      <dgm:spPr/>
      <dgm:t>
        <a:bodyPr/>
        <a:lstStyle/>
        <a:p>
          <a:endParaRPr lang="fi-FI"/>
        </a:p>
      </dgm:t>
    </dgm:pt>
    <dgm:pt modelId="{4082DBDE-B7D9-464D-8F2E-00D546532157}" type="sibTrans" cxnId="{7D8BA23C-A5C8-409C-8D29-CA232E4C1FED}">
      <dgm:prSet/>
      <dgm:spPr/>
      <dgm:t>
        <a:bodyPr/>
        <a:lstStyle/>
        <a:p>
          <a:endParaRPr lang="fi-FI"/>
        </a:p>
      </dgm:t>
    </dgm:pt>
    <dgm:pt modelId="{64E24767-932A-400B-9587-5DD51F299166}">
      <dgm:prSet phldrT="[Text]" custT="1"/>
      <dgm:spPr>
        <a:solidFill>
          <a:schemeClr val="accent5"/>
        </a:solidFill>
      </dgm:spPr>
      <dgm:t>
        <a:bodyPr/>
        <a:lstStyle/>
        <a:p>
          <a:r>
            <a:rPr lang="fi-FI" sz="1400" dirty="0" smtClean="0"/>
            <a:t>Koulutusvastuussa olevien yliopistojen ja </a:t>
          </a:r>
          <a:r>
            <a:rPr lang="fi-FI" sz="1400" dirty="0" err="1" smtClean="0"/>
            <a:t>amk:t</a:t>
          </a:r>
          <a:r>
            <a:rPr lang="fi-FI" sz="1400" dirty="0" smtClean="0"/>
            <a:t> väliset sopimukset erikoitumiskoulutuksesta</a:t>
          </a:r>
          <a:endParaRPr lang="fi-FI" sz="1400" dirty="0"/>
        </a:p>
      </dgm:t>
    </dgm:pt>
    <dgm:pt modelId="{779EE157-C452-4761-B4FC-BF24E3836268}" type="parTrans" cxnId="{799B98D9-488E-4694-AD0A-B0C3FCA6D4C3}">
      <dgm:prSet/>
      <dgm:spPr/>
      <dgm:t>
        <a:bodyPr/>
        <a:lstStyle/>
        <a:p>
          <a:endParaRPr lang="fi-FI"/>
        </a:p>
      </dgm:t>
    </dgm:pt>
    <dgm:pt modelId="{06F18A8A-531B-4CED-BFC9-35883130CCEB}" type="sibTrans" cxnId="{799B98D9-488E-4694-AD0A-B0C3FCA6D4C3}">
      <dgm:prSet/>
      <dgm:spPr/>
      <dgm:t>
        <a:bodyPr/>
        <a:lstStyle/>
        <a:p>
          <a:endParaRPr lang="fi-FI"/>
        </a:p>
      </dgm:t>
    </dgm:pt>
    <dgm:pt modelId="{273E6A2A-02E9-4CFC-81F0-58A6FE9A422D}">
      <dgm:prSet phldrT="[Text]" custT="1"/>
      <dgm:spPr>
        <a:solidFill>
          <a:schemeClr val="accent5"/>
        </a:solidFill>
      </dgm:spPr>
      <dgm:t>
        <a:bodyPr/>
        <a:lstStyle/>
        <a:p>
          <a:r>
            <a:rPr lang="fi-FI" sz="1400" dirty="0" smtClean="0"/>
            <a:t>Sopimukseen kirjataan mm. </a:t>
          </a:r>
          <a:r>
            <a:rPr lang="fi-FI" sz="1400" dirty="0" err="1" smtClean="0"/>
            <a:t>osaamistavoitteet,asiantuntijuuden</a:t>
          </a:r>
          <a:r>
            <a:rPr lang="fi-FI" sz="1400" dirty="0" smtClean="0"/>
            <a:t> osoittaminen, opiskelijaksi ottaminen, laajuus ja nimi</a:t>
          </a:r>
          <a:endParaRPr lang="fi-FI" sz="1400" dirty="0"/>
        </a:p>
      </dgm:t>
    </dgm:pt>
    <dgm:pt modelId="{96C9FDC4-8004-4F1E-9454-2C3E75187474}" type="parTrans" cxnId="{E6DBA26C-0BF5-46B3-BEAE-40753A9DAE94}">
      <dgm:prSet/>
      <dgm:spPr/>
      <dgm:t>
        <a:bodyPr/>
        <a:lstStyle/>
        <a:p>
          <a:endParaRPr lang="fi-FI"/>
        </a:p>
      </dgm:t>
    </dgm:pt>
    <dgm:pt modelId="{2F18560C-6FAC-48E9-91C0-4C846E75BB27}" type="sibTrans" cxnId="{E6DBA26C-0BF5-46B3-BEAE-40753A9DAE94}">
      <dgm:prSet/>
      <dgm:spPr/>
      <dgm:t>
        <a:bodyPr/>
        <a:lstStyle/>
        <a:p>
          <a:endParaRPr lang="fi-FI"/>
        </a:p>
      </dgm:t>
    </dgm:pt>
    <dgm:pt modelId="{63F7BB19-EC7E-437E-A987-EB38E29310B4}" type="pres">
      <dgm:prSet presAssocID="{727AF40F-14B4-486A-9809-88126EB0A96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DFF9EBFA-2AB5-44CD-9C11-0EEDE96CBA0D}" type="pres">
      <dgm:prSet presAssocID="{727AF40F-14B4-486A-9809-88126EB0A960}" presName="dummyMaxCanvas" presStyleCnt="0">
        <dgm:presLayoutVars/>
      </dgm:prSet>
      <dgm:spPr/>
    </dgm:pt>
    <dgm:pt modelId="{6E1F6A33-0EF8-4B50-A79E-2EEF7A2600EA}" type="pres">
      <dgm:prSet presAssocID="{727AF40F-14B4-486A-9809-88126EB0A960}" presName="FiveNodes_1" presStyleLbl="node1" presStyleIdx="0" presStyleCnt="5" custScaleY="80556" custLinFactNeighborX="111" custLinFactNeighborY="1519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6A1CABC-B1D7-4932-84CF-7C1ED73936FE}" type="pres">
      <dgm:prSet presAssocID="{727AF40F-14B4-486A-9809-88126EB0A960}" presName="FiveNodes_2" presStyleLbl="node1" presStyleIdx="1" presStyleCnt="5" custScaleY="77939" custLinFactNeighborX="-1402" custLinFactNeighborY="-841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28C5299-7A06-4A0C-A305-9397FC126243}" type="pres">
      <dgm:prSet presAssocID="{727AF40F-14B4-486A-9809-88126EB0A960}" presName="FiveNodes_3" presStyleLbl="node1" presStyleIdx="2" presStyleCnt="5" custScaleY="83334" custLinFactNeighborX="53" custLinFactNeighborY="-3015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8F6F713-A452-4B57-B6A2-E3BA302406D6}" type="pres">
      <dgm:prSet presAssocID="{727AF40F-14B4-486A-9809-88126EB0A960}" presName="FiveNodes_4" presStyleLbl="node1" presStyleIdx="3" presStyleCnt="5" custScaleY="158333" custLinFactNeighborX="-722" custLinFactNeighborY="-2017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1FCA95A-7E09-47BB-BCC1-54D114A0C685}" type="pres">
      <dgm:prSet presAssocID="{727AF40F-14B4-486A-9809-88126EB0A960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9810DD3-657C-4CC6-AE02-19A5340FB031}" type="pres">
      <dgm:prSet presAssocID="{727AF40F-14B4-486A-9809-88126EB0A960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9125904-6AA7-46B8-A560-2FF3CF0F7075}" type="pres">
      <dgm:prSet presAssocID="{727AF40F-14B4-486A-9809-88126EB0A960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1F54604-92E2-4D6E-ACE1-B30B79997778}" type="pres">
      <dgm:prSet presAssocID="{727AF40F-14B4-486A-9809-88126EB0A960}" presName="FiveConn_3-4" presStyleLbl="fgAccFollowNode1" presStyleIdx="2" presStyleCnt="4" custLinFactNeighborX="-8444" custLinFactNeighborY="-3096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1DF73BB-339C-4366-9614-03075852BF87}" type="pres">
      <dgm:prSet presAssocID="{727AF40F-14B4-486A-9809-88126EB0A960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C42EB71-2CCA-4B43-BDB7-7A9656C4A08F}" type="pres">
      <dgm:prSet presAssocID="{727AF40F-14B4-486A-9809-88126EB0A960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242C458-CFCF-4D22-AFC5-2349BC9F2F3D}" type="pres">
      <dgm:prSet presAssocID="{727AF40F-14B4-486A-9809-88126EB0A960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79EEED9-6D86-4E02-B954-CA4AB98153FC}" type="pres">
      <dgm:prSet presAssocID="{727AF40F-14B4-486A-9809-88126EB0A960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092CE9A-B636-4324-947C-7CE8BD49AE4E}" type="pres">
      <dgm:prSet presAssocID="{727AF40F-14B4-486A-9809-88126EB0A960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C6D79CA-716D-4A97-9F0F-DFBF4A89AF13}" type="pres">
      <dgm:prSet presAssocID="{727AF40F-14B4-486A-9809-88126EB0A960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69DC4D5E-987E-44B6-B039-A33153C0B57E}" type="presOf" srcId="{74BDB459-8BDD-4519-A518-B80874E319E6}" destId="{EC6D79CA-716D-4A97-9F0F-DFBF4A89AF13}" srcOrd="1" destOrd="2" presId="urn:microsoft.com/office/officeart/2005/8/layout/vProcess5"/>
    <dgm:cxn modelId="{B9647CFF-B25F-4A2D-8048-B38810AEA598}" srcId="{727AF40F-14B4-486A-9809-88126EB0A960}" destId="{B656850A-CA25-4389-ACB6-A8332CAA62DB}" srcOrd="2" destOrd="0" parTransId="{24943BA2-4EF7-4F91-8A6F-1CDC38D58D8D}" sibTransId="{CC16CBC9-31C6-4E29-B4CE-4CB11B43A5FD}"/>
    <dgm:cxn modelId="{C8A807A5-EEF8-45D0-B81A-8EB9DCB96A95}" type="presOf" srcId="{FD975EFE-9F9E-4C8D-87EE-8E675F0C6E24}" destId="{91DF73BB-339C-4366-9614-03075852BF87}" srcOrd="0" destOrd="0" presId="urn:microsoft.com/office/officeart/2005/8/layout/vProcess5"/>
    <dgm:cxn modelId="{21BA692D-39BC-49D9-9E5F-E221ED05EAED}" type="presOf" srcId="{9E929929-C92A-408B-8C98-CCF72D7DECBE}" destId="{579EEED9-6D86-4E02-B954-CA4AB98153FC}" srcOrd="1" destOrd="2" presId="urn:microsoft.com/office/officeart/2005/8/layout/vProcess5"/>
    <dgm:cxn modelId="{9339DE0B-CE8A-4405-8DB0-63DA515E438D}" srcId="{B656850A-CA25-4389-ACB6-A8332CAA62DB}" destId="{205DC23A-DDEF-4202-90A0-7B1CA2D4B64A}" srcOrd="0" destOrd="0" parTransId="{2E511EA4-BBB5-455C-90D3-8D735F37A420}" sibTransId="{B27AD3EC-7BBB-4FF9-BD9F-224CE631CF45}"/>
    <dgm:cxn modelId="{C7E331A2-6304-46D9-AEB7-F6C9058EB507}" type="presOf" srcId="{5ADEF7F3-FFA8-4B06-B0EF-0D305985A854}" destId="{79125904-6AA7-46B8-A560-2FF3CF0F7075}" srcOrd="0" destOrd="0" presId="urn:microsoft.com/office/officeart/2005/8/layout/vProcess5"/>
    <dgm:cxn modelId="{3762EAED-EE12-48FC-91A0-D7DE6254736B}" type="presOf" srcId="{B91836D0-9063-4E58-8863-728771145079}" destId="{C242C458-CFCF-4D22-AFC5-2349BC9F2F3D}" srcOrd="1" destOrd="0" presId="urn:microsoft.com/office/officeart/2005/8/layout/vProcess5"/>
    <dgm:cxn modelId="{95173DB1-B700-496E-BD96-9FE1B7686C2D}" srcId="{B1809179-7C4A-4A5F-94A2-E385B685ACC4}" destId="{FDBEBBE9-6E5B-445A-BB8E-17E557E5D452}" srcOrd="0" destOrd="0" parTransId="{AC6C8CF7-DA85-45BB-AE1B-5AFBDD5DE800}" sibTransId="{7894D54F-8751-49B8-8745-C1B7415EFFB8}"/>
    <dgm:cxn modelId="{9B9A653D-D28E-44B2-8DED-FDA71D5D23EC}" type="presOf" srcId="{64E24767-932A-400B-9587-5DD51F299166}" destId="{E8F6F713-A452-4B57-B6A2-E3BA302406D6}" srcOrd="0" destOrd="1" presId="urn:microsoft.com/office/officeart/2005/8/layout/vProcess5"/>
    <dgm:cxn modelId="{A0D3457C-B047-4255-B067-0E5015EFDC36}" srcId="{727AF40F-14B4-486A-9809-88126EB0A960}" destId="{814F6128-FE85-42B9-8E3A-F5E6CD2B3AD1}" srcOrd="3" destOrd="0" parTransId="{899F607C-0D8C-43A1-99C9-B23BCDA65E02}" sibTransId="{FD975EFE-9F9E-4C8D-87EE-8E675F0C6E24}"/>
    <dgm:cxn modelId="{BEAB68C2-C915-43EA-863B-CC6BCEABC3AE}" type="presOf" srcId="{74BDB459-8BDD-4519-A518-B80874E319E6}" destId="{61FCA95A-7E09-47BB-BCC1-54D114A0C685}" srcOrd="0" destOrd="2" presId="urn:microsoft.com/office/officeart/2005/8/layout/vProcess5"/>
    <dgm:cxn modelId="{815799F5-2D54-42B5-9645-83F99D6B74B7}" type="presOf" srcId="{B1809179-7C4A-4A5F-94A2-E385B685ACC4}" destId="{61FCA95A-7E09-47BB-BCC1-54D114A0C685}" srcOrd="0" destOrd="0" presId="urn:microsoft.com/office/officeart/2005/8/layout/vProcess5"/>
    <dgm:cxn modelId="{A83916E4-EDA0-4128-AA81-9F501CFEDFCC}" type="presOf" srcId="{45BC5003-BBF1-416B-90C5-844484AEC0FA}" destId="{6E1F6A33-0EF8-4B50-A79E-2EEF7A2600EA}" srcOrd="0" destOrd="1" presId="urn:microsoft.com/office/officeart/2005/8/layout/vProcess5"/>
    <dgm:cxn modelId="{F5B80368-C990-4E8E-A19C-526035F57A55}" type="presOf" srcId="{814F6128-FE85-42B9-8E3A-F5E6CD2B3AD1}" destId="{2092CE9A-B636-4324-947C-7CE8BD49AE4E}" srcOrd="1" destOrd="0" presId="urn:microsoft.com/office/officeart/2005/8/layout/vProcess5"/>
    <dgm:cxn modelId="{5E80DF8D-B6B0-41B6-A7FC-7CA6FDAC033A}" type="presOf" srcId="{E6E77BCA-21C3-4819-8ED0-D712ECA513AA}" destId="{DC42EB71-2CCA-4B43-BDB7-7A9656C4A08F}" srcOrd="1" destOrd="0" presId="urn:microsoft.com/office/officeart/2005/8/layout/vProcess5"/>
    <dgm:cxn modelId="{056822E1-5F43-40E1-9DF1-0CF107EF9947}" type="presOf" srcId="{B6506D0F-BC8C-48E2-89E3-DDEEC5EFA6A8}" destId="{DC42EB71-2CCA-4B43-BDB7-7A9656C4A08F}" srcOrd="1" destOrd="2" presId="urn:microsoft.com/office/officeart/2005/8/layout/vProcess5"/>
    <dgm:cxn modelId="{A2FF8EDF-48B5-48EE-A426-5D0F2772219D}" srcId="{B91836D0-9063-4E58-8863-728771145079}" destId="{7E2C01DA-9D3E-44F0-8986-3BE4656A464C}" srcOrd="0" destOrd="0" parTransId="{0622316D-6ED5-45D1-A88D-5D875EF8753F}" sibTransId="{AD7BF88F-406B-4BA9-AABD-C425DD7A5E86}"/>
    <dgm:cxn modelId="{62A4ADB4-8F53-4452-83A9-D2D9DCDFE890}" srcId="{E6E77BCA-21C3-4819-8ED0-D712ECA513AA}" destId="{45BC5003-BBF1-416B-90C5-844484AEC0FA}" srcOrd="0" destOrd="0" parTransId="{F5683ABE-51AC-44A6-A039-25DAF8C28E0A}" sibTransId="{9ED11096-1045-48D8-BB01-1D51DBE9581F}"/>
    <dgm:cxn modelId="{531B2FCE-686E-4B09-9B66-07733F14514C}" type="presOf" srcId="{CC16CBC9-31C6-4E29-B4CE-4CB11B43A5FD}" destId="{C1F54604-92E2-4D6E-ACE1-B30B79997778}" srcOrd="0" destOrd="0" presId="urn:microsoft.com/office/officeart/2005/8/layout/vProcess5"/>
    <dgm:cxn modelId="{490A2D8F-5639-4B51-8A36-F4C0253FFDFB}" type="presOf" srcId="{727AF40F-14B4-486A-9809-88126EB0A960}" destId="{63F7BB19-EC7E-437E-A987-EB38E29310B4}" srcOrd="0" destOrd="0" presId="urn:microsoft.com/office/officeart/2005/8/layout/vProcess5"/>
    <dgm:cxn modelId="{7FB3E20A-9ECB-4A04-9929-99900D0C789B}" type="presOf" srcId="{45BC5003-BBF1-416B-90C5-844484AEC0FA}" destId="{DC42EB71-2CCA-4B43-BDB7-7A9656C4A08F}" srcOrd="1" destOrd="1" presId="urn:microsoft.com/office/officeart/2005/8/layout/vProcess5"/>
    <dgm:cxn modelId="{1A7348BF-9AD3-4C25-A16A-3D5D337A4D69}" type="presOf" srcId="{7E2C01DA-9D3E-44F0-8986-3BE4656A464C}" destId="{C242C458-CFCF-4D22-AFC5-2349BC9F2F3D}" srcOrd="1" destOrd="1" presId="urn:microsoft.com/office/officeart/2005/8/layout/vProcess5"/>
    <dgm:cxn modelId="{84D61614-FE67-446E-A3D2-E5C09FCCB2ED}" type="presOf" srcId="{B656850A-CA25-4389-ACB6-A8332CAA62DB}" destId="{579EEED9-6D86-4E02-B954-CA4AB98153FC}" srcOrd="1" destOrd="0" presId="urn:microsoft.com/office/officeart/2005/8/layout/vProcess5"/>
    <dgm:cxn modelId="{C62F91D1-9A15-4873-AF14-A067FD1014BC}" type="presOf" srcId="{B1809179-7C4A-4A5F-94A2-E385B685ACC4}" destId="{EC6D79CA-716D-4A97-9F0F-DFBF4A89AF13}" srcOrd="1" destOrd="0" presId="urn:microsoft.com/office/officeart/2005/8/layout/vProcess5"/>
    <dgm:cxn modelId="{8041DF50-74F7-4FD8-B54B-636841F7AD33}" type="presOf" srcId="{7E2C01DA-9D3E-44F0-8986-3BE4656A464C}" destId="{C6A1CABC-B1D7-4932-84CF-7C1ED73936FE}" srcOrd="0" destOrd="1" presId="urn:microsoft.com/office/officeart/2005/8/layout/vProcess5"/>
    <dgm:cxn modelId="{E808F4CB-0943-4BFB-89B2-55647530449D}" type="presOf" srcId="{64E24767-932A-400B-9587-5DD51F299166}" destId="{2092CE9A-B636-4324-947C-7CE8BD49AE4E}" srcOrd="1" destOrd="1" presId="urn:microsoft.com/office/officeart/2005/8/layout/vProcess5"/>
    <dgm:cxn modelId="{799B98D9-488E-4694-AD0A-B0C3FCA6D4C3}" srcId="{814F6128-FE85-42B9-8E3A-F5E6CD2B3AD1}" destId="{64E24767-932A-400B-9587-5DD51F299166}" srcOrd="0" destOrd="0" parTransId="{779EE157-C452-4761-B4FC-BF24E3836268}" sibTransId="{06F18A8A-531B-4CED-BFC9-35883130CCEB}"/>
    <dgm:cxn modelId="{9A11540A-B080-4147-8D6C-5ADB4E632FA4}" srcId="{727AF40F-14B4-486A-9809-88126EB0A960}" destId="{E6E77BCA-21C3-4819-8ED0-D712ECA513AA}" srcOrd="0" destOrd="0" parTransId="{201EE075-DE5B-4A47-9198-C35BC94DBBE0}" sibTransId="{A16BE69C-B560-4DD6-8ED6-743392C6747D}"/>
    <dgm:cxn modelId="{921EE3FA-C88F-4952-8A7C-54658772A55C}" type="presOf" srcId="{B656850A-CA25-4389-ACB6-A8332CAA62DB}" destId="{028C5299-7A06-4A0C-A305-9397FC126243}" srcOrd="0" destOrd="0" presId="urn:microsoft.com/office/officeart/2005/8/layout/vProcess5"/>
    <dgm:cxn modelId="{C3DFB5E4-77CD-4D46-AABA-DF5BFBA628E3}" type="presOf" srcId="{205DC23A-DDEF-4202-90A0-7B1CA2D4B64A}" destId="{028C5299-7A06-4A0C-A305-9397FC126243}" srcOrd="0" destOrd="1" presId="urn:microsoft.com/office/officeart/2005/8/layout/vProcess5"/>
    <dgm:cxn modelId="{938D1774-13CF-4609-A15F-1D86B74B184B}" srcId="{727AF40F-14B4-486A-9809-88126EB0A960}" destId="{B91836D0-9063-4E58-8863-728771145079}" srcOrd="1" destOrd="0" parTransId="{312415E7-BA9C-4529-A62E-F5E8786CBCAC}" sibTransId="{5ADEF7F3-FFA8-4B06-B0EF-0D305985A854}"/>
    <dgm:cxn modelId="{B602FE90-EB2B-47AE-B3AC-3FD03BFF7F85}" type="presOf" srcId="{B91836D0-9063-4E58-8863-728771145079}" destId="{C6A1CABC-B1D7-4932-84CF-7C1ED73936FE}" srcOrd="0" destOrd="0" presId="urn:microsoft.com/office/officeart/2005/8/layout/vProcess5"/>
    <dgm:cxn modelId="{925B0D76-680B-4A75-9967-5B969AF7CDDF}" type="presOf" srcId="{205DC23A-DDEF-4202-90A0-7B1CA2D4B64A}" destId="{579EEED9-6D86-4E02-B954-CA4AB98153FC}" srcOrd="1" destOrd="1" presId="urn:microsoft.com/office/officeart/2005/8/layout/vProcess5"/>
    <dgm:cxn modelId="{8E831A63-60E7-4E06-98C7-E86F8983C422}" type="presOf" srcId="{273E6A2A-02E9-4CFC-81F0-58A6FE9A422D}" destId="{E8F6F713-A452-4B57-B6A2-E3BA302406D6}" srcOrd="0" destOrd="2" presId="urn:microsoft.com/office/officeart/2005/8/layout/vProcess5"/>
    <dgm:cxn modelId="{CA16189D-4DD0-4496-A167-9C8EFF4AE0CF}" srcId="{E6E77BCA-21C3-4819-8ED0-D712ECA513AA}" destId="{B6506D0F-BC8C-48E2-89E3-DDEEC5EFA6A8}" srcOrd="1" destOrd="0" parTransId="{0B7F608B-F428-4526-A0C8-C884FF152B73}" sibTransId="{E46FA273-DD60-4417-BB0F-858035EF18AD}"/>
    <dgm:cxn modelId="{E733CCA2-5142-4822-B885-7F4E86019052}" type="presOf" srcId="{FDBEBBE9-6E5B-445A-BB8E-17E557E5D452}" destId="{61FCA95A-7E09-47BB-BCC1-54D114A0C685}" srcOrd="0" destOrd="1" presId="urn:microsoft.com/office/officeart/2005/8/layout/vProcess5"/>
    <dgm:cxn modelId="{A9AD3981-958E-46B3-8596-C7972D5338AD}" srcId="{B1809179-7C4A-4A5F-94A2-E385B685ACC4}" destId="{74BDB459-8BDD-4519-A518-B80874E319E6}" srcOrd="1" destOrd="0" parTransId="{9C84F333-F99C-4B60-9926-12C4F7F02B08}" sibTransId="{2F577FF1-BB22-4C6B-AD08-A3D99F89DEA3}"/>
    <dgm:cxn modelId="{E6DBA26C-0BF5-46B3-BEAE-40753A9DAE94}" srcId="{814F6128-FE85-42B9-8E3A-F5E6CD2B3AD1}" destId="{273E6A2A-02E9-4CFC-81F0-58A6FE9A422D}" srcOrd="1" destOrd="0" parTransId="{96C9FDC4-8004-4F1E-9454-2C3E75187474}" sibTransId="{2F18560C-6FAC-48E9-91C0-4C846E75BB27}"/>
    <dgm:cxn modelId="{9804909E-78EB-49FB-ABBB-DD2AC0D7993B}" type="presOf" srcId="{FDBEBBE9-6E5B-445A-BB8E-17E557E5D452}" destId="{EC6D79CA-716D-4A97-9F0F-DFBF4A89AF13}" srcOrd="1" destOrd="1" presId="urn:microsoft.com/office/officeart/2005/8/layout/vProcess5"/>
    <dgm:cxn modelId="{9B2583A1-6E5C-43F2-8DB7-060F26BB7183}" type="presOf" srcId="{E6E77BCA-21C3-4819-8ED0-D712ECA513AA}" destId="{6E1F6A33-0EF8-4B50-A79E-2EEF7A2600EA}" srcOrd="0" destOrd="0" presId="urn:microsoft.com/office/officeart/2005/8/layout/vProcess5"/>
    <dgm:cxn modelId="{694BEC88-7938-40E5-9877-D6D8192A7170}" type="presOf" srcId="{A16BE69C-B560-4DD6-8ED6-743392C6747D}" destId="{A9810DD3-657C-4CC6-AE02-19A5340FB031}" srcOrd="0" destOrd="0" presId="urn:microsoft.com/office/officeart/2005/8/layout/vProcess5"/>
    <dgm:cxn modelId="{5C5DDF30-1719-4545-AD48-639073D20738}" type="presOf" srcId="{814F6128-FE85-42B9-8E3A-F5E6CD2B3AD1}" destId="{E8F6F713-A452-4B57-B6A2-E3BA302406D6}" srcOrd="0" destOrd="0" presId="urn:microsoft.com/office/officeart/2005/8/layout/vProcess5"/>
    <dgm:cxn modelId="{5BC76541-1C3D-4E74-81CA-70C2AADAF1D3}" srcId="{727AF40F-14B4-486A-9809-88126EB0A960}" destId="{B1809179-7C4A-4A5F-94A2-E385B685ACC4}" srcOrd="4" destOrd="0" parTransId="{61858A7A-FEAE-41E0-9F0B-9D643EA449F0}" sibTransId="{EE72AB5F-E1EB-4CD1-A5BA-BCF1E0B4EF81}"/>
    <dgm:cxn modelId="{A176CBF3-A395-439B-B183-CD6945BBE2C2}" type="presOf" srcId="{9E929929-C92A-408B-8C98-CCF72D7DECBE}" destId="{028C5299-7A06-4A0C-A305-9397FC126243}" srcOrd="0" destOrd="2" presId="urn:microsoft.com/office/officeart/2005/8/layout/vProcess5"/>
    <dgm:cxn modelId="{AD0A9542-A043-4870-82F4-44974CB90ECF}" type="presOf" srcId="{273E6A2A-02E9-4CFC-81F0-58A6FE9A422D}" destId="{2092CE9A-B636-4324-947C-7CE8BD49AE4E}" srcOrd="1" destOrd="2" presId="urn:microsoft.com/office/officeart/2005/8/layout/vProcess5"/>
    <dgm:cxn modelId="{7D8BA23C-A5C8-409C-8D29-CA232E4C1FED}" srcId="{B656850A-CA25-4389-ACB6-A8332CAA62DB}" destId="{9E929929-C92A-408B-8C98-CCF72D7DECBE}" srcOrd="1" destOrd="0" parTransId="{F6B29A23-9874-4AD6-ADF4-09ED555E1B5D}" sibTransId="{4082DBDE-B7D9-464D-8F2E-00D546532157}"/>
    <dgm:cxn modelId="{835F0F82-3472-4DA7-8138-169CE08DDB66}" type="presOf" srcId="{B6506D0F-BC8C-48E2-89E3-DDEEC5EFA6A8}" destId="{6E1F6A33-0EF8-4B50-A79E-2EEF7A2600EA}" srcOrd="0" destOrd="2" presId="urn:microsoft.com/office/officeart/2005/8/layout/vProcess5"/>
    <dgm:cxn modelId="{5BBD29F3-15AF-4D53-94DA-764E26E91A3D}" type="presParOf" srcId="{63F7BB19-EC7E-437E-A987-EB38E29310B4}" destId="{DFF9EBFA-2AB5-44CD-9C11-0EEDE96CBA0D}" srcOrd="0" destOrd="0" presId="urn:microsoft.com/office/officeart/2005/8/layout/vProcess5"/>
    <dgm:cxn modelId="{E541E116-50D3-4F82-B2B3-30E7E758A16D}" type="presParOf" srcId="{63F7BB19-EC7E-437E-A987-EB38E29310B4}" destId="{6E1F6A33-0EF8-4B50-A79E-2EEF7A2600EA}" srcOrd="1" destOrd="0" presId="urn:microsoft.com/office/officeart/2005/8/layout/vProcess5"/>
    <dgm:cxn modelId="{260D5350-F706-4050-95A5-26D0F0BDFBF2}" type="presParOf" srcId="{63F7BB19-EC7E-437E-A987-EB38E29310B4}" destId="{C6A1CABC-B1D7-4932-84CF-7C1ED73936FE}" srcOrd="2" destOrd="0" presId="urn:microsoft.com/office/officeart/2005/8/layout/vProcess5"/>
    <dgm:cxn modelId="{AB048426-D28B-421A-A9DF-54CA7E966581}" type="presParOf" srcId="{63F7BB19-EC7E-437E-A987-EB38E29310B4}" destId="{028C5299-7A06-4A0C-A305-9397FC126243}" srcOrd="3" destOrd="0" presId="urn:microsoft.com/office/officeart/2005/8/layout/vProcess5"/>
    <dgm:cxn modelId="{F77D0F60-08C2-4847-9ECD-61D6B55EF00E}" type="presParOf" srcId="{63F7BB19-EC7E-437E-A987-EB38E29310B4}" destId="{E8F6F713-A452-4B57-B6A2-E3BA302406D6}" srcOrd="4" destOrd="0" presId="urn:microsoft.com/office/officeart/2005/8/layout/vProcess5"/>
    <dgm:cxn modelId="{6196BDB6-8460-4380-85F9-77C1E6D13410}" type="presParOf" srcId="{63F7BB19-EC7E-437E-A987-EB38E29310B4}" destId="{61FCA95A-7E09-47BB-BCC1-54D114A0C685}" srcOrd="5" destOrd="0" presId="urn:microsoft.com/office/officeart/2005/8/layout/vProcess5"/>
    <dgm:cxn modelId="{B8C63442-B765-4738-BBED-F178C4C5636F}" type="presParOf" srcId="{63F7BB19-EC7E-437E-A987-EB38E29310B4}" destId="{A9810DD3-657C-4CC6-AE02-19A5340FB031}" srcOrd="6" destOrd="0" presId="urn:microsoft.com/office/officeart/2005/8/layout/vProcess5"/>
    <dgm:cxn modelId="{D4B31988-8E7A-441B-AFCC-ABB81BF46074}" type="presParOf" srcId="{63F7BB19-EC7E-437E-A987-EB38E29310B4}" destId="{79125904-6AA7-46B8-A560-2FF3CF0F7075}" srcOrd="7" destOrd="0" presId="urn:microsoft.com/office/officeart/2005/8/layout/vProcess5"/>
    <dgm:cxn modelId="{98FED13F-4ACC-49C1-A316-D01AD8EAA367}" type="presParOf" srcId="{63F7BB19-EC7E-437E-A987-EB38E29310B4}" destId="{C1F54604-92E2-4D6E-ACE1-B30B79997778}" srcOrd="8" destOrd="0" presId="urn:microsoft.com/office/officeart/2005/8/layout/vProcess5"/>
    <dgm:cxn modelId="{6EB5D1BB-7A9E-4E13-A7D6-ADDC2B629AA7}" type="presParOf" srcId="{63F7BB19-EC7E-437E-A987-EB38E29310B4}" destId="{91DF73BB-339C-4366-9614-03075852BF87}" srcOrd="9" destOrd="0" presId="urn:microsoft.com/office/officeart/2005/8/layout/vProcess5"/>
    <dgm:cxn modelId="{919AF49F-9ECE-496C-B16F-04EF2C689540}" type="presParOf" srcId="{63F7BB19-EC7E-437E-A987-EB38E29310B4}" destId="{DC42EB71-2CCA-4B43-BDB7-7A9656C4A08F}" srcOrd="10" destOrd="0" presId="urn:microsoft.com/office/officeart/2005/8/layout/vProcess5"/>
    <dgm:cxn modelId="{AD1B2CEF-3E0F-4822-A7BD-B5FACC561DF6}" type="presParOf" srcId="{63F7BB19-EC7E-437E-A987-EB38E29310B4}" destId="{C242C458-CFCF-4D22-AFC5-2349BC9F2F3D}" srcOrd="11" destOrd="0" presId="urn:microsoft.com/office/officeart/2005/8/layout/vProcess5"/>
    <dgm:cxn modelId="{F865FCF1-0206-4965-ADA7-5630AFF2D196}" type="presParOf" srcId="{63F7BB19-EC7E-437E-A987-EB38E29310B4}" destId="{579EEED9-6D86-4E02-B954-CA4AB98153FC}" srcOrd="12" destOrd="0" presId="urn:microsoft.com/office/officeart/2005/8/layout/vProcess5"/>
    <dgm:cxn modelId="{3FA19683-A274-4666-B786-5E9A3F4F16F9}" type="presParOf" srcId="{63F7BB19-EC7E-437E-A987-EB38E29310B4}" destId="{2092CE9A-B636-4324-947C-7CE8BD49AE4E}" srcOrd="13" destOrd="0" presId="urn:microsoft.com/office/officeart/2005/8/layout/vProcess5"/>
    <dgm:cxn modelId="{C547787E-6509-439E-93ED-92921CF2C8CE}" type="presParOf" srcId="{63F7BB19-EC7E-437E-A987-EB38E29310B4}" destId="{EC6D79CA-716D-4A97-9F0F-DFBF4A89AF1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1F6A33-0EF8-4B50-A79E-2EEF7A2600EA}">
      <dsp:nvSpPr>
        <dsp:cNvPr id="0" name=""/>
        <dsp:cNvSpPr/>
      </dsp:nvSpPr>
      <dsp:spPr>
        <a:xfrm>
          <a:off x="7166" y="270080"/>
          <a:ext cx="6456049" cy="873091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/>
            <a:t>Työelämälähtöisyys ja -yhteistyö lähtökohtana</a:t>
          </a:r>
          <a:endParaRPr lang="fi-FI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Uraohjaajat ja –valmentajat ry. jäsenistö , AKAVA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TE-hallinto ja palvelut, alueelliset ELO-ryhmät, KEHA-keskus</a:t>
          </a:r>
          <a:endParaRPr lang="fi-FI" sz="1400" kern="1200" dirty="0"/>
        </a:p>
      </dsp:txBody>
      <dsp:txXfrm>
        <a:off x="32738" y="295652"/>
        <a:ext cx="5172046" cy="821947"/>
      </dsp:txXfrm>
    </dsp:sp>
    <dsp:sp modelId="{C6A1CABC-B1D7-4932-84CF-7C1ED73936FE}">
      <dsp:nvSpPr>
        <dsp:cNvPr id="0" name=""/>
        <dsp:cNvSpPr/>
      </dsp:nvSpPr>
      <dsp:spPr>
        <a:xfrm>
          <a:off x="391593" y="1262722"/>
          <a:ext cx="6456049" cy="844727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/>
            <a:t>Osaamistarpeiden kartoitus ja –tavoitteiden määrittely</a:t>
          </a:r>
          <a:endParaRPr lang="fi-FI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Osaamistarvekartoitukset: mm. fokusryhmät, kyselyt -&gt; </a:t>
          </a:r>
          <a:r>
            <a:rPr lang="fi-FI" sz="1400" kern="1200" dirty="0" err="1" smtClean="0"/>
            <a:t>Osaamis</a:t>
          </a:r>
          <a:r>
            <a:rPr lang="fi-FI" sz="1400" kern="1200" dirty="0" smtClean="0"/>
            <a:t>- ja koulutustarpeiden analyysi</a:t>
          </a:r>
          <a:endParaRPr lang="fi-FI" sz="1400" kern="1200" dirty="0"/>
        </a:p>
      </dsp:txBody>
      <dsp:txXfrm>
        <a:off x="416334" y="1287463"/>
        <a:ext cx="5219969" cy="795245"/>
      </dsp:txXfrm>
    </dsp:sp>
    <dsp:sp modelId="{028C5299-7A06-4A0C-A305-9397FC126243}">
      <dsp:nvSpPr>
        <dsp:cNvPr id="0" name=""/>
        <dsp:cNvSpPr/>
      </dsp:nvSpPr>
      <dsp:spPr>
        <a:xfrm>
          <a:off x="967636" y="2232246"/>
          <a:ext cx="6456049" cy="903200"/>
        </a:xfrm>
        <a:prstGeom prst="roundRect">
          <a:avLst>
            <a:gd name="adj" fmla="val 10000"/>
          </a:avLst>
        </a:prstGeom>
        <a:solidFill>
          <a:schemeClr val="accent5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/>
            <a:t>Erikoistumiskoulutuksen suhde muihin alan koulutuksiin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Olemassa olevien koulutusten &amp; koulutustarpeiden analyysi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Synteesiä suhteessa </a:t>
          </a:r>
          <a:r>
            <a:rPr lang="fi-FI" sz="1400" kern="1200" dirty="0" err="1" smtClean="0"/>
            <a:t>kv</a:t>
          </a:r>
          <a:r>
            <a:rPr lang="fi-FI" sz="1400" kern="1200" dirty="0" smtClean="0"/>
            <a:t>-ohjauskoulutuskenttään</a:t>
          </a:r>
          <a:endParaRPr lang="fi-FI" sz="1400" kern="1200" dirty="0"/>
        </a:p>
      </dsp:txBody>
      <dsp:txXfrm>
        <a:off x="994090" y="2258700"/>
        <a:ext cx="5216543" cy="850292"/>
      </dsp:txXfrm>
    </dsp:sp>
    <dsp:sp modelId="{E8F6F713-A452-4B57-B6A2-E3BA302406D6}">
      <dsp:nvSpPr>
        <dsp:cNvPr id="0" name=""/>
        <dsp:cNvSpPr/>
      </dsp:nvSpPr>
      <dsp:spPr>
        <a:xfrm>
          <a:off x="1399710" y="3168356"/>
          <a:ext cx="6456049" cy="1716063"/>
        </a:xfrm>
        <a:prstGeom prst="roundRect">
          <a:avLst>
            <a:gd name="adj" fmla="val 10000"/>
          </a:avLst>
        </a:prstGeom>
        <a:solidFill>
          <a:schemeClr val="accent5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Korkeakoulujen väliset sopimukset erikoistumiskoulutuksesta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Koulutusvastuussa olevien yliopistojen ja </a:t>
          </a:r>
          <a:r>
            <a:rPr lang="fi-FI" sz="1400" kern="1200" dirty="0" err="1" smtClean="0"/>
            <a:t>amk:t</a:t>
          </a:r>
          <a:r>
            <a:rPr lang="fi-FI" sz="1400" kern="1200" dirty="0" smtClean="0"/>
            <a:t> väliset sopimukset erikoitumiskoulutuksesta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Sopimukseen kirjataan mm. </a:t>
          </a:r>
          <a:r>
            <a:rPr lang="fi-FI" sz="1400" kern="1200" dirty="0" err="1" smtClean="0"/>
            <a:t>osaamistavoitteet,asiantuntijuuden</a:t>
          </a:r>
          <a:r>
            <a:rPr lang="fi-FI" sz="1400" kern="1200" dirty="0" smtClean="0"/>
            <a:t> osoittaminen, opiskelijaksi ottaminen, laajuus ja nimi</a:t>
          </a:r>
          <a:endParaRPr lang="fi-FI" sz="1400" kern="1200" dirty="0"/>
        </a:p>
      </dsp:txBody>
      <dsp:txXfrm>
        <a:off x="1449972" y="3218618"/>
        <a:ext cx="5168927" cy="1615539"/>
      </dsp:txXfrm>
    </dsp:sp>
    <dsp:sp modelId="{61FCA95A-7E09-47BB-BCC1-54D114A0C685}">
      <dsp:nvSpPr>
        <dsp:cNvPr id="0" name=""/>
        <dsp:cNvSpPr/>
      </dsp:nvSpPr>
      <dsp:spPr>
        <a:xfrm>
          <a:off x="1928430" y="4937456"/>
          <a:ext cx="6456049" cy="1083831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Erikoistumiskoulutusten toteuttaminen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Sopimuksen piirissä olevat yliopistot ja </a:t>
          </a:r>
          <a:r>
            <a:rPr lang="fi-FI" sz="1400" kern="1200" dirty="0" err="1" smtClean="0"/>
            <a:t>amk:t</a:t>
          </a:r>
          <a:r>
            <a:rPr lang="fi-FI" sz="1400" kern="1200" dirty="0" smtClean="0"/>
            <a:t> järjestävät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Valtakunnallinen koulutustarjonta tavoitteena</a:t>
          </a:r>
          <a:endParaRPr lang="fi-FI" sz="1400" kern="1200" dirty="0"/>
        </a:p>
      </dsp:txBody>
      <dsp:txXfrm>
        <a:off x="1960174" y="4969200"/>
        <a:ext cx="5205963" cy="1020343"/>
      </dsp:txXfrm>
    </dsp:sp>
    <dsp:sp modelId="{A9810DD3-657C-4CC6-AE02-19A5340FB031}">
      <dsp:nvSpPr>
        <dsp:cNvPr id="0" name=""/>
        <dsp:cNvSpPr/>
      </dsp:nvSpPr>
      <dsp:spPr>
        <a:xfrm>
          <a:off x="5751558" y="791799"/>
          <a:ext cx="704490" cy="70449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3300" kern="1200"/>
        </a:p>
      </dsp:txBody>
      <dsp:txXfrm>
        <a:off x="5910068" y="791799"/>
        <a:ext cx="387470" cy="530129"/>
      </dsp:txXfrm>
    </dsp:sp>
    <dsp:sp modelId="{79125904-6AA7-46B8-A560-2FF3CF0F7075}">
      <dsp:nvSpPr>
        <dsp:cNvPr id="0" name=""/>
        <dsp:cNvSpPr/>
      </dsp:nvSpPr>
      <dsp:spPr>
        <a:xfrm>
          <a:off x="6233666" y="2026163"/>
          <a:ext cx="704490" cy="70449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3300" kern="1200"/>
        </a:p>
      </dsp:txBody>
      <dsp:txXfrm>
        <a:off x="6392176" y="2026163"/>
        <a:ext cx="387470" cy="530129"/>
      </dsp:txXfrm>
    </dsp:sp>
    <dsp:sp modelId="{C1F54604-92E2-4D6E-ACE1-B30B79997778}">
      <dsp:nvSpPr>
        <dsp:cNvPr id="0" name=""/>
        <dsp:cNvSpPr/>
      </dsp:nvSpPr>
      <dsp:spPr>
        <a:xfrm>
          <a:off x="6656286" y="3024339"/>
          <a:ext cx="704490" cy="70449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3300" kern="1200"/>
        </a:p>
      </dsp:txBody>
      <dsp:txXfrm>
        <a:off x="6814796" y="3024339"/>
        <a:ext cx="387470" cy="530129"/>
      </dsp:txXfrm>
    </dsp:sp>
    <dsp:sp modelId="{91DF73BB-339C-4366-9614-03075852BF87}">
      <dsp:nvSpPr>
        <dsp:cNvPr id="0" name=""/>
        <dsp:cNvSpPr/>
      </dsp:nvSpPr>
      <dsp:spPr>
        <a:xfrm>
          <a:off x="7197881" y="4488870"/>
          <a:ext cx="704490" cy="70449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3300" kern="1200"/>
        </a:p>
      </dsp:txBody>
      <dsp:txXfrm>
        <a:off x="7356391" y="4488870"/>
        <a:ext cx="387470" cy="5301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6D86C-0569-41FE-BB09-6AB755296EC4}" type="datetimeFigureOut">
              <a:rPr lang="fi-FI" smtClean="0"/>
              <a:pPr/>
              <a:t>17.2.2017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6005D-FC1B-48A7-976F-A4ED0F82782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8811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2404534"/>
            <a:ext cx="5825202" cy="164630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050834"/>
            <a:ext cx="5825202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778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3403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716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3632200"/>
            <a:ext cx="541839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defTabSz="342900"/>
            <a:r>
              <a:rPr lang="en-US" sz="6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defTabSz="342900"/>
            <a:r>
              <a:rPr lang="en-US" sz="6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  <a:endParaRPr lang="en-US" sz="1350" dirty="0">
              <a:solidFill>
                <a:srgbClr val="90C226">
                  <a:lumMod val="60000"/>
                  <a:lumOff val="4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0962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998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defTabSz="342900"/>
            <a:r>
              <a:rPr lang="en-US" sz="6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defTabSz="342900"/>
            <a:r>
              <a:rPr lang="en-US" sz="6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48331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09600"/>
            <a:ext cx="6441152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828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841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609600"/>
            <a:ext cx="978557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609600"/>
            <a:ext cx="5295113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426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5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700868"/>
            <a:ext cx="6447501" cy="1826581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155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2160589"/>
            <a:ext cx="3138026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2160590"/>
            <a:ext cx="3138026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15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2160983"/>
            <a:ext cx="3139217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737246"/>
            <a:ext cx="31392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2160983"/>
            <a:ext cx="313921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737246"/>
            <a:ext cx="313921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153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66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484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98604"/>
            <a:ext cx="2890896" cy="1278466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514925"/>
            <a:ext cx="3385156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777069"/>
            <a:ext cx="2890896" cy="2584449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036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800600"/>
            <a:ext cx="644750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609600"/>
            <a:ext cx="6447501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5367338"/>
            <a:ext cx="6447500" cy="67402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287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160590"/>
            <a:ext cx="644750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6041363"/>
            <a:ext cx="6839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2/17/2017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6041363"/>
            <a:ext cx="4723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6041363"/>
            <a:ext cx="512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defTabSz="342900"/>
            <a:fld id="{D57F1E4F-1CFF-5643-939E-217C01CDF565}" type="slidenum">
              <a:rPr lang="en-US" smtClean="0">
                <a:solidFill>
                  <a:srgbClr val="90C226"/>
                </a:solidFill>
              </a:rPr>
              <a:pPr defTabSz="342900"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088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Aikuisten uraohjaajien erikoistumiskoulutus</a:t>
            </a:r>
            <a:endParaRPr lang="fi-FI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130300" y="4050834"/>
            <a:ext cx="5825202" cy="1538406"/>
          </a:xfrm>
        </p:spPr>
        <p:txBody>
          <a:bodyPr>
            <a:normAutofit/>
          </a:bodyPr>
          <a:lstStyle/>
          <a:p>
            <a:r>
              <a:rPr lang="fi-FI" sz="1700" dirty="0" smtClean="0">
                <a:solidFill>
                  <a:schemeClr val="tx1"/>
                </a:solidFill>
              </a:rPr>
              <a:t>ELO-ryhmä 9.2.2017</a:t>
            </a:r>
          </a:p>
          <a:p>
            <a:r>
              <a:rPr lang="fi-FI" sz="1700" dirty="0" smtClean="0">
                <a:solidFill>
                  <a:schemeClr val="tx1"/>
                </a:solidFill>
              </a:rPr>
              <a:t>Eric Carver</a:t>
            </a:r>
          </a:p>
          <a:p>
            <a:r>
              <a:rPr lang="fi-FI" sz="1700" dirty="0" smtClean="0">
                <a:solidFill>
                  <a:schemeClr val="tx1"/>
                </a:solidFill>
              </a:rPr>
              <a:t>puheenjohtaja</a:t>
            </a:r>
          </a:p>
          <a:p>
            <a:r>
              <a:rPr lang="fi-FI" sz="1700" dirty="0" smtClean="0">
                <a:solidFill>
                  <a:schemeClr val="tx1"/>
                </a:solidFill>
              </a:rPr>
              <a:t>Uraohjaajat ja –valmentajat ry</a:t>
            </a:r>
          </a:p>
          <a:p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71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04664"/>
            <a:ext cx="6624736" cy="65527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1600" b="1" dirty="0" smtClean="0">
                <a:solidFill>
                  <a:schemeClr val="tx1"/>
                </a:solidFill>
              </a:rPr>
              <a:t>Uraohjaajat ja –valmentajat ry:n tavoitteet:</a:t>
            </a:r>
          </a:p>
          <a:p>
            <a:pPr marL="0" indent="0">
              <a:buNone/>
            </a:pPr>
            <a:r>
              <a:rPr lang="fi-FI" sz="1600" b="1" dirty="0" smtClean="0">
                <a:solidFill>
                  <a:schemeClr val="tx1"/>
                </a:solidFill>
              </a:rPr>
              <a:t>Uraohjaajien </a:t>
            </a:r>
            <a:r>
              <a:rPr lang="fi-FI" sz="1600" b="1" dirty="0">
                <a:solidFill>
                  <a:schemeClr val="tx1"/>
                </a:solidFill>
              </a:rPr>
              <a:t>asiantuntijakoulutuksen kehittäminen</a:t>
            </a:r>
            <a:endParaRPr lang="fi-FI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1600" dirty="0" smtClean="0">
                <a:solidFill>
                  <a:schemeClr val="tx1"/>
                </a:solidFill>
              </a:rPr>
              <a:t>Uraohjaajat </a:t>
            </a:r>
            <a:r>
              <a:rPr lang="fi-FI" sz="1600" dirty="0">
                <a:solidFill>
                  <a:schemeClr val="tx1"/>
                </a:solidFill>
              </a:rPr>
              <a:t>ja valmentajat ry:n tavoitteena on saada Suomeen aikuisten uraohjausta ja </a:t>
            </a:r>
            <a:r>
              <a:rPr lang="fi-FI" sz="1600" dirty="0" smtClean="0">
                <a:solidFill>
                  <a:schemeClr val="tx1"/>
                </a:solidFill>
              </a:rPr>
              <a:t>valmennusta tekeville </a:t>
            </a:r>
            <a:r>
              <a:rPr lang="fi-FI" sz="1600" dirty="0">
                <a:solidFill>
                  <a:schemeClr val="tx1"/>
                </a:solidFill>
              </a:rPr>
              <a:t>oma </a:t>
            </a:r>
            <a:r>
              <a:rPr lang="fi-FI" sz="1600" dirty="0" err="1">
                <a:solidFill>
                  <a:schemeClr val="tx1"/>
                </a:solidFill>
              </a:rPr>
              <a:t>erikoistumis</a:t>
            </a:r>
            <a:r>
              <a:rPr lang="fi-FI" sz="1600" dirty="0">
                <a:solidFill>
                  <a:schemeClr val="tx1"/>
                </a:solidFill>
              </a:rPr>
              <a:t>- tai täydennyskoulutus. Tavoitetta edistetään yhteistyössä sidosryhmien kanssa. Yhdistys on valmis toimimaan työelämäkumppanina koulutuksen </a:t>
            </a:r>
            <a:r>
              <a:rPr lang="fi-FI" sz="1600" dirty="0" smtClean="0">
                <a:solidFill>
                  <a:schemeClr val="tx1"/>
                </a:solidFill>
              </a:rPr>
              <a:t>suunnittelussa.</a:t>
            </a:r>
          </a:p>
          <a:p>
            <a:pPr marL="0" indent="0">
              <a:buNone/>
            </a:pPr>
            <a:r>
              <a:rPr lang="fi-FI" sz="1600" dirty="0" smtClean="0">
                <a:solidFill>
                  <a:schemeClr val="tx1"/>
                </a:solidFill>
              </a:rPr>
              <a:t>Uraohjaajat </a:t>
            </a:r>
            <a:r>
              <a:rPr lang="fi-FI" sz="1600" dirty="0">
                <a:solidFill>
                  <a:schemeClr val="tx1"/>
                </a:solidFill>
              </a:rPr>
              <a:t>ja valmentajat ry:lle keskeisiä asioita uraohjaajien asiantuntijakoulutuksen kehittämisessä ovat: </a:t>
            </a:r>
          </a:p>
          <a:p>
            <a:pPr marL="0" indent="0">
              <a:buNone/>
            </a:pPr>
            <a:r>
              <a:rPr lang="fi-FI" sz="1600" b="1" dirty="0">
                <a:solidFill>
                  <a:schemeClr val="tx1"/>
                </a:solidFill>
              </a:rPr>
              <a:t>1. Uraohjausta tekevien osallistaminen mahdollisimman laajasti </a:t>
            </a:r>
            <a:r>
              <a:rPr lang="fi-FI" sz="1600" b="1" dirty="0" smtClean="0">
                <a:solidFill>
                  <a:schemeClr val="tx1"/>
                </a:solidFill>
              </a:rPr>
              <a:t>koulutuksen sisältöjen </a:t>
            </a:r>
            <a:r>
              <a:rPr lang="fi-FI" sz="1600" b="1" dirty="0">
                <a:solidFill>
                  <a:schemeClr val="tx1"/>
                </a:solidFill>
              </a:rPr>
              <a:t>ja toteutustavan suunnitteluun</a:t>
            </a:r>
          </a:p>
          <a:p>
            <a:pPr marL="0" indent="0">
              <a:buNone/>
            </a:pPr>
            <a:r>
              <a:rPr lang="fi-FI" sz="1600" b="1" dirty="0">
                <a:solidFill>
                  <a:schemeClr val="tx1"/>
                </a:solidFill>
              </a:rPr>
              <a:t>2. Uraohjausta tekevien ja alan koulutusta tarjoavien ja tutkimusten </a:t>
            </a:r>
            <a:r>
              <a:rPr lang="fi-FI" sz="1600" b="1" dirty="0" smtClean="0">
                <a:solidFill>
                  <a:schemeClr val="tx1"/>
                </a:solidFill>
              </a:rPr>
              <a:t>tekevien verkostojen </a:t>
            </a:r>
            <a:r>
              <a:rPr lang="fi-FI" sz="1600" b="1" dirty="0">
                <a:solidFill>
                  <a:schemeClr val="tx1"/>
                </a:solidFill>
              </a:rPr>
              <a:t>ja yhteistyön vahvistaminen</a:t>
            </a:r>
          </a:p>
          <a:p>
            <a:pPr marL="0" indent="0">
              <a:buNone/>
            </a:pPr>
            <a:r>
              <a:rPr lang="fi-FI" sz="1600" b="1" dirty="0">
                <a:solidFill>
                  <a:schemeClr val="tx1"/>
                </a:solidFill>
              </a:rPr>
              <a:t>3. Koulutuksen aito monitieteisyys ja se, että koulutukseen pyrkiviltä </a:t>
            </a:r>
            <a:r>
              <a:rPr lang="fi-FI" sz="1600" b="1" dirty="0" smtClean="0">
                <a:solidFill>
                  <a:schemeClr val="tx1"/>
                </a:solidFill>
              </a:rPr>
              <a:t>edellytetään ohjausalan </a:t>
            </a:r>
            <a:r>
              <a:rPr lang="fi-FI" sz="1600" b="1" dirty="0">
                <a:solidFill>
                  <a:schemeClr val="tx1"/>
                </a:solidFill>
              </a:rPr>
              <a:t>työkokemusta ja korkeakoulututkintoa muttei </a:t>
            </a:r>
            <a:r>
              <a:rPr lang="fi-FI" sz="1600" b="1" dirty="0" err="1">
                <a:solidFill>
                  <a:schemeClr val="tx1"/>
                </a:solidFill>
              </a:rPr>
              <a:t>tietyn</a:t>
            </a:r>
            <a:r>
              <a:rPr lang="fi-FI" sz="1600" b="1" dirty="0">
                <a:solidFill>
                  <a:schemeClr val="tx1"/>
                </a:solidFill>
              </a:rPr>
              <a:t> alan pohjatutkintoa. Koulutuksen pitää olla tasa-arvoisesti niiden saavutettavissa, jotka koulutusta tarvitsevat. </a:t>
            </a:r>
          </a:p>
          <a:p>
            <a:pPr marL="0" indent="0">
              <a:buNone/>
            </a:pPr>
            <a:endParaRPr lang="fi-FI" sz="1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1600" dirty="0" smtClean="0">
                <a:solidFill>
                  <a:schemeClr val="tx1"/>
                </a:solidFill>
              </a:rPr>
              <a:t>Uraohjaajat </a:t>
            </a:r>
            <a:r>
              <a:rPr lang="fi-FI" sz="1600" dirty="0">
                <a:solidFill>
                  <a:schemeClr val="tx1"/>
                </a:solidFill>
              </a:rPr>
              <a:t>ja valmentajat ry jatkaa työtään uraohjausta ja valmennusta tekevien, alan koulutusta tarjoavien ja tutkimusten tekevien verkostojen ja yhteistyön vahvistamiseksi.</a:t>
            </a:r>
          </a:p>
          <a:p>
            <a:endParaRPr lang="fi-FI" dirty="0"/>
          </a:p>
        </p:txBody>
      </p:sp>
      <p:sp>
        <p:nvSpPr>
          <p:cNvPr id="2" name="Rounded Rectangular Callout 1"/>
          <p:cNvSpPr/>
          <p:nvPr/>
        </p:nvSpPr>
        <p:spPr>
          <a:xfrm>
            <a:off x="6948264" y="116632"/>
            <a:ext cx="2088232" cy="1368152"/>
          </a:xfrm>
          <a:prstGeom prst="wedgeRoundRectCallout">
            <a:avLst>
              <a:gd name="adj1" fmla="val -109044"/>
              <a:gd name="adj2" fmla="val 922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Tärkeää: ei tuota opinto-ohjaajan pätevyyttä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26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Uraohjauksen päivän 30.11. keskustelu erikoistumiskoulutuksesta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1844824"/>
            <a:ext cx="6447501" cy="4536504"/>
          </a:xfrm>
        </p:spPr>
        <p:txBody>
          <a:bodyPr>
            <a:normAutofit fontScale="85000" lnSpcReduction="10000"/>
          </a:bodyPr>
          <a:lstStyle/>
          <a:p>
            <a:r>
              <a:rPr lang="fi-FI" sz="2000" dirty="0" smtClean="0">
                <a:solidFill>
                  <a:schemeClr val="tx1"/>
                </a:solidFill>
              </a:rPr>
              <a:t>Akavan ja Uraohjaajat ja –valmentajat ry:n yhdessä järjestämä</a:t>
            </a:r>
          </a:p>
          <a:p>
            <a:r>
              <a:rPr lang="fi-FI" sz="2000" dirty="0" smtClean="0">
                <a:solidFill>
                  <a:schemeClr val="tx1"/>
                </a:solidFill>
              </a:rPr>
              <a:t>Vahva kentän tuki aikuisten uraohjaajien erikoistumiskoulutukselle</a:t>
            </a:r>
          </a:p>
          <a:p>
            <a:r>
              <a:rPr lang="fi-FI" sz="2000" dirty="0" smtClean="0">
                <a:solidFill>
                  <a:schemeClr val="tx1"/>
                </a:solidFill>
              </a:rPr>
              <a:t>Toivottiin laajaa valmistelua, keskustelua</a:t>
            </a:r>
          </a:p>
          <a:p>
            <a:r>
              <a:rPr lang="fi-FI" sz="2000" dirty="0" smtClean="0">
                <a:solidFill>
                  <a:schemeClr val="tx1"/>
                </a:solidFill>
              </a:rPr>
              <a:t>ELO-ryhmä haluttiin mukaan keskusteluun, elinikäisen ohjauksen näkökulma, ohjausalan kansalliset ja alueelliset verkostot</a:t>
            </a:r>
          </a:p>
          <a:p>
            <a:r>
              <a:rPr lang="fi-FI" sz="2000" dirty="0">
                <a:solidFill>
                  <a:schemeClr val="tx1"/>
                </a:solidFill>
              </a:rPr>
              <a:t>Uraohjaajat ja –valmentajat ry sitoutunut toimimaan työelämäkumppanina valmistelussa</a:t>
            </a:r>
            <a:r>
              <a:rPr lang="fi-FI" sz="2000" dirty="0" smtClean="0">
                <a:solidFill>
                  <a:schemeClr val="tx1"/>
                </a:solidFill>
              </a:rPr>
              <a:t>.</a:t>
            </a:r>
            <a:endParaRPr lang="fi-FI" sz="2000" b="1" dirty="0" smtClean="0">
              <a:solidFill>
                <a:schemeClr val="tx1"/>
              </a:solidFill>
            </a:endParaRPr>
          </a:p>
          <a:p>
            <a:r>
              <a:rPr lang="fi-FI" sz="2000" dirty="0" smtClean="0">
                <a:solidFill>
                  <a:schemeClr val="tx1"/>
                </a:solidFill>
              </a:rPr>
              <a:t>Mukana ohjausalan koulutusta tarjoavat yliopistot ja </a:t>
            </a:r>
            <a:r>
              <a:rPr lang="fi-FI" sz="2000" dirty="0" err="1" smtClean="0">
                <a:solidFill>
                  <a:schemeClr val="tx1"/>
                </a:solidFill>
              </a:rPr>
              <a:t>AMK:t</a:t>
            </a:r>
            <a:endParaRPr lang="fi-FI" sz="2000" dirty="0" smtClean="0">
              <a:solidFill>
                <a:schemeClr val="tx1"/>
              </a:solidFill>
            </a:endParaRPr>
          </a:p>
          <a:p>
            <a:r>
              <a:rPr lang="fi-FI" sz="2000" dirty="0" smtClean="0">
                <a:solidFill>
                  <a:schemeClr val="tx1"/>
                </a:solidFill>
              </a:rPr>
              <a:t>Suomen opinto-ohjaajat ry:n pj Jukka Eero Vuorinen kannattaa, yksittäiset opot esittäneet kritiikkiä mm. Opinto-ohjaus kaikille kiinnostuneille FB-ryhmässä (huoli opinto-ohjaajien ylikoulutuksesta, työttömyydestä)</a:t>
            </a:r>
          </a:p>
          <a:p>
            <a:r>
              <a:rPr lang="fi-FI" sz="2000" dirty="0" smtClean="0">
                <a:solidFill>
                  <a:schemeClr val="tx1"/>
                </a:solidFill>
              </a:rPr>
              <a:t>Akava ja SAK ilmaisivat tukensa</a:t>
            </a:r>
          </a:p>
        </p:txBody>
      </p:sp>
    </p:spTree>
    <p:extLst>
      <p:ext uri="{BB962C8B-B14F-4D97-AF65-F5344CB8AC3E}">
        <p14:creationId xmlns:p14="http://schemas.microsoft.com/office/powerpoint/2010/main" val="178969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Avainkysymykset erikoistumiskoulutuksen</a:t>
            </a:r>
            <a:br>
              <a:rPr lang="fi-FI" dirty="0" smtClean="0"/>
            </a:br>
            <a:r>
              <a:rPr lang="fi-FI" dirty="0" smtClean="0"/>
              <a:t>suunnittelussa 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1628800"/>
            <a:ext cx="6447501" cy="5112568"/>
          </a:xfrm>
        </p:spPr>
        <p:txBody>
          <a:bodyPr>
            <a:normAutofit/>
          </a:bodyPr>
          <a:lstStyle/>
          <a:p>
            <a:r>
              <a:rPr lang="fi-FI" sz="1800" dirty="0" smtClean="0">
                <a:solidFill>
                  <a:schemeClr val="tx1"/>
                </a:solidFill>
              </a:rPr>
              <a:t>Erikoistumiskoulutuksen tuottama asiantuntijuus määriteltävä mahdollisimman hyvin</a:t>
            </a:r>
          </a:p>
          <a:p>
            <a:pPr marL="342900" indent="-342900">
              <a:buAutoNum type="arabicPeriod"/>
            </a:pPr>
            <a:r>
              <a:rPr lang="fi-FI" sz="1800" dirty="0" smtClean="0">
                <a:solidFill>
                  <a:schemeClr val="tx1"/>
                </a:solidFill>
              </a:rPr>
              <a:t>Määritellään koulutuksen tuottama asiantuntijuus ja osaamistavoitteet</a:t>
            </a:r>
          </a:p>
          <a:p>
            <a:pPr marL="342900" indent="-342900">
              <a:buAutoNum type="arabicPeriod"/>
            </a:pPr>
            <a:r>
              <a:rPr lang="fi-FI" sz="1800" dirty="0" smtClean="0">
                <a:solidFill>
                  <a:schemeClr val="tx1"/>
                </a:solidFill>
              </a:rPr>
              <a:t>Määritellään suhde/ erot muihin alan koulutuksiin/ tutkintoihin eli:</a:t>
            </a:r>
          </a:p>
          <a:p>
            <a:pPr lvl="1"/>
            <a:r>
              <a:rPr lang="fi-FI" sz="1600" dirty="0" smtClean="0">
                <a:solidFill>
                  <a:schemeClr val="tx1"/>
                </a:solidFill>
              </a:rPr>
              <a:t>Opinto-ohjaajan koulutus</a:t>
            </a:r>
          </a:p>
          <a:p>
            <a:pPr lvl="1"/>
            <a:r>
              <a:rPr lang="fi-FI" sz="1600" dirty="0" smtClean="0">
                <a:solidFill>
                  <a:schemeClr val="tx1"/>
                </a:solidFill>
              </a:rPr>
              <a:t>Psykologin koulutus, erikoistumiskoulutukset</a:t>
            </a:r>
          </a:p>
          <a:p>
            <a:pPr lvl="1"/>
            <a:r>
              <a:rPr lang="fi-FI" sz="1600" dirty="0" smtClean="0">
                <a:solidFill>
                  <a:schemeClr val="tx1"/>
                </a:solidFill>
              </a:rPr>
              <a:t>Työvalmentajan erikoisammattitutkinto, työnohjaajan koulutus?, </a:t>
            </a:r>
            <a:r>
              <a:rPr lang="fi-FI" sz="1600" dirty="0">
                <a:solidFill>
                  <a:schemeClr val="tx1"/>
                </a:solidFill>
              </a:rPr>
              <a:t>m</a:t>
            </a:r>
            <a:r>
              <a:rPr lang="fi-FI" sz="1600" dirty="0" smtClean="0">
                <a:solidFill>
                  <a:schemeClr val="tx1"/>
                </a:solidFill>
              </a:rPr>
              <a:t>uita?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 smtClean="0">
                <a:solidFill>
                  <a:schemeClr val="tx1"/>
                </a:solidFill>
              </a:rPr>
              <a:t>Selvitys koulutuksen tarpeesta ja koulutukseen todennäköisesti koulutukseen potentiaalisesti osallistuvista</a:t>
            </a:r>
          </a:p>
          <a:p>
            <a:pPr lvl="1"/>
            <a:r>
              <a:rPr lang="fi-FI" sz="1600" dirty="0" smtClean="0">
                <a:solidFill>
                  <a:schemeClr val="tx1"/>
                </a:solidFill>
              </a:rPr>
              <a:t>Yleistiedot, toimintakentän ja toimijoiden kuvaus</a:t>
            </a:r>
          </a:p>
          <a:p>
            <a:pPr lvl="1"/>
            <a:r>
              <a:rPr lang="fi-FI" sz="1600" dirty="0" smtClean="0">
                <a:solidFill>
                  <a:schemeClr val="tx1"/>
                </a:solidFill>
              </a:rPr>
              <a:t>Uraohjausta tekevien osaamistarpeiden kartoitus</a:t>
            </a:r>
            <a:endParaRPr lang="fi-FI" sz="1100" dirty="0" smtClean="0">
              <a:solidFill>
                <a:schemeClr val="tx1"/>
              </a:solidFill>
            </a:endParaRP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046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Avainkysymykset erikoistumiskoulutuksen</a:t>
            </a:r>
            <a:br>
              <a:rPr lang="fi-FI" dirty="0" smtClean="0"/>
            </a:br>
            <a:r>
              <a:rPr lang="fi-FI" dirty="0" smtClean="0"/>
              <a:t>suunnittelussa II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1628800"/>
            <a:ext cx="6447501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 smtClean="0">
                <a:solidFill>
                  <a:schemeClr val="tx1"/>
                </a:solidFill>
              </a:rPr>
              <a:t>4. Sopimus </a:t>
            </a:r>
            <a:r>
              <a:rPr lang="fi-FI" sz="2000" dirty="0">
                <a:solidFill>
                  <a:schemeClr val="tx1"/>
                </a:solidFill>
              </a:rPr>
              <a:t>koulutuksen järjestäjien kesken</a:t>
            </a:r>
          </a:p>
          <a:p>
            <a:pPr lvl="1"/>
            <a:r>
              <a:rPr lang="fi-FI" sz="2000" dirty="0" smtClean="0">
                <a:solidFill>
                  <a:schemeClr val="tx1"/>
                </a:solidFill>
              </a:rPr>
              <a:t>Sijoituttava </a:t>
            </a:r>
            <a:r>
              <a:rPr lang="fi-FI" sz="2000" dirty="0" err="1" smtClean="0">
                <a:solidFill>
                  <a:schemeClr val="tx1"/>
                </a:solidFill>
              </a:rPr>
              <a:t>tietylle</a:t>
            </a:r>
            <a:r>
              <a:rPr lang="fi-FI" sz="2000" dirty="0" smtClean="0">
                <a:solidFill>
                  <a:schemeClr val="tx1"/>
                </a:solidFill>
              </a:rPr>
              <a:t> </a:t>
            </a:r>
            <a:r>
              <a:rPr lang="fi-FI" sz="2000" dirty="0">
                <a:solidFill>
                  <a:schemeClr val="tx1"/>
                </a:solidFill>
              </a:rPr>
              <a:t>koulutusalalle (kasvatustiede</a:t>
            </a:r>
            <a:r>
              <a:rPr lang="fi-FI" sz="2000" dirty="0" smtClean="0">
                <a:solidFill>
                  <a:schemeClr val="tx1"/>
                </a:solidFill>
              </a:rPr>
              <a:t>)</a:t>
            </a:r>
          </a:p>
          <a:p>
            <a:pPr marL="342900" lvl="1" indent="0">
              <a:buNone/>
            </a:pPr>
            <a:r>
              <a:rPr lang="fi-FI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hallinnollisesti,</a:t>
            </a:r>
            <a:r>
              <a:rPr lang="fi-FI" sz="2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ei estä monitieteellisyyttä</a:t>
            </a:r>
            <a:endParaRPr lang="fi-FI" sz="2000" b="1" dirty="0">
              <a:solidFill>
                <a:schemeClr val="tx1"/>
              </a:solidFill>
            </a:endParaRPr>
          </a:p>
          <a:p>
            <a:pPr lvl="1"/>
            <a:r>
              <a:rPr lang="fi-FI" sz="2000" dirty="0" smtClean="0">
                <a:solidFill>
                  <a:schemeClr val="tx1"/>
                </a:solidFill>
              </a:rPr>
              <a:t>Yliopistojen enemmistö, joilla koulutusvastuu koulutusalla, jolla erikoistumiskoulutus järjestetään: kaikki kasvatustieteelisen koulutusalan yliopistot (ohjauskoulutus Jyväskylän ja Itä-Suomen yliopistoissa)</a:t>
            </a:r>
            <a:endParaRPr lang="fi-FI" sz="2000" dirty="0">
              <a:solidFill>
                <a:schemeClr val="tx1"/>
              </a:solidFill>
            </a:endParaRPr>
          </a:p>
          <a:p>
            <a:pPr lvl="1"/>
            <a:r>
              <a:rPr lang="fi-FI" sz="2000" dirty="0">
                <a:solidFill>
                  <a:schemeClr val="tx1"/>
                </a:solidFill>
              </a:rPr>
              <a:t>Ammattikorkeakouluilla enemmistö jo </a:t>
            </a:r>
            <a:r>
              <a:rPr lang="fi-FI" sz="2000" dirty="0" smtClean="0">
                <a:solidFill>
                  <a:schemeClr val="tx1"/>
                </a:solidFill>
              </a:rPr>
              <a:t>takana</a:t>
            </a:r>
            <a:endParaRPr lang="fi-FI" sz="2000" dirty="0">
              <a:solidFill>
                <a:schemeClr val="tx1"/>
              </a:solidFill>
            </a:endParaRPr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535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7" y="116632"/>
            <a:ext cx="8168455" cy="1813768"/>
          </a:xfrm>
        </p:spPr>
        <p:txBody>
          <a:bodyPr>
            <a:normAutofit/>
          </a:bodyPr>
          <a:lstStyle/>
          <a:p>
            <a:r>
              <a:rPr lang="fi-FI" sz="2000" b="1" dirty="0" smtClean="0"/>
              <a:t>Erikoistumiskoulutuksen </a:t>
            </a:r>
            <a:r>
              <a:rPr lang="fi-FI" sz="2000" b="1" dirty="0"/>
              <a:t/>
            </a:r>
            <a:br>
              <a:rPr lang="fi-FI" sz="2000" b="1" dirty="0"/>
            </a:br>
            <a:r>
              <a:rPr lang="fi-FI" sz="2000" b="1" dirty="0" smtClean="0"/>
              <a:t>valmisteluprosessin vaiheet, suunnitelma</a:t>
            </a:r>
            <a:r>
              <a:rPr lang="fi-FI" sz="1600" b="1" dirty="0" smtClean="0"/>
              <a:t/>
            </a:r>
            <a:br>
              <a:rPr lang="fi-FI" sz="1600" b="1" dirty="0" smtClean="0"/>
            </a:br>
            <a:r>
              <a:rPr lang="fi-FI" sz="1600" b="1" dirty="0" smtClean="0"/>
              <a:t>(3.2. ohjausalan kouluttajien tapaaminen, Jyväskylä)</a:t>
            </a:r>
            <a:endParaRPr lang="fi-FI" sz="1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658179"/>
              </p:ext>
            </p:extLst>
          </p:nvPr>
        </p:nvGraphicFramePr>
        <p:xfrm>
          <a:off x="508000" y="836712"/>
          <a:ext cx="8384480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279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Korkeakoulujen toiveita ELO-ryhmälle erikoistumiskoulutuksen valmisteluun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1949602"/>
            <a:ext cx="5755679" cy="4575742"/>
          </a:xfrm>
        </p:spPr>
        <p:txBody>
          <a:bodyPr>
            <a:normAutofit fontScale="85000" lnSpcReduction="20000"/>
          </a:bodyPr>
          <a:lstStyle/>
          <a:p>
            <a:r>
              <a:rPr lang="fi-FI" sz="2400" dirty="0" smtClean="0">
                <a:solidFill>
                  <a:schemeClr val="tx1"/>
                </a:solidFill>
              </a:rPr>
              <a:t>Linkki alueellisiin ELO-ryhmiin?</a:t>
            </a:r>
          </a:p>
          <a:p>
            <a:r>
              <a:rPr lang="fi-FI" sz="2400" dirty="0" smtClean="0">
                <a:solidFill>
                  <a:schemeClr val="tx1"/>
                </a:solidFill>
              </a:rPr>
              <a:t>Tuki fokusryhmien järjestämiselle?</a:t>
            </a:r>
          </a:p>
          <a:p>
            <a:r>
              <a:rPr lang="fi-FI" sz="2400" dirty="0" smtClean="0">
                <a:solidFill>
                  <a:schemeClr val="tx1"/>
                </a:solidFill>
              </a:rPr>
              <a:t>Mahdollisen kyselyn välittäminen eteenpäin?</a:t>
            </a:r>
          </a:p>
          <a:p>
            <a:endParaRPr lang="fi-FI" sz="2400" b="1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400" b="1" i="1" dirty="0">
                <a:solidFill>
                  <a:schemeClr val="tx1"/>
                </a:solidFill>
              </a:rPr>
              <a:t>Seuraavaksi</a:t>
            </a:r>
          </a:p>
          <a:p>
            <a:pPr>
              <a:buFontTx/>
              <a:buChar char="-"/>
            </a:pPr>
            <a:r>
              <a:rPr lang="fi-FI" sz="2400" dirty="0">
                <a:solidFill>
                  <a:schemeClr val="tx1"/>
                </a:solidFill>
              </a:rPr>
              <a:t>Koulutusta valmistelevien korkeakoulujen edustajien, Uraohjaajat ja –valmentajat ry:n, Akavan ja </a:t>
            </a:r>
            <a:r>
              <a:rPr lang="fi-FI" sz="2400" dirty="0" err="1">
                <a:solidFill>
                  <a:schemeClr val="tx1"/>
                </a:solidFill>
              </a:rPr>
              <a:t>TEM:n</a:t>
            </a:r>
            <a:r>
              <a:rPr lang="fi-FI" sz="2400" dirty="0">
                <a:solidFill>
                  <a:schemeClr val="tx1"/>
                </a:solidFill>
              </a:rPr>
              <a:t> tapaaminen </a:t>
            </a:r>
            <a:r>
              <a:rPr lang="fi-FI" sz="2400" dirty="0" smtClean="0">
                <a:solidFill>
                  <a:schemeClr val="tx1"/>
                </a:solidFill>
              </a:rPr>
              <a:t>(koollekutsuja)</a:t>
            </a:r>
          </a:p>
          <a:p>
            <a:pPr>
              <a:buFontTx/>
              <a:buChar char="-"/>
            </a:pPr>
            <a:r>
              <a:rPr lang="fi-FI" sz="2400" dirty="0" smtClean="0">
                <a:solidFill>
                  <a:schemeClr val="tx1"/>
                </a:solidFill>
              </a:rPr>
              <a:t>Toimintasuunnitelma </a:t>
            </a:r>
            <a:r>
              <a:rPr lang="fi-FI" sz="2400" dirty="0">
                <a:solidFill>
                  <a:schemeClr val="tx1"/>
                </a:solidFill>
              </a:rPr>
              <a:t>osaamistarpeiden kartoituksesta, </a:t>
            </a:r>
            <a:r>
              <a:rPr lang="fi-FI" sz="2400" dirty="0" smtClean="0">
                <a:solidFill>
                  <a:schemeClr val="tx1"/>
                </a:solidFill>
              </a:rPr>
              <a:t>jossa sovitaan yhteistyöstä </a:t>
            </a:r>
          </a:p>
          <a:p>
            <a:pPr marL="0" indent="0">
              <a:buNone/>
            </a:pPr>
            <a:r>
              <a:rPr lang="fi-FI" sz="2400" dirty="0">
                <a:solidFill>
                  <a:schemeClr val="tx1"/>
                </a:solidFill>
              </a:rPr>
              <a:t> </a:t>
            </a:r>
            <a:r>
              <a:rPr lang="fi-FI" sz="2400" dirty="0" smtClean="0">
                <a:solidFill>
                  <a:schemeClr val="tx1"/>
                </a:solidFill>
              </a:rPr>
              <a:t>  ja työnjaosta</a:t>
            </a:r>
          </a:p>
          <a:p>
            <a:pPr marL="0" indent="0">
              <a:buNone/>
            </a:pPr>
            <a:endParaRPr lang="fi-FI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ELO-ryhmän/ ELO-ryhmien rooli toimintasuunnitelmaan?</a:t>
            </a:r>
            <a:r>
              <a:rPr lang="fi-FI" sz="2400" dirty="0" smtClean="0">
                <a:solidFill>
                  <a:schemeClr val="tx1"/>
                </a:solidFill>
              </a:rPr>
              <a:t> </a:t>
            </a:r>
            <a:endParaRPr lang="fi-FI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à"/>
            </a:pPr>
            <a:endParaRPr lang="fi-FI" sz="2400" dirty="0">
              <a:solidFill>
                <a:schemeClr val="tx1"/>
              </a:solidFill>
            </a:endParaRPr>
          </a:p>
          <a:p>
            <a:endParaRPr lang="fi-FI" sz="2400" b="1" i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à"/>
            </a:pP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263680" y="5013176"/>
            <a:ext cx="2880320" cy="184482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Koordinoivat yhteyshenkilöt korkeakouluissa: </a:t>
            </a:r>
          </a:p>
          <a:p>
            <a:r>
              <a:rPr lang="fi-FI" sz="1400" dirty="0">
                <a:solidFill>
                  <a:schemeClr val="tx1"/>
                </a:solidFill>
              </a:rPr>
              <a:t>Leena Penttinen, Itä-Suomen yliopisto</a:t>
            </a:r>
          </a:p>
          <a:p>
            <a:r>
              <a:rPr lang="fi-FI" sz="1400" dirty="0">
                <a:solidFill>
                  <a:schemeClr val="tx1"/>
                </a:solidFill>
              </a:rPr>
              <a:t>Jari Kalavainen, Jyväskylän ammattikorkeakoulu</a:t>
            </a:r>
          </a:p>
        </p:txBody>
      </p:sp>
    </p:spTree>
    <p:extLst>
      <p:ext uri="{BB962C8B-B14F-4D97-AF65-F5344CB8AC3E}">
        <p14:creationId xmlns:p14="http://schemas.microsoft.com/office/powerpoint/2010/main" val="214965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2206</TotalTime>
  <Words>505</Words>
  <Application>Microsoft Office PowerPoint</Application>
  <PresentationFormat>Näytössä katseltava diaesitys (4:3)</PresentationFormat>
  <Paragraphs>71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Facet</vt:lpstr>
      <vt:lpstr>Aikuisten uraohjaajien erikoistumiskoulutus</vt:lpstr>
      <vt:lpstr>PowerPoint-esitys</vt:lpstr>
      <vt:lpstr>Uraohjauksen päivän 30.11. keskustelu erikoistumiskoulutuksesta</vt:lpstr>
      <vt:lpstr>Avainkysymykset erikoistumiskoulutuksen suunnittelussa I</vt:lpstr>
      <vt:lpstr>Avainkysymykset erikoistumiskoulutuksen suunnittelussa II</vt:lpstr>
      <vt:lpstr>Erikoistumiskoulutuksen  valmisteluprosessin vaiheet, suunnitelma (3.2. ohjausalan kouluttajien tapaaminen, Jyväskylä)</vt:lpstr>
      <vt:lpstr>Korkeakoulujen toiveita ELO-ryhmälle erikoistumiskoulutuksen valmisteluun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Aikuisten uraohjauksen erikoistumiskoulutus Työelämälähtöistä ohjausosaamista  elämänkulun ja työurien muutoksiin</dc:title>
  <dc:creator>Leena</dc:creator>
  <cp:lastModifiedBy>Karlsson Ulla-Jill</cp:lastModifiedBy>
  <cp:revision>39</cp:revision>
  <dcterms:created xsi:type="dcterms:W3CDTF">2015-06-25T13:13:26Z</dcterms:created>
  <dcterms:modified xsi:type="dcterms:W3CDTF">2017-02-17T12:57:15Z</dcterms:modified>
</cp:coreProperties>
</file>