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68" r:id="rId6"/>
    <p:sldId id="259" r:id="rId7"/>
    <p:sldId id="269" r:id="rId8"/>
    <p:sldId id="270" r:id="rId9"/>
    <p:sldId id="267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AFB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7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\Documents\TYK%202017-2018\po%20ke0%202017\kuvia\kuvaaja%20ja%20koordinaatistopohji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\Documents\TYK%202017-2018\po%20ke0%202017\kuvia\kuvaaja%20ja%20koordinaatistopohji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n\Documents\TYK%202017-2018\po%20ke0%202017\kuvia\kuvaaja%20ja%20koordinaatistopohji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\Documents\TYK%202017-2018\po%20ke0%202017\kuvia\kuvaaja%20ja%20koordinaatistopohji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Yooniksen kävelymatka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Taul3!$B$5:$B$20</c:f>
              <c:numCache>
                <c:formatCode>General</c:formatCode>
                <c:ptCount val="1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</c:numCache>
            </c:numRef>
          </c:xVal>
          <c:yVal>
            <c:numRef>
              <c:f>Taul3!$G$5:$G$20</c:f>
              <c:numCache>
                <c:formatCode>General</c:formatCode>
                <c:ptCount val="16"/>
                <c:pt idx="0">
                  <c:v>0</c:v>
                </c:pt>
                <c:pt idx="1">
                  <c:v>150</c:v>
                </c:pt>
                <c:pt idx="2">
                  <c:v>300</c:v>
                </c:pt>
                <c:pt idx="3">
                  <c:v>450</c:v>
                </c:pt>
                <c:pt idx="4">
                  <c:v>500</c:v>
                </c:pt>
                <c:pt idx="5">
                  <c:v>500</c:v>
                </c:pt>
                <c:pt idx="6">
                  <c:v>500</c:v>
                </c:pt>
                <c:pt idx="7">
                  <c:v>900</c:v>
                </c:pt>
                <c:pt idx="8">
                  <c:v>900</c:v>
                </c:pt>
                <c:pt idx="9">
                  <c:v>750</c:v>
                </c:pt>
                <c:pt idx="10">
                  <c:v>600</c:v>
                </c:pt>
                <c:pt idx="11">
                  <c:v>450</c:v>
                </c:pt>
                <c:pt idx="12">
                  <c:v>300</c:v>
                </c:pt>
                <c:pt idx="13">
                  <c:v>150</c:v>
                </c:pt>
                <c:pt idx="14">
                  <c:v>50</c:v>
                </c:pt>
                <c:pt idx="1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F1E-4C3C-8791-4597D3449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5641184"/>
        <c:axId val="265641512"/>
      </c:scatterChart>
      <c:valAx>
        <c:axId val="265641184"/>
        <c:scaling>
          <c:orientation val="minMax"/>
          <c:max val="30"/>
          <c:min val="0"/>
        </c:scaling>
        <c:delete val="0"/>
        <c:axPos val="b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12700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aika / min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>
                <a:lumMod val="25000"/>
                <a:lumOff val="75000"/>
              </a:schemeClr>
            </a:solidFill>
            <a:round/>
            <a:tailEnd type="arrow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65641512"/>
        <c:crosses val="autoZero"/>
        <c:crossBetween val="midCat"/>
        <c:majorUnit val="5"/>
      </c:valAx>
      <c:valAx>
        <c:axId val="265641512"/>
        <c:scaling>
          <c:orientation val="minMax"/>
          <c:max val="1000"/>
          <c:min val="0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12700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matka / 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>
                <a:lumMod val="25000"/>
                <a:lumOff val="75000"/>
              </a:schemeClr>
            </a:solidFill>
            <a:round/>
            <a:tailEnd type="arrow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65641184"/>
        <c:crosses val="autoZero"/>
        <c:crossBetween val="midCat"/>
        <c:majorUnit val="200"/>
        <c:min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Matka</a:t>
            </a:r>
            <a:r>
              <a:rPr lang="fi-FI" baseline="0"/>
              <a:t> juhlapaikalle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Automatka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Taul4!$B$6:$B$12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Taul4!$C$6:$C$12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6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B17-41EC-A317-64BF57C9C6C8}"/>
            </c:ext>
          </c:extLst>
        </c:ser>
        <c:ser>
          <c:idx val="1"/>
          <c:order val="1"/>
          <c:tx>
            <c:v>pyörämatka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Taul4!$B$6:$B$12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Taul4!$D$6:$D$12</c:f>
              <c:numCache>
                <c:formatCode>General</c:formatCode>
                <c:ptCount val="7"/>
                <c:pt idx="0">
                  <c:v>0</c:v>
                </c:pt>
                <c:pt idx="1">
                  <c:v>1.5</c:v>
                </c:pt>
                <c:pt idx="2">
                  <c:v>3</c:v>
                </c:pt>
                <c:pt idx="3">
                  <c:v>4.5</c:v>
                </c:pt>
                <c:pt idx="4">
                  <c:v>6</c:v>
                </c:pt>
                <c:pt idx="5">
                  <c:v>7.5</c:v>
                </c:pt>
                <c:pt idx="6">
                  <c:v>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B17-41EC-A317-64BF57C9C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5641184"/>
        <c:axId val="265641512"/>
      </c:scatterChart>
      <c:valAx>
        <c:axId val="265641184"/>
        <c:scaling>
          <c:orientation val="minMax"/>
          <c:max val="30"/>
          <c:min val="0"/>
        </c:scaling>
        <c:delete val="0"/>
        <c:axPos val="b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12700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aika / min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>
                <a:lumMod val="25000"/>
                <a:lumOff val="75000"/>
              </a:schemeClr>
            </a:solidFill>
            <a:round/>
            <a:tailEnd type="arrow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65641512"/>
        <c:crosses val="autoZero"/>
        <c:crossBetween val="midCat"/>
        <c:majorUnit val="5"/>
      </c:valAx>
      <c:valAx>
        <c:axId val="265641512"/>
        <c:scaling>
          <c:orientation val="minMax"/>
          <c:max val="10"/>
          <c:min val="0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12700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matka / km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>
                <a:lumMod val="25000"/>
                <a:lumOff val="75000"/>
              </a:schemeClr>
            </a:solidFill>
            <a:round/>
            <a:tailEnd type="arrow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65641184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Hissin korkeus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Hissin korkeus</c:v>
          </c:tx>
          <c:xVal>
            <c:numRef>
              <c:f>Taul3!$B$22:$B$37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xVal>
          <c:yVal>
            <c:numRef>
              <c:f>Taul3!$C$22:$C$37</c:f>
              <c:numCache>
                <c:formatCode>General</c:formatCode>
                <c:ptCount val="16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9</c:v>
                </c:pt>
                <c:pt idx="5">
                  <c:v>0</c:v>
                </c:pt>
                <c:pt idx="6">
                  <c:v>0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9</c:v>
                </c:pt>
                <c:pt idx="11">
                  <c:v>3</c:v>
                </c:pt>
                <c:pt idx="12">
                  <c:v>3</c:v>
                </c:pt>
                <c:pt idx="13">
                  <c:v>0</c:v>
                </c:pt>
                <c:pt idx="14">
                  <c:v>9</c:v>
                </c:pt>
                <c:pt idx="15">
                  <c:v>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1B5-4788-81CF-394B82D42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5641184"/>
        <c:axId val="265641512"/>
      </c:scatterChart>
      <c:valAx>
        <c:axId val="265641184"/>
        <c:scaling>
          <c:orientation val="minMax"/>
          <c:max val="15"/>
          <c:min val="0"/>
        </c:scaling>
        <c:delete val="0"/>
        <c:axPos val="b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aika / min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>
                <a:lumMod val="25000"/>
                <a:lumOff val="75000"/>
              </a:schemeClr>
            </a:solidFill>
            <a:round/>
            <a:tailEnd type="arrow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65641512"/>
        <c:crosses val="autoZero"/>
        <c:crossBetween val="midCat"/>
        <c:majorUnit val="2"/>
      </c:valAx>
      <c:valAx>
        <c:axId val="265641512"/>
        <c:scaling>
          <c:orientation val="minMax"/>
          <c:max val="10"/>
          <c:min val="0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matka / 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>
                <a:lumMod val="25000"/>
                <a:lumOff val="75000"/>
              </a:schemeClr>
            </a:solidFill>
            <a:round/>
            <a:tailEnd type="arrow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65641184"/>
        <c:crosses val="autoZero"/>
        <c:crossBetween val="midCat"/>
        <c:majorUnit val="1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Matka aamulla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Adam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Taul3!$B$5:$B$10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</c:numCache>
            </c:numRef>
          </c:xVal>
          <c:yVal>
            <c:numRef>
              <c:f>Taul3!$C$5:$C$10</c:f>
              <c:numCache>
                <c:formatCode>General</c:formatCode>
                <c:ptCount val="6"/>
                <c:pt idx="0">
                  <c:v>0</c:v>
                </c:pt>
                <c:pt idx="1">
                  <c:v>200</c:v>
                </c:pt>
                <c:pt idx="2">
                  <c:v>400</c:v>
                </c:pt>
                <c:pt idx="3">
                  <c:v>400</c:v>
                </c:pt>
                <c:pt idx="4">
                  <c:v>1000</c:v>
                </c:pt>
                <c:pt idx="5">
                  <c:v>1600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598-4169-A93D-4F9013D89333}"/>
            </c:ext>
          </c:extLst>
        </c:ser>
        <c:ser>
          <c:idx val="1"/>
          <c:order val="1"/>
          <c:tx>
            <c:v>Berit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Taul3!$B$5:$B$10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</c:numCache>
            </c:numRef>
          </c:xVal>
          <c:yVal>
            <c:numRef>
              <c:f>Taul3!$D$5:$D$10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400</c:v>
                </c:pt>
                <c:pt idx="3">
                  <c:v>400</c:v>
                </c:pt>
                <c:pt idx="4">
                  <c:v>1100</c:v>
                </c:pt>
                <c:pt idx="5">
                  <c:v>1900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598-4169-A93D-4F9013D89333}"/>
            </c:ext>
          </c:extLst>
        </c:ser>
        <c:ser>
          <c:idx val="2"/>
          <c:order val="2"/>
          <c:tx>
            <c:v>Cecil</c:v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92D050"/>
              </a:solidFill>
              <a:ln w="9525">
                <a:noFill/>
              </a:ln>
              <a:effectLst/>
            </c:spPr>
          </c:marker>
          <c:xVal>
            <c:numRef>
              <c:f>Taul3!$B$5:$B$10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</c:numCache>
            </c:numRef>
          </c:xVal>
          <c:yVal>
            <c:numRef>
              <c:f>Taul3!$E$5:$E$10</c:f>
              <c:numCache>
                <c:formatCode>General</c:formatCode>
                <c:ptCount val="6"/>
                <c:pt idx="0">
                  <c:v>200</c:v>
                </c:pt>
                <c:pt idx="1">
                  <c:v>200</c:v>
                </c:pt>
                <c:pt idx="2">
                  <c:v>400</c:v>
                </c:pt>
                <c:pt idx="3">
                  <c:v>400</c:v>
                </c:pt>
                <c:pt idx="4">
                  <c:v>1000</c:v>
                </c:pt>
                <c:pt idx="5">
                  <c:v>1600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598-4169-A93D-4F9013D89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5641184"/>
        <c:axId val="265641512"/>
      </c:scatterChart>
      <c:valAx>
        <c:axId val="265641184"/>
        <c:scaling>
          <c:orientation val="minMax"/>
          <c:max val="10"/>
          <c:min val="0"/>
        </c:scaling>
        <c:delete val="0"/>
        <c:axPos val="b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aika / min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>
                <a:lumMod val="25000"/>
                <a:lumOff val="75000"/>
              </a:schemeClr>
            </a:solidFill>
            <a:round/>
            <a:tailEnd type="arrow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65641512"/>
        <c:crosses val="autoZero"/>
        <c:crossBetween val="midCat"/>
        <c:majorUnit val="2"/>
      </c:valAx>
      <c:valAx>
        <c:axId val="265641512"/>
        <c:scaling>
          <c:orientation val="minMax"/>
          <c:max val="2000"/>
          <c:min val="0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matka / 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>
                <a:lumMod val="25000"/>
                <a:lumOff val="75000"/>
              </a:schemeClr>
            </a:solidFill>
            <a:round/>
            <a:tailEnd type="arrow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65641184"/>
        <c:crosses val="autoZero"/>
        <c:crossBetween val="midCat"/>
        <c:majorUnit val="50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149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760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119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00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295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624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63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567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17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191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140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B7E4A-269D-4FA1-BA2F-154FB8F9A6CA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601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en/simulation/moving-ma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D71497-AC8A-4FAB-AF38-F107EBF6D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660" y="3499802"/>
            <a:ext cx="7772400" cy="2053100"/>
          </a:xfrm>
          <a:solidFill>
            <a:schemeClr val="bg1">
              <a:alpha val="80000"/>
            </a:schemeClr>
          </a:solidFill>
          <a:ln w="38100">
            <a:solidFill>
              <a:srgbClr val="83AFB4"/>
            </a:solidFill>
          </a:ln>
        </p:spPr>
        <p:txBody>
          <a:bodyPr anchor="ctr" anchorCtr="1"/>
          <a:lstStyle/>
          <a:p>
            <a:r>
              <a:rPr lang="fi-FI" dirty="0"/>
              <a:t>Liike koordinaatistossa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3D14A4B-18C0-4FA6-A142-4F5F6F340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5084" y="5926830"/>
            <a:ext cx="3537065" cy="521075"/>
          </a:xfrm>
          <a:solidFill>
            <a:schemeClr val="bg1">
              <a:alpha val="80000"/>
            </a:schemeClr>
          </a:solidFill>
          <a:ln w="28575">
            <a:solidFill>
              <a:srgbClr val="83AFB4"/>
            </a:solidFill>
          </a:ln>
        </p:spPr>
        <p:txBody>
          <a:bodyPr anchor="ctr" anchorCtr="1"/>
          <a:lstStyle/>
          <a:p>
            <a:r>
              <a:rPr lang="fi-FI" dirty="0"/>
              <a:t>Jan Jansson @TYK 2018-19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9DA0BC07-3A4F-4874-82D3-2B12F45541C9}"/>
              </a:ext>
            </a:extLst>
          </p:cNvPr>
          <p:cNvSpPr txBox="1">
            <a:spLocks/>
          </p:cNvSpPr>
          <p:nvPr/>
        </p:nvSpPr>
        <p:spPr>
          <a:xfrm>
            <a:off x="7597832" y="145400"/>
            <a:ext cx="1461653" cy="928111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>
            <a:solidFill>
              <a:srgbClr val="83AFB4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ke0</a:t>
            </a:r>
          </a:p>
        </p:txBody>
      </p:sp>
    </p:spTree>
    <p:extLst>
      <p:ext uri="{BB962C8B-B14F-4D97-AF65-F5344CB8AC3E}">
        <p14:creationId xmlns:p14="http://schemas.microsoft.com/office/powerpoint/2010/main" val="3458076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4A8DC6-C9F1-4F33-8415-BD5D313A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43D194-4D36-48A6-8328-C1849F38C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479" y="1413164"/>
            <a:ext cx="3752157" cy="5245331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Kuvassa on Adamin, Beritin ja Cecilin matka aamulla</a:t>
            </a:r>
          </a:p>
          <a:p>
            <a:r>
              <a:rPr lang="fi-FI" dirty="0"/>
              <a:t>He kaikki tapaavat bussipysäkillä aamulla</a:t>
            </a:r>
          </a:p>
          <a:p>
            <a:pPr marL="514350" indent="-514350">
              <a:buFont typeface="+mj-lt"/>
              <a:buAutoNum type="alphaLcParenR"/>
            </a:pPr>
            <a:r>
              <a:rPr lang="fi-FI" dirty="0"/>
              <a:t>Kuinka pitkällä bussipysäkki on?</a:t>
            </a:r>
          </a:p>
          <a:p>
            <a:pPr marL="514350" indent="-514350">
              <a:buFont typeface="+mj-lt"/>
              <a:buAutoNum type="alphaLcParenR"/>
            </a:pPr>
            <a:r>
              <a:rPr lang="fi-FI" dirty="0"/>
              <a:t>Kuka asuu lähempänä bussipysäkkiä?</a:t>
            </a:r>
          </a:p>
          <a:p>
            <a:pPr marL="514350" indent="-514350">
              <a:buFont typeface="+mj-lt"/>
              <a:buAutoNum type="alphaLcParenR"/>
            </a:pPr>
            <a:r>
              <a:rPr lang="fi-FI" dirty="0"/>
              <a:t>Kuka lähtee liikkeelle ensimmäisenä?</a:t>
            </a:r>
          </a:p>
          <a:p>
            <a:pPr marL="514350" indent="-514350">
              <a:buFont typeface="+mj-lt"/>
              <a:buAutoNum type="alphaLcParenR"/>
            </a:pPr>
            <a:r>
              <a:rPr lang="fi-FI" dirty="0"/>
              <a:t>Ketkä menevät samalla bussilla?</a:t>
            </a: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37D1D97D-58EE-4958-81EE-064B51E9E8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851589"/>
              </p:ext>
            </p:extLst>
          </p:nvPr>
        </p:nvGraphicFramePr>
        <p:xfrm>
          <a:off x="3657601" y="266007"/>
          <a:ext cx="5420590" cy="6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596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9EC599-A03E-4925-990E-CBBD1DCC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Tunnin 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4017D7-E7B2-4E78-9440-789CB41A7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Kotitehtävien tarkastaminen</a:t>
            </a:r>
          </a:p>
          <a:p>
            <a:r>
              <a:rPr lang="fi-FI" dirty="0"/>
              <a:t>Liike koordinaatistossa</a:t>
            </a:r>
          </a:p>
          <a:p>
            <a:r>
              <a:rPr lang="fi-FI" dirty="0"/>
              <a:t>Kerätään itse tiedot ja piirretään kuva</a:t>
            </a:r>
          </a:p>
          <a:p>
            <a:r>
              <a:rPr lang="fi-FI" dirty="0"/>
              <a:t>Kertaustehtäviä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127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B9EEE401-D338-4F9A-A488-FA5431A55F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5093" y="1121595"/>
            <a:ext cx="2880000" cy="2880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196A3B6-D696-4EBB-B70D-5B1B940A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" y="3201"/>
            <a:ext cx="3770476" cy="819760"/>
          </a:xfrm>
        </p:spPr>
        <p:txBody>
          <a:bodyPr/>
          <a:lstStyle/>
          <a:p>
            <a:r>
              <a:rPr lang="fi-FI" dirty="0"/>
              <a:t>Kertaustehtävä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F9F81F-00A1-415C-BDDD-24E8F7B32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" y="719062"/>
            <a:ext cx="7886700" cy="457200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Keksi kuvateksti. Käytä annettuja sanoja.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C4030C0B-E0E2-4BCF-9634-BB247B429EDD}"/>
              </a:ext>
            </a:extLst>
          </p:cNvPr>
          <p:cNvSpPr txBox="1"/>
          <p:nvPr/>
        </p:nvSpPr>
        <p:spPr>
          <a:xfrm>
            <a:off x="6385185" y="1504778"/>
            <a:ext cx="1076128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sz="2400" i="1" dirty="0"/>
              <a:t>syttyvä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3EE0175-0789-4777-B686-E21BF26EC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41" y="1091863"/>
            <a:ext cx="2880000" cy="2880000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A881ABF2-1453-4205-BA11-9244E28B7AF6}"/>
              </a:ext>
            </a:extLst>
          </p:cNvPr>
          <p:cNvSpPr txBox="1"/>
          <p:nvPr/>
        </p:nvSpPr>
        <p:spPr>
          <a:xfrm>
            <a:off x="743807" y="3349406"/>
            <a:ext cx="2349105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sz="2400" i="1" dirty="0"/>
              <a:t>kiinteä, molekyyli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A2D9C6F1-DDA6-46DF-BB70-18008E2801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8908" y="3811071"/>
            <a:ext cx="2880000" cy="2880000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42E98CA0-EF5E-4CB9-B544-8875E35AE8DA}"/>
              </a:ext>
            </a:extLst>
          </p:cNvPr>
          <p:cNvSpPr txBox="1"/>
          <p:nvPr/>
        </p:nvSpPr>
        <p:spPr>
          <a:xfrm>
            <a:off x="1790850" y="6138936"/>
            <a:ext cx="254781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sz="2400" i="1" dirty="0"/>
              <a:t>vaihtovirta, jännite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043FF33C-8E41-44D0-9ACF-BA1BD67CC7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02"/>
          <a:stretch/>
        </p:blipFill>
        <p:spPr>
          <a:xfrm rot="5400000">
            <a:off x="5483249" y="3811071"/>
            <a:ext cx="2880000" cy="2880000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7BDA1CAF-A5DB-48AA-AA73-FC35838EDC20}"/>
              </a:ext>
            </a:extLst>
          </p:cNvPr>
          <p:cNvSpPr txBox="1"/>
          <p:nvPr/>
        </p:nvSpPr>
        <p:spPr>
          <a:xfrm>
            <a:off x="5984159" y="3908755"/>
            <a:ext cx="2275879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sz="2400" i="1" dirty="0"/>
              <a:t>yhdiste, alkuaine</a:t>
            </a:r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1C28FBB1-3ECB-4C2C-881F-1E091E7642E5}"/>
              </a:ext>
            </a:extLst>
          </p:cNvPr>
          <p:cNvSpPr/>
          <p:nvPr/>
        </p:nvSpPr>
        <p:spPr>
          <a:xfrm>
            <a:off x="6923894" y="4929769"/>
            <a:ext cx="1440000" cy="1440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3B27547C-B8EF-4F5B-98E5-3633B6904FB0}"/>
              </a:ext>
            </a:extLst>
          </p:cNvPr>
          <p:cNvCxnSpPr>
            <a:cxnSpLocks/>
          </p:cNvCxnSpPr>
          <p:nvPr/>
        </p:nvCxnSpPr>
        <p:spPr>
          <a:xfrm flipV="1">
            <a:off x="6600305" y="5353222"/>
            <a:ext cx="407324" cy="89794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909C5236-F963-4258-963D-BD5F0A3CEDEE}"/>
              </a:ext>
            </a:extLst>
          </p:cNvPr>
          <p:cNvCxnSpPr>
            <a:cxnSpLocks/>
            <a:endCxn id="21" idx="4"/>
          </p:cNvCxnSpPr>
          <p:nvPr/>
        </p:nvCxnSpPr>
        <p:spPr>
          <a:xfrm>
            <a:off x="6600305" y="6251171"/>
            <a:ext cx="1043589" cy="11859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84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Matka koordinaatistossa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Katsotaan </a:t>
            </a:r>
            <a:r>
              <a:rPr lang="fi-FI" dirty="0">
                <a:hlinkClick r:id="rId2"/>
              </a:rPr>
              <a:t>simulaatiota</a:t>
            </a:r>
            <a:endParaRPr lang="fi-FI" dirty="0"/>
          </a:p>
          <a:p>
            <a:r>
              <a:rPr lang="fi-FI" dirty="0"/>
              <a:t>Tutkitaan </a:t>
            </a:r>
            <a:r>
              <a:rPr lang="fi-FI"/>
              <a:t>kuvaajaa etäisyysdetektorin </a:t>
            </a:r>
            <a:r>
              <a:rPr lang="fi-FI" dirty="0"/>
              <a:t>avulla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937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AEE5D5-E454-4A2A-86F9-3EF86389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D052B2-B1D9-49EA-A1A7-B1F92A04C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7527"/>
            <a:ext cx="7695543" cy="2431473"/>
          </a:xfrm>
        </p:spPr>
        <p:txBody>
          <a:bodyPr>
            <a:normAutofit fontScale="62500" lnSpcReduction="20000"/>
          </a:bodyPr>
          <a:lstStyle/>
          <a:p>
            <a:r>
              <a:rPr lang="fi-FI" dirty="0"/>
              <a:t>Kuvassa on </a:t>
            </a:r>
            <a:r>
              <a:rPr lang="fi-FI" dirty="0" err="1"/>
              <a:t>Yooniksen</a:t>
            </a:r>
            <a:r>
              <a:rPr lang="fi-FI" dirty="0"/>
              <a:t> kävelymatka</a:t>
            </a:r>
          </a:p>
          <a:p>
            <a:pPr marL="514350" indent="-514350">
              <a:buFont typeface="+mj-lt"/>
              <a:buAutoNum type="alphaLcParenR"/>
            </a:pPr>
            <a:r>
              <a:rPr lang="fi-FI" dirty="0" err="1"/>
              <a:t>Yoonis</a:t>
            </a:r>
            <a:r>
              <a:rPr lang="fi-FI" dirty="0"/>
              <a:t> pysähtyy ensimmäisen kerran kioskilla. Kuinka pitkä matka kioskille on?</a:t>
            </a:r>
          </a:p>
          <a:p>
            <a:pPr marL="514350" indent="-514350">
              <a:buFont typeface="+mj-lt"/>
              <a:buAutoNum type="alphaLcParenR"/>
            </a:pPr>
            <a:r>
              <a:rPr lang="fi-FI" dirty="0"/>
              <a:t>Kuinka kauan aikaa </a:t>
            </a:r>
            <a:r>
              <a:rPr lang="fi-FI" dirty="0" err="1"/>
              <a:t>Yoonis</a:t>
            </a:r>
            <a:r>
              <a:rPr lang="fi-FI" dirty="0"/>
              <a:t> on kioskilla?</a:t>
            </a:r>
          </a:p>
          <a:p>
            <a:pPr marL="514350" indent="-514350">
              <a:buFont typeface="+mj-lt"/>
              <a:buAutoNum type="alphaLcParenR"/>
            </a:pPr>
            <a:r>
              <a:rPr lang="fi-FI" dirty="0"/>
              <a:t>Sitten </a:t>
            </a:r>
            <a:r>
              <a:rPr lang="fi-FI" dirty="0" err="1"/>
              <a:t>Yoonis</a:t>
            </a:r>
            <a:r>
              <a:rPr lang="fi-FI" dirty="0"/>
              <a:t> menee postiin. Kuinka pitkällä posti on?</a:t>
            </a:r>
          </a:p>
          <a:p>
            <a:pPr marL="514350" indent="-514350">
              <a:buFont typeface="+mj-lt"/>
              <a:buAutoNum type="alphaLcParenR"/>
            </a:pPr>
            <a:r>
              <a:rPr lang="fi-FI" dirty="0"/>
              <a:t>Milloin </a:t>
            </a:r>
            <a:r>
              <a:rPr lang="fi-FI" dirty="0" err="1"/>
              <a:t>Yoonis</a:t>
            </a:r>
            <a:r>
              <a:rPr lang="fi-FI" dirty="0"/>
              <a:t> kävelee nopeasti?</a:t>
            </a:r>
          </a:p>
          <a:p>
            <a:pPr marL="514350" indent="-514350">
              <a:buFont typeface="+mj-lt"/>
              <a:buAutoNum type="alphaLcParenR"/>
            </a:pPr>
            <a:r>
              <a:rPr lang="fi-FI" dirty="0"/>
              <a:t>Kuinka kauan koko kävelymatkaan menee?</a:t>
            </a:r>
          </a:p>
          <a:p>
            <a:pPr marL="514350" indent="-514350">
              <a:buFont typeface="+mj-lt"/>
              <a:buAutoNum type="alphaLcParenR"/>
            </a:pPr>
            <a:r>
              <a:rPr lang="fi-FI" dirty="0"/>
              <a:t>Kuinka pitkän matkan </a:t>
            </a:r>
            <a:r>
              <a:rPr lang="fi-FI" dirty="0" err="1"/>
              <a:t>Yoonis</a:t>
            </a:r>
            <a:r>
              <a:rPr lang="fi-FI" dirty="0"/>
              <a:t> kävelee yhteensä?</a:t>
            </a:r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741654BF-FA4F-461F-AACE-3A20AAA31B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246172"/>
              </p:ext>
            </p:extLst>
          </p:nvPr>
        </p:nvGraphicFramePr>
        <p:xfrm>
          <a:off x="178676" y="3333405"/>
          <a:ext cx="8857951" cy="3524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708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F1D87B-C824-4B73-B6F0-1BE1EE8A2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20118"/>
          </a:xfrm>
        </p:spPr>
        <p:txBody>
          <a:bodyPr/>
          <a:lstStyle/>
          <a:p>
            <a:r>
              <a:rPr lang="fi-FI" dirty="0"/>
              <a:t>Tehdään harjoitusmonisteen ensimmäinen tehtävä</a:t>
            </a:r>
          </a:p>
        </p:txBody>
      </p:sp>
    </p:spTree>
    <p:extLst>
      <p:ext uri="{BB962C8B-B14F-4D97-AF65-F5344CB8AC3E}">
        <p14:creationId xmlns:p14="http://schemas.microsoft.com/office/powerpoint/2010/main" val="2397963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E8CFA7-6AC9-4AB0-BCCA-95A83B82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D2B6BB-F324-419F-A6D3-1E521646B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3328208" cy="4351338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Ada ja Tiia menevät juhliin</a:t>
            </a:r>
          </a:p>
          <a:p>
            <a:r>
              <a:rPr lang="fi-FI" dirty="0"/>
              <a:t>Ada menee pyörällä ja Tiia menee autolla</a:t>
            </a:r>
          </a:p>
          <a:p>
            <a:pPr marL="514350" indent="-514350">
              <a:buFont typeface="+mj-lt"/>
              <a:buAutoNum type="alphaLcParenR"/>
            </a:pPr>
            <a:r>
              <a:rPr lang="fi-FI" dirty="0"/>
              <a:t>Kumpi kuvaaja on Ada ja kumpi Tiia?</a:t>
            </a:r>
          </a:p>
          <a:p>
            <a:pPr marL="514350" indent="-514350">
              <a:buFont typeface="+mj-lt"/>
              <a:buAutoNum type="alphaLcParenR"/>
            </a:pPr>
            <a:r>
              <a:rPr lang="fi-FI" dirty="0"/>
              <a:t>Kumpi lähtee aikaisemmin?</a:t>
            </a:r>
          </a:p>
          <a:p>
            <a:pPr marL="514350" indent="-514350">
              <a:buFont typeface="+mj-lt"/>
              <a:buAutoNum type="alphaLcParenR"/>
            </a:pPr>
            <a:r>
              <a:rPr lang="fi-FI" dirty="0"/>
              <a:t>Kuinka kauan Tiia odottaa Adaa perillä?</a:t>
            </a:r>
          </a:p>
          <a:p>
            <a:pPr marL="514350" indent="-514350">
              <a:buFont typeface="+mj-lt"/>
              <a:buAutoNum type="alphaLcParenR"/>
            </a:pPr>
            <a:r>
              <a:rPr lang="fi-FI" dirty="0"/>
              <a:t>Kuinka kaukana juhlapaikka on?</a:t>
            </a:r>
          </a:p>
          <a:p>
            <a:pPr marL="514350" indent="-514350">
              <a:buFont typeface="+mj-lt"/>
              <a:buAutoNum type="alphaLcParenR"/>
            </a:pPr>
            <a:r>
              <a:rPr lang="fi-FI" dirty="0"/>
              <a:t>Milloin Tiia ohittaa Adan?</a:t>
            </a:r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2D1B12CB-1821-4ED1-801C-C60B909888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514425"/>
              </p:ext>
            </p:extLst>
          </p:nvPr>
        </p:nvGraphicFramePr>
        <p:xfrm>
          <a:off x="3582784" y="299258"/>
          <a:ext cx="4838701" cy="6350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100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36E2EA-B561-4BB0-BDF1-5FE55D6CC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387" y="15394"/>
            <a:ext cx="7886700" cy="1325563"/>
          </a:xfrm>
        </p:spPr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232248-CF55-4C11-AF19-81DB37AC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122" y="1013482"/>
            <a:ext cx="4383925" cy="1196256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Kerää taulukkoon tieto siitä, miten korkealla hissi on eri aikoina</a:t>
            </a:r>
          </a:p>
        </p:txBody>
      </p:sp>
      <p:grpSp>
        <p:nvGrpSpPr>
          <p:cNvPr id="90" name="Ryhmä 89">
            <a:extLst>
              <a:ext uri="{FF2B5EF4-FFF2-40B4-BE49-F238E27FC236}">
                <a16:creationId xmlns:a16="http://schemas.microsoft.com/office/drawing/2014/main" id="{A016B626-C466-42D2-9095-2CD5DE21C2C5}"/>
              </a:ext>
            </a:extLst>
          </p:cNvPr>
          <p:cNvGrpSpPr/>
          <p:nvPr/>
        </p:nvGrpSpPr>
        <p:grpSpPr>
          <a:xfrm>
            <a:off x="7934675" y="464026"/>
            <a:ext cx="684000" cy="5954371"/>
            <a:chOff x="8167419" y="447395"/>
            <a:chExt cx="684000" cy="5954371"/>
          </a:xfrm>
        </p:grpSpPr>
        <p:sp>
          <p:nvSpPr>
            <p:cNvPr id="39" name="Tekstiruutu 38">
              <a:extLst>
                <a:ext uri="{FF2B5EF4-FFF2-40B4-BE49-F238E27FC236}">
                  <a16:creationId xmlns:a16="http://schemas.microsoft.com/office/drawing/2014/main" id="{F7B7D25C-51E8-4AF4-846A-A864717384E1}"/>
                </a:ext>
              </a:extLst>
            </p:cNvPr>
            <p:cNvSpPr txBox="1"/>
            <p:nvPr/>
          </p:nvSpPr>
          <p:spPr>
            <a:xfrm>
              <a:off x="8167419" y="6032434"/>
              <a:ext cx="538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0 m</a:t>
              </a:r>
            </a:p>
          </p:txBody>
        </p:sp>
        <p:sp>
          <p:nvSpPr>
            <p:cNvPr id="40" name="Tekstiruutu 39">
              <a:extLst>
                <a:ext uri="{FF2B5EF4-FFF2-40B4-BE49-F238E27FC236}">
                  <a16:creationId xmlns:a16="http://schemas.microsoft.com/office/drawing/2014/main" id="{91DECC59-FE6D-466E-A336-504D9FDB9A5A}"/>
                </a:ext>
              </a:extLst>
            </p:cNvPr>
            <p:cNvSpPr txBox="1"/>
            <p:nvPr/>
          </p:nvSpPr>
          <p:spPr>
            <a:xfrm>
              <a:off x="8167419" y="5411750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3 m</a:t>
              </a:r>
            </a:p>
          </p:txBody>
        </p:sp>
        <p:sp>
          <p:nvSpPr>
            <p:cNvPr id="41" name="Tekstiruutu 40">
              <a:extLst>
                <a:ext uri="{FF2B5EF4-FFF2-40B4-BE49-F238E27FC236}">
                  <a16:creationId xmlns:a16="http://schemas.microsoft.com/office/drawing/2014/main" id="{9430AA7E-063E-436E-B631-B806F82F3306}"/>
                </a:ext>
              </a:extLst>
            </p:cNvPr>
            <p:cNvSpPr txBox="1"/>
            <p:nvPr/>
          </p:nvSpPr>
          <p:spPr>
            <a:xfrm>
              <a:off x="8167419" y="4791066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6 m</a:t>
              </a:r>
            </a:p>
          </p:txBody>
        </p:sp>
        <p:sp>
          <p:nvSpPr>
            <p:cNvPr id="42" name="Tekstiruutu 41">
              <a:extLst>
                <a:ext uri="{FF2B5EF4-FFF2-40B4-BE49-F238E27FC236}">
                  <a16:creationId xmlns:a16="http://schemas.microsoft.com/office/drawing/2014/main" id="{E05A4AA4-49AE-4B25-A9DB-4F906CA9CC1D}"/>
                </a:ext>
              </a:extLst>
            </p:cNvPr>
            <p:cNvSpPr txBox="1"/>
            <p:nvPr/>
          </p:nvSpPr>
          <p:spPr>
            <a:xfrm>
              <a:off x="8167419" y="4170382"/>
              <a:ext cx="538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9 m</a:t>
              </a:r>
            </a:p>
          </p:txBody>
        </p:sp>
        <p:sp>
          <p:nvSpPr>
            <p:cNvPr id="43" name="Tekstiruutu 42">
              <a:extLst>
                <a:ext uri="{FF2B5EF4-FFF2-40B4-BE49-F238E27FC236}">
                  <a16:creationId xmlns:a16="http://schemas.microsoft.com/office/drawing/2014/main" id="{24E915F1-7E2C-49ED-88CB-C31C65160DAB}"/>
                </a:ext>
              </a:extLst>
            </p:cNvPr>
            <p:cNvSpPr txBox="1"/>
            <p:nvPr/>
          </p:nvSpPr>
          <p:spPr>
            <a:xfrm>
              <a:off x="8193751" y="3549698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12 m</a:t>
              </a:r>
            </a:p>
          </p:txBody>
        </p:sp>
        <p:sp>
          <p:nvSpPr>
            <p:cNvPr id="44" name="Tekstiruutu 43">
              <a:extLst>
                <a:ext uri="{FF2B5EF4-FFF2-40B4-BE49-F238E27FC236}">
                  <a16:creationId xmlns:a16="http://schemas.microsoft.com/office/drawing/2014/main" id="{25F9192B-6DA0-4254-B5CB-96C4D606AB42}"/>
                </a:ext>
              </a:extLst>
            </p:cNvPr>
            <p:cNvSpPr txBox="1"/>
            <p:nvPr/>
          </p:nvSpPr>
          <p:spPr>
            <a:xfrm>
              <a:off x="8193751" y="2929014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15 m</a:t>
              </a:r>
            </a:p>
          </p:txBody>
        </p:sp>
        <p:sp>
          <p:nvSpPr>
            <p:cNvPr id="45" name="Tekstiruutu 44">
              <a:extLst>
                <a:ext uri="{FF2B5EF4-FFF2-40B4-BE49-F238E27FC236}">
                  <a16:creationId xmlns:a16="http://schemas.microsoft.com/office/drawing/2014/main" id="{B0FE330B-1B80-47B8-AA49-AB725023CBDA}"/>
                </a:ext>
              </a:extLst>
            </p:cNvPr>
            <p:cNvSpPr txBox="1"/>
            <p:nvPr/>
          </p:nvSpPr>
          <p:spPr>
            <a:xfrm>
              <a:off x="8186991" y="2308330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18 m</a:t>
              </a:r>
            </a:p>
          </p:txBody>
        </p:sp>
        <p:sp>
          <p:nvSpPr>
            <p:cNvPr id="46" name="Tekstiruutu 45">
              <a:extLst>
                <a:ext uri="{FF2B5EF4-FFF2-40B4-BE49-F238E27FC236}">
                  <a16:creationId xmlns:a16="http://schemas.microsoft.com/office/drawing/2014/main" id="{55A8EFCA-AE0E-4064-8615-34D071CCE49C}"/>
                </a:ext>
              </a:extLst>
            </p:cNvPr>
            <p:cNvSpPr txBox="1"/>
            <p:nvPr/>
          </p:nvSpPr>
          <p:spPr>
            <a:xfrm>
              <a:off x="8186991" y="1687646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21 m</a:t>
              </a:r>
            </a:p>
          </p:txBody>
        </p:sp>
        <p:sp>
          <p:nvSpPr>
            <p:cNvPr id="47" name="Tekstiruutu 46">
              <a:extLst>
                <a:ext uri="{FF2B5EF4-FFF2-40B4-BE49-F238E27FC236}">
                  <a16:creationId xmlns:a16="http://schemas.microsoft.com/office/drawing/2014/main" id="{CB9FA00A-6C46-4C8F-8DC3-CAA3A9160EA8}"/>
                </a:ext>
              </a:extLst>
            </p:cNvPr>
            <p:cNvSpPr txBox="1"/>
            <p:nvPr/>
          </p:nvSpPr>
          <p:spPr>
            <a:xfrm>
              <a:off x="8193751" y="1069348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24 m</a:t>
              </a:r>
            </a:p>
          </p:txBody>
        </p:sp>
        <p:sp>
          <p:nvSpPr>
            <p:cNvPr id="48" name="Tekstiruutu 47">
              <a:extLst>
                <a:ext uri="{FF2B5EF4-FFF2-40B4-BE49-F238E27FC236}">
                  <a16:creationId xmlns:a16="http://schemas.microsoft.com/office/drawing/2014/main" id="{24381A3A-2B83-42B9-8D22-D4F2D7977F80}"/>
                </a:ext>
              </a:extLst>
            </p:cNvPr>
            <p:cNvSpPr txBox="1"/>
            <p:nvPr/>
          </p:nvSpPr>
          <p:spPr>
            <a:xfrm>
              <a:off x="8195470" y="447395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27 m</a:t>
              </a:r>
            </a:p>
          </p:txBody>
        </p:sp>
      </p:grpSp>
      <p:grpSp>
        <p:nvGrpSpPr>
          <p:cNvPr id="89" name="Ryhmä 88">
            <a:extLst>
              <a:ext uri="{FF2B5EF4-FFF2-40B4-BE49-F238E27FC236}">
                <a16:creationId xmlns:a16="http://schemas.microsoft.com/office/drawing/2014/main" id="{B49CB24F-77E7-4CB1-8451-5EEB8391E30A}"/>
              </a:ext>
            </a:extLst>
          </p:cNvPr>
          <p:cNvGrpSpPr/>
          <p:nvPr/>
        </p:nvGrpSpPr>
        <p:grpSpPr>
          <a:xfrm>
            <a:off x="6076616" y="248354"/>
            <a:ext cx="1828800" cy="6103182"/>
            <a:chOff x="6309360" y="231723"/>
            <a:chExt cx="1828800" cy="6103182"/>
          </a:xfrm>
        </p:grpSpPr>
        <p:cxnSp>
          <p:nvCxnSpPr>
            <p:cNvPr id="82" name="Suora yhdysviiva 81">
              <a:extLst>
                <a:ext uri="{FF2B5EF4-FFF2-40B4-BE49-F238E27FC236}">
                  <a16:creationId xmlns:a16="http://schemas.microsoft.com/office/drawing/2014/main" id="{AE68B3C5-2DD1-4142-958D-47D310CFAD7E}"/>
                </a:ext>
              </a:extLst>
            </p:cNvPr>
            <p:cNvCxnSpPr>
              <a:cxnSpLocks/>
            </p:cNvCxnSpPr>
            <p:nvPr/>
          </p:nvCxnSpPr>
          <p:spPr>
            <a:xfrm>
              <a:off x="6475615" y="241069"/>
              <a:ext cx="0" cy="6018415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uora yhdysviiva 83">
              <a:extLst>
                <a:ext uri="{FF2B5EF4-FFF2-40B4-BE49-F238E27FC236}">
                  <a16:creationId xmlns:a16="http://schemas.microsoft.com/office/drawing/2014/main" id="{FF042EAD-9ED0-4B9F-9E71-6C2007DCA97B}"/>
                </a:ext>
              </a:extLst>
            </p:cNvPr>
            <p:cNvCxnSpPr>
              <a:cxnSpLocks/>
            </p:cNvCxnSpPr>
            <p:nvPr/>
          </p:nvCxnSpPr>
          <p:spPr>
            <a:xfrm>
              <a:off x="6568328" y="231723"/>
              <a:ext cx="0" cy="6018415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2E156133-4EED-42FC-AA57-F35218A70E9E}"/>
                </a:ext>
              </a:extLst>
            </p:cNvPr>
            <p:cNvSpPr/>
            <p:nvPr/>
          </p:nvSpPr>
          <p:spPr>
            <a:xfrm>
              <a:off x="6309360" y="241069"/>
              <a:ext cx="1828800" cy="60932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3" name="Suorakulmio 32">
              <a:extLst>
                <a:ext uri="{FF2B5EF4-FFF2-40B4-BE49-F238E27FC236}">
                  <a16:creationId xmlns:a16="http://schemas.microsoft.com/office/drawing/2014/main" id="{791C0B13-3C22-471E-9DD4-ACD3358DA7C1}"/>
                </a:ext>
              </a:extLst>
            </p:cNvPr>
            <p:cNvSpPr/>
            <p:nvPr/>
          </p:nvSpPr>
          <p:spPr>
            <a:xfrm>
              <a:off x="7111732" y="306079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Suorakulmio 33">
              <a:extLst>
                <a:ext uri="{FF2B5EF4-FFF2-40B4-BE49-F238E27FC236}">
                  <a16:creationId xmlns:a16="http://schemas.microsoft.com/office/drawing/2014/main" id="{F1B5F24D-9D0F-48A1-8B4B-0AC61C36FE6C}"/>
                </a:ext>
              </a:extLst>
            </p:cNvPr>
            <p:cNvSpPr/>
            <p:nvPr/>
          </p:nvSpPr>
          <p:spPr>
            <a:xfrm>
              <a:off x="7366828" y="306079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5" name="Suorakulmio 34">
              <a:extLst>
                <a:ext uri="{FF2B5EF4-FFF2-40B4-BE49-F238E27FC236}">
                  <a16:creationId xmlns:a16="http://schemas.microsoft.com/office/drawing/2014/main" id="{DE297BE0-6F6E-49DB-A06A-C677910084E6}"/>
                </a:ext>
              </a:extLst>
            </p:cNvPr>
            <p:cNvSpPr/>
            <p:nvPr/>
          </p:nvSpPr>
          <p:spPr>
            <a:xfrm>
              <a:off x="7625040" y="306079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6" name="Suorakulmio 35">
              <a:extLst>
                <a:ext uri="{FF2B5EF4-FFF2-40B4-BE49-F238E27FC236}">
                  <a16:creationId xmlns:a16="http://schemas.microsoft.com/office/drawing/2014/main" id="{4E78FE9F-CAF5-446E-A371-EAE25217B6B2}"/>
                </a:ext>
              </a:extLst>
            </p:cNvPr>
            <p:cNvSpPr/>
            <p:nvPr/>
          </p:nvSpPr>
          <p:spPr>
            <a:xfrm>
              <a:off x="7873376" y="305444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7" name="Suorakulmio 36">
              <a:extLst>
                <a:ext uri="{FF2B5EF4-FFF2-40B4-BE49-F238E27FC236}">
                  <a16:creationId xmlns:a16="http://schemas.microsoft.com/office/drawing/2014/main" id="{11437D32-6778-4F89-B60D-6D12C53F89DB}"/>
                </a:ext>
              </a:extLst>
            </p:cNvPr>
            <p:cNvSpPr/>
            <p:nvPr/>
          </p:nvSpPr>
          <p:spPr>
            <a:xfrm>
              <a:off x="7874747" y="5868786"/>
              <a:ext cx="199506" cy="4661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8" name="Suorakulmio 37">
              <a:extLst>
                <a:ext uri="{FF2B5EF4-FFF2-40B4-BE49-F238E27FC236}">
                  <a16:creationId xmlns:a16="http://schemas.microsoft.com/office/drawing/2014/main" id="{0FCD3C36-665B-44FB-879E-7E96DC0A9339}"/>
                </a:ext>
              </a:extLst>
            </p:cNvPr>
            <p:cNvSpPr/>
            <p:nvPr/>
          </p:nvSpPr>
          <p:spPr>
            <a:xfrm>
              <a:off x="7675241" y="5868786"/>
              <a:ext cx="199506" cy="4661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9" name="Suorakulmio 48">
              <a:extLst>
                <a:ext uri="{FF2B5EF4-FFF2-40B4-BE49-F238E27FC236}">
                  <a16:creationId xmlns:a16="http://schemas.microsoft.com/office/drawing/2014/main" id="{F5A5EAFD-E2AC-4E45-B90D-FF014D262651}"/>
                </a:ext>
              </a:extLst>
            </p:cNvPr>
            <p:cNvSpPr/>
            <p:nvPr/>
          </p:nvSpPr>
          <p:spPr>
            <a:xfrm>
              <a:off x="7108441" y="924536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0" name="Suorakulmio 49">
              <a:extLst>
                <a:ext uri="{FF2B5EF4-FFF2-40B4-BE49-F238E27FC236}">
                  <a16:creationId xmlns:a16="http://schemas.microsoft.com/office/drawing/2014/main" id="{2328407E-06F1-4D67-AB07-57A01D6292C2}"/>
                </a:ext>
              </a:extLst>
            </p:cNvPr>
            <p:cNvSpPr/>
            <p:nvPr/>
          </p:nvSpPr>
          <p:spPr>
            <a:xfrm>
              <a:off x="7363537" y="924536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Suorakulmio 50">
              <a:extLst>
                <a:ext uri="{FF2B5EF4-FFF2-40B4-BE49-F238E27FC236}">
                  <a16:creationId xmlns:a16="http://schemas.microsoft.com/office/drawing/2014/main" id="{0847FEEE-1156-4AC3-91F4-DA93B63681EA}"/>
                </a:ext>
              </a:extLst>
            </p:cNvPr>
            <p:cNvSpPr/>
            <p:nvPr/>
          </p:nvSpPr>
          <p:spPr>
            <a:xfrm>
              <a:off x="7621749" y="924536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Suorakulmio 51">
              <a:extLst>
                <a:ext uri="{FF2B5EF4-FFF2-40B4-BE49-F238E27FC236}">
                  <a16:creationId xmlns:a16="http://schemas.microsoft.com/office/drawing/2014/main" id="{65D28321-6BCF-482B-821B-5FA5AA215A87}"/>
                </a:ext>
              </a:extLst>
            </p:cNvPr>
            <p:cNvSpPr/>
            <p:nvPr/>
          </p:nvSpPr>
          <p:spPr>
            <a:xfrm>
              <a:off x="7870085" y="923901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3" name="Suorakulmio 52">
              <a:extLst>
                <a:ext uri="{FF2B5EF4-FFF2-40B4-BE49-F238E27FC236}">
                  <a16:creationId xmlns:a16="http://schemas.microsoft.com/office/drawing/2014/main" id="{56628A01-2417-40C8-B76C-702E67297C25}"/>
                </a:ext>
              </a:extLst>
            </p:cNvPr>
            <p:cNvSpPr/>
            <p:nvPr/>
          </p:nvSpPr>
          <p:spPr>
            <a:xfrm>
              <a:off x="7111732" y="1543628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4" name="Suorakulmio 53">
              <a:extLst>
                <a:ext uri="{FF2B5EF4-FFF2-40B4-BE49-F238E27FC236}">
                  <a16:creationId xmlns:a16="http://schemas.microsoft.com/office/drawing/2014/main" id="{F0C12684-F5A5-4EE8-8114-C6E0F5F0202B}"/>
                </a:ext>
              </a:extLst>
            </p:cNvPr>
            <p:cNvSpPr/>
            <p:nvPr/>
          </p:nvSpPr>
          <p:spPr>
            <a:xfrm>
              <a:off x="7366828" y="1543628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5" name="Suorakulmio 54">
              <a:extLst>
                <a:ext uri="{FF2B5EF4-FFF2-40B4-BE49-F238E27FC236}">
                  <a16:creationId xmlns:a16="http://schemas.microsoft.com/office/drawing/2014/main" id="{E77E68BD-2EE2-45F7-824A-866EF46D1FB4}"/>
                </a:ext>
              </a:extLst>
            </p:cNvPr>
            <p:cNvSpPr/>
            <p:nvPr/>
          </p:nvSpPr>
          <p:spPr>
            <a:xfrm>
              <a:off x="7625040" y="1543628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6" name="Suorakulmio 55">
              <a:extLst>
                <a:ext uri="{FF2B5EF4-FFF2-40B4-BE49-F238E27FC236}">
                  <a16:creationId xmlns:a16="http://schemas.microsoft.com/office/drawing/2014/main" id="{4ADC7AD1-45DC-4379-88A4-7EAF87122F36}"/>
                </a:ext>
              </a:extLst>
            </p:cNvPr>
            <p:cNvSpPr/>
            <p:nvPr/>
          </p:nvSpPr>
          <p:spPr>
            <a:xfrm>
              <a:off x="7873376" y="1542993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7" name="Suorakulmio 56">
              <a:extLst>
                <a:ext uri="{FF2B5EF4-FFF2-40B4-BE49-F238E27FC236}">
                  <a16:creationId xmlns:a16="http://schemas.microsoft.com/office/drawing/2014/main" id="{22BBF7EC-1452-45F0-B990-41F7803551DB}"/>
                </a:ext>
              </a:extLst>
            </p:cNvPr>
            <p:cNvSpPr/>
            <p:nvPr/>
          </p:nvSpPr>
          <p:spPr>
            <a:xfrm>
              <a:off x="7108441" y="2156850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8" name="Suorakulmio 57">
              <a:extLst>
                <a:ext uri="{FF2B5EF4-FFF2-40B4-BE49-F238E27FC236}">
                  <a16:creationId xmlns:a16="http://schemas.microsoft.com/office/drawing/2014/main" id="{D4616318-0B88-4B89-82AC-82D21CF02544}"/>
                </a:ext>
              </a:extLst>
            </p:cNvPr>
            <p:cNvSpPr/>
            <p:nvPr/>
          </p:nvSpPr>
          <p:spPr>
            <a:xfrm>
              <a:off x="7363537" y="2156850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9" name="Suorakulmio 58">
              <a:extLst>
                <a:ext uri="{FF2B5EF4-FFF2-40B4-BE49-F238E27FC236}">
                  <a16:creationId xmlns:a16="http://schemas.microsoft.com/office/drawing/2014/main" id="{88080AFF-6C12-4AB6-9691-7ECC266B9B31}"/>
                </a:ext>
              </a:extLst>
            </p:cNvPr>
            <p:cNvSpPr/>
            <p:nvPr/>
          </p:nvSpPr>
          <p:spPr>
            <a:xfrm>
              <a:off x="7621749" y="2156850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0" name="Suorakulmio 59">
              <a:extLst>
                <a:ext uri="{FF2B5EF4-FFF2-40B4-BE49-F238E27FC236}">
                  <a16:creationId xmlns:a16="http://schemas.microsoft.com/office/drawing/2014/main" id="{F72840D3-877E-4823-AC8B-F8861E3850D4}"/>
                </a:ext>
              </a:extLst>
            </p:cNvPr>
            <p:cNvSpPr/>
            <p:nvPr/>
          </p:nvSpPr>
          <p:spPr>
            <a:xfrm>
              <a:off x="7870085" y="2156215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1" name="Suorakulmio 60">
              <a:extLst>
                <a:ext uri="{FF2B5EF4-FFF2-40B4-BE49-F238E27FC236}">
                  <a16:creationId xmlns:a16="http://schemas.microsoft.com/office/drawing/2014/main" id="{1C099618-8817-4FE3-9BE8-E47F555D4F4E}"/>
                </a:ext>
              </a:extLst>
            </p:cNvPr>
            <p:cNvSpPr/>
            <p:nvPr/>
          </p:nvSpPr>
          <p:spPr>
            <a:xfrm>
              <a:off x="7111362" y="2759429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2" name="Suorakulmio 61">
              <a:extLst>
                <a:ext uri="{FF2B5EF4-FFF2-40B4-BE49-F238E27FC236}">
                  <a16:creationId xmlns:a16="http://schemas.microsoft.com/office/drawing/2014/main" id="{97F47161-C8E5-4B14-AF6C-E1F4EB9FBC55}"/>
                </a:ext>
              </a:extLst>
            </p:cNvPr>
            <p:cNvSpPr/>
            <p:nvPr/>
          </p:nvSpPr>
          <p:spPr>
            <a:xfrm>
              <a:off x="7366458" y="2759429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3" name="Suorakulmio 62">
              <a:extLst>
                <a:ext uri="{FF2B5EF4-FFF2-40B4-BE49-F238E27FC236}">
                  <a16:creationId xmlns:a16="http://schemas.microsoft.com/office/drawing/2014/main" id="{8DC7D011-69DD-414F-9AFC-3C7750932128}"/>
                </a:ext>
              </a:extLst>
            </p:cNvPr>
            <p:cNvSpPr/>
            <p:nvPr/>
          </p:nvSpPr>
          <p:spPr>
            <a:xfrm>
              <a:off x="7624670" y="2759429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4" name="Suorakulmio 63">
              <a:extLst>
                <a:ext uri="{FF2B5EF4-FFF2-40B4-BE49-F238E27FC236}">
                  <a16:creationId xmlns:a16="http://schemas.microsoft.com/office/drawing/2014/main" id="{6D9BEB67-4FBC-45A3-9EC2-4AF147210514}"/>
                </a:ext>
              </a:extLst>
            </p:cNvPr>
            <p:cNvSpPr/>
            <p:nvPr/>
          </p:nvSpPr>
          <p:spPr>
            <a:xfrm>
              <a:off x="7873006" y="2758794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5" name="Suorakulmio 64">
              <a:extLst>
                <a:ext uri="{FF2B5EF4-FFF2-40B4-BE49-F238E27FC236}">
                  <a16:creationId xmlns:a16="http://schemas.microsoft.com/office/drawing/2014/main" id="{3383E6D2-491E-4F09-B5A5-9577C00B736D}"/>
                </a:ext>
              </a:extLst>
            </p:cNvPr>
            <p:cNvSpPr/>
            <p:nvPr/>
          </p:nvSpPr>
          <p:spPr>
            <a:xfrm>
              <a:off x="7111362" y="3399596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6" name="Suorakulmio 65">
              <a:extLst>
                <a:ext uri="{FF2B5EF4-FFF2-40B4-BE49-F238E27FC236}">
                  <a16:creationId xmlns:a16="http://schemas.microsoft.com/office/drawing/2014/main" id="{85DDFA2A-757C-4853-A240-E410EC454F75}"/>
                </a:ext>
              </a:extLst>
            </p:cNvPr>
            <p:cNvSpPr/>
            <p:nvPr/>
          </p:nvSpPr>
          <p:spPr>
            <a:xfrm>
              <a:off x="7366458" y="3399596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7" name="Suorakulmio 66">
              <a:extLst>
                <a:ext uri="{FF2B5EF4-FFF2-40B4-BE49-F238E27FC236}">
                  <a16:creationId xmlns:a16="http://schemas.microsoft.com/office/drawing/2014/main" id="{EF231A94-DD43-4282-A4DF-B5824FB74886}"/>
                </a:ext>
              </a:extLst>
            </p:cNvPr>
            <p:cNvSpPr/>
            <p:nvPr/>
          </p:nvSpPr>
          <p:spPr>
            <a:xfrm>
              <a:off x="7624670" y="3399596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8" name="Suorakulmio 67">
              <a:extLst>
                <a:ext uri="{FF2B5EF4-FFF2-40B4-BE49-F238E27FC236}">
                  <a16:creationId xmlns:a16="http://schemas.microsoft.com/office/drawing/2014/main" id="{EF597FD5-EAA7-4DBE-B943-3457BF45274C}"/>
                </a:ext>
              </a:extLst>
            </p:cNvPr>
            <p:cNvSpPr/>
            <p:nvPr/>
          </p:nvSpPr>
          <p:spPr>
            <a:xfrm>
              <a:off x="7873006" y="3398961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9" name="Suorakulmio 68">
              <a:extLst>
                <a:ext uri="{FF2B5EF4-FFF2-40B4-BE49-F238E27FC236}">
                  <a16:creationId xmlns:a16="http://schemas.microsoft.com/office/drawing/2014/main" id="{12E75A9D-E589-45DF-A964-E3769F7D992C}"/>
                </a:ext>
              </a:extLst>
            </p:cNvPr>
            <p:cNvSpPr/>
            <p:nvPr/>
          </p:nvSpPr>
          <p:spPr>
            <a:xfrm>
              <a:off x="7111362" y="4025636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0" name="Suorakulmio 69">
              <a:extLst>
                <a:ext uri="{FF2B5EF4-FFF2-40B4-BE49-F238E27FC236}">
                  <a16:creationId xmlns:a16="http://schemas.microsoft.com/office/drawing/2014/main" id="{69B909A1-F1C9-465D-A7CC-EA46CCC20A85}"/>
                </a:ext>
              </a:extLst>
            </p:cNvPr>
            <p:cNvSpPr/>
            <p:nvPr/>
          </p:nvSpPr>
          <p:spPr>
            <a:xfrm>
              <a:off x="7366458" y="4025636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1" name="Suorakulmio 70">
              <a:extLst>
                <a:ext uri="{FF2B5EF4-FFF2-40B4-BE49-F238E27FC236}">
                  <a16:creationId xmlns:a16="http://schemas.microsoft.com/office/drawing/2014/main" id="{DCB57B4F-6232-48F4-B4E0-E3469A3DFF98}"/>
                </a:ext>
              </a:extLst>
            </p:cNvPr>
            <p:cNvSpPr/>
            <p:nvPr/>
          </p:nvSpPr>
          <p:spPr>
            <a:xfrm>
              <a:off x="7624670" y="4025636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2" name="Suorakulmio 71">
              <a:extLst>
                <a:ext uri="{FF2B5EF4-FFF2-40B4-BE49-F238E27FC236}">
                  <a16:creationId xmlns:a16="http://schemas.microsoft.com/office/drawing/2014/main" id="{944C33C7-83A4-4BD3-8AFE-04AFE967005C}"/>
                </a:ext>
              </a:extLst>
            </p:cNvPr>
            <p:cNvSpPr/>
            <p:nvPr/>
          </p:nvSpPr>
          <p:spPr>
            <a:xfrm>
              <a:off x="7873006" y="4025001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3" name="Suorakulmio 72">
              <a:extLst>
                <a:ext uri="{FF2B5EF4-FFF2-40B4-BE49-F238E27FC236}">
                  <a16:creationId xmlns:a16="http://schemas.microsoft.com/office/drawing/2014/main" id="{AF8406EB-7EEE-48D5-9A4F-09E2C5E00255}"/>
                </a:ext>
              </a:extLst>
            </p:cNvPr>
            <p:cNvSpPr/>
            <p:nvPr/>
          </p:nvSpPr>
          <p:spPr>
            <a:xfrm>
              <a:off x="7113957" y="4707533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4" name="Suorakulmio 73">
              <a:extLst>
                <a:ext uri="{FF2B5EF4-FFF2-40B4-BE49-F238E27FC236}">
                  <a16:creationId xmlns:a16="http://schemas.microsoft.com/office/drawing/2014/main" id="{31C8A0FD-DF5C-4712-9C42-AE0B8D67A548}"/>
                </a:ext>
              </a:extLst>
            </p:cNvPr>
            <p:cNvSpPr/>
            <p:nvPr/>
          </p:nvSpPr>
          <p:spPr>
            <a:xfrm>
              <a:off x="7369053" y="4707533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5" name="Suorakulmio 74">
              <a:extLst>
                <a:ext uri="{FF2B5EF4-FFF2-40B4-BE49-F238E27FC236}">
                  <a16:creationId xmlns:a16="http://schemas.microsoft.com/office/drawing/2014/main" id="{E4907FC0-6F60-4604-A279-6CFFE57889C8}"/>
                </a:ext>
              </a:extLst>
            </p:cNvPr>
            <p:cNvSpPr/>
            <p:nvPr/>
          </p:nvSpPr>
          <p:spPr>
            <a:xfrm>
              <a:off x="7627265" y="4707533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6" name="Suorakulmio 75">
              <a:extLst>
                <a:ext uri="{FF2B5EF4-FFF2-40B4-BE49-F238E27FC236}">
                  <a16:creationId xmlns:a16="http://schemas.microsoft.com/office/drawing/2014/main" id="{4E6C2091-54E1-4ED6-A474-78D4F616C220}"/>
                </a:ext>
              </a:extLst>
            </p:cNvPr>
            <p:cNvSpPr/>
            <p:nvPr/>
          </p:nvSpPr>
          <p:spPr>
            <a:xfrm>
              <a:off x="7875601" y="4706898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7" name="Suorakulmio 76">
              <a:extLst>
                <a:ext uri="{FF2B5EF4-FFF2-40B4-BE49-F238E27FC236}">
                  <a16:creationId xmlns:a16="http://schemas.microsoft.com/office/drawing/2014/main" id="{EE9CA414-1ECF-4F5B-B4AC-65C103706818}"/>
                </a:ext>
              </a:extLst>
            </p:cNvPr>
            <p:cNvSpPr/>
            <p:nvPr/>
          </p:nvSpPr>
          <p:spPr>
            <a:xfrm>
              <a:off x="7108441" y="5289736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8" name="Suorakulmio 77">
              <a:extLst>
                <a:ext uri="{FF2B5EF4-FFF2-40B4-BE49-F238E27FC236}">
                  <a16:creationId xmlns:a16="http://schemas.microsoft.com/office/drawing/2014/main" id="{B7CB378A-6009-493F-A3A6-139C07A2B233}"/>
                </a:ext>
              </a:extLst>
            </p:cNvPr>
            <p:cNvSpPr/>
            <p:nvPr/>
          </p:nvSpPr>
          <p:spPr>
            <a:xfrm>
              <a:off x="7363537" y="5289736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9" name="Suorakulmio 78">
              <a:extLst>
                <a:ext uri="{FF2B5EF4-FFF2-40B4-BE49-F238E27FC236}">
                  <a16:creationId xmlns:a16="http://schemas.microsoft.com/office/drawing/2014/main" id="{D66F4844-3A25-4948-95C9-31B7B4F2E71E}"/>
                </a:ext>
              </a:extLst>
            </p:cNvPr>
            <p:cNvSpPr/>
            <p:nvPr/>
          </p:nvSpPr>
          <p:spPr>
            <a:xfrm>
              <a:off x="7621749" y="5289736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0" name="Suorakulmio 79">
              <a:extLst>
                <a:ext uri="{FF2B5EF4-FFF2-40B4-BE49-F238E27FC236}">
                  <a16:creationId xmlns:a16="http://schemas.microsoft.com/office/drawing/2014/main" id="{250812AB-3526-47F7-B2AA-37566E390C92}"/>
                </a:ext>
              </a:extLst>
            </p:cNvPr>
            <p:cNvSpPr/>
            <p:nvPr/>
          </p:nvSpPr>
          <p:spPr>
            <a:xfrm>
              <a:off x="7870085" y="5289101"/>
              <a:ext cx="199505" cy="282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99" name="Ryhmä 98">
            <a:extLst>
              <a:ext uri="{FF2B5EF4-FFF2-40B4-BE49-F238E27FC236}">
                <a16:creationId xmlns:a16="http://schemas.microsoft.com/office/drawing/2014/main" id="{67F03EDA-700B-4E86-9441-7EFBF06B2196}"/>
              </a:ext>
            </a:extLst>
          </p:cNvPr>
          <p:cNvGrpSpPr/>
          <p:nvPr/>
        </p:nvGrpSpPr>
        <p:grpSpPr>
          <a:xfrm>
            <a:off x="6123634" y="5851218"/>
            <a:ext cx="418407" cy="490451"/>
            <a:chOff x="6123634" y="5834587"/>
            <a:chExt cx="418407" cy="490451"/>
          </a:xfrm>
        </p:grpSpPr>
        <p:grpSp>
          <p:nvGrpSpPr>
            <p:cNvPr id="88" name="Ryhmä 87">
              <a:extLst>
                <a:ext uri="{FF2B5EF4-FFF2-40B4-BE49-F238E27FC236}">
                  <a16:creationId xmlns:a16="http://schemas.microsoft.com/office/drawing/2014/main" id="{24FCE3F9-601A-413A-BB08-87D6027E2B0D}"/>
                </a:ext>
              </a:extLst>
            </p:cNvPr>
            <p:cNvGrpSpPr/>
            <p:nvPr/>
          </p:nvGrpSpPr>
          <p:grpSpPr>
            <a:xfrm>
              <a:off x="6123634" y="5834587"/>
              <a:ext cx="418407" cy="490451"/>
              <a:chOff x="4713316" y="5220393"/>
              <a:chExt cx="418407" cy="490451"/>
            </a:xfrm>
          </p:grpSpPr>
          <p:sp>
            <p:nvSpPr>
              <p:cNvPr id="85" name="Suorakulmio 84">
                <a:extLst>
                  <a:ext uri="{FF2B5EF4-FFF2-40B4-BE49-F238E27FC236}">
                    <a16:creationId xmlns:a16="http://schemas.microsoft.com/office/drawing/2014/main" id="{71D46CB7-972A-4AA6-9D32-478DB26823F0}"/>
                  </a:ext>
                </a:extLst>
              </p:cNvPr>
              <p:cNvSpPr/>
              <p:nvPr/>
            </p:nvSpPr>
            <p:spPr>
              <a:xfrm>
                <a:off x="4713316" y="5220393"/>
                <a:ext cx="418407" cy="49045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6" name="Suorakulmio 85">
                <a:extLst>
                  <a:ext uri="{FF2B5EF4-FFF2-40B4-BE49-F238E27FC236}">
                    <a16:creationId xmlns:a16="http://schemas.microsoft.com/office/drawing/2014/main" id="{56EF0080-52AD-43C2-9B01-41BFE9B02E07}"/>
                  </a:ext>
                </a:extLst>
              </p:cNvPr>
              <p:cNvSpPr/>
              <p:nvPr/>
            </p:nvSpPr>
            <p:spPr>
              <a:xfrm>
                <a:off x="4784587" y="5372793"/>
                <a:ext cx="147633" cy="33805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7" name="Suorakulmio 86">
                <a:extLst>
                  <a:ext uri="{FF2B5EF4-FFF2-40B4-BE49-F238E27FC236}">
                    <a16:creationId xmlns:a16="http://schemas.microsoft.com/office/drawing/2014/main" id="{1E680A45-89CE-4969-814C-7ED73048E4BF}"/>
                  </a:ext>
                </a:extLst>
              </p:cNvPr>
              <p:cNvSpPr/>
              <p:nvPr/>
            </p:nvSpPr>
            <p:spPr>
              <a:xfrm>
                <a:off x="4930445" y="5372792"/>
                <a:ext cx="147633" cy="33805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98" name="Ryhmä 97">
              <a:extLst>
                <a:ext uri="{FF2B5EF4-FFF2-40B4-BE49-F238E27FC236}">
                  <a16:creationId xmlns:a16="http://schemas.microsoft.com/office/drawing/2014/main" id="{FAA0F609-A3B1-4C78-86E5-EEA5BE5B50A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349426" y="5978909"/>
              <a:ext cx="128511" cy="338051"/>
              <a:chOff x="919570" y="3236547"/>
              <a:chExt cx="1276837" cy="3358752"/>
            </a:xfrm>
          </p:grpSpPr>
          <p:sp>
            <p:nvSpPr>
              <p:cNvPr id="91" name="Ellipsi 90">
                <a:extLst>
                  <a:ext uri="{FF2B5EF4-FFF2-40B4-BE49-F238E27FC236}">
                    <a16:creationId xmlns:a16="http://schemas.microsoft.com/office/drawing/2014/main" id="{CB122733-A19E-49D0-8E94-DEDB64248CF3}"/>
                  </a:ext>
                </a:extLst>
              </p:cNvPr>
              <p:cNvSpPr/>
              <p:nvPr/>
            </p:nvSpPr>
            <p:spPr>
              <a:xfrm>
                <a:off x="1234078" y="3236547"/>
                <a:ext cx="720000" cy="720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2" name="Suorakulmio: Pyöristetyt kulmat 91">
                <a:extLst>
                  <a:ext uri="{FF2B5EF4-FFF2-40B4-BE49-F238E27FC236}">
                    <a16:creationId xmlns:a16="http://schemas.microsoft.com/office/drawing/2014/main" id="{F2C131F1-DE28-4CC8-B269-37EE3EF3816A}"/>
                  </a:ext>
                </a:extLst>
              </p:cNvPr>
              <p:cNvSpPr/>
              <p:nvPr/>
            </p:nvSpPr>
            <p:spPr>
              <a:xfrm>
                <a:off x="1072342" y="4015211"/>
                <a:ext cx="993535" cy="292422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3" name="Suorakulmio: Pyöristetyt kulmat 92">
                <a:extLst>
                  <a:ext uri="{FF2B5EF4-FFF2-40B4-BE49-F238E27FC236}">
                    <a16:creationId xmlns:a16="http://schemas.microsoft.com/office/drawing/2014/main" id="{2F0A6C1F-8F25-457F-BDD4-C9A990992847}"/>
                  </a:ext>
                </a:extLst>
              </p:cNvPr>
              <p:cNvSpPr/>
              <p:nvPr/>
            </p:nvSpPr>
            <p:spPr>
              <a:xfrm rot="16200000">
                <a:off x="362617" y="4572164"/>
                <a:ext cx="1396538" cy="282632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4" name="Suorakulmio: Pyöristetyt kulmat 93">
                <a:extLst>
                  <a:ext uri="{FF2B5EF4-FFF2-40B4-BE49-F238E27FC236}">
                    <a16:creationId xmlns:a16="http://schemas.microsoft.com/office/drawing/2014/main" id="{E16A9346-FB9D-4EB1-97BE-8D7A143AC76E}"/>
                  </a:ext>
                </a:extLst>
              </p:cNvPr>
              <p:cNvSpPr/>
              <p:nvPr/>
            </p:nvSpPr>
            <p:spPr>
              <a:xfrm rot="16200000">
                <a:off x="1356822" y="4573641"/>
                <a:ext cx="1396538" cy="282632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5" name="Suorakulmio: Pyöristetyt kulmat 94">
                <a:extLst>
                  <a:ext uri="{FF2B5EF4-FFF2-40B4-BE49-F238E27FC236}">
                    <a16:creationId xmlns:a16="http://schemas.microsoft.com/office/drawing/2014/main" id="{D553BDDF-97B9-45AB-B01C-5BE609F57BA6}"/>
                  </a:ext>
                </a:extLst>
              </p:cNvPr>
              <p:cNvSpPr/>
              <p:nvPr/>
            </p:nvSpPr>
            <p:spPr>
              <a:xfrm rot="16200000">
                <a:off x="855258" y="4388713"/>
                <a:ext cx="1396537" cy="64953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6" name="Suorakulmio: Pyöristetyt kulmat 95">
                <a:extLst>
                  <a:ext uri="{FF2B5EF4-FFF2-40B4-BE49-F238E27FC236}">
                    <a16:creationId xmlns:a16="http://schemas.microsoft.com/office/drawing/2014/main" id="{7912AAE1-EB86-4270-820C-553B795B1504}"/>
                  </a:ext>
                </a:extLst>
              </p:cNvPr>
              <p:cNvSpPr/>
              <p:nvPr/>
            </p:nvSpPr>
            <p:spPr>
              <a:xfrm rot="16200000">
                <a:off x="623805" y="5698567"/>
                <a:ext cx="1487593" cy="282632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7" name="Suorakulmio: Pyöristetyt kulmat 96">
                <a:extLst>
                  <a:ext uri="{FF2B5EF4-FFF2-40B4-BE49-F238E27FC236}">
                    <a16:creationId xmlns:a16="http://schemas.microsoft.com/office/drawing/2014/main" id="{0C5F41C4-5AFE-4CBD-9A0E-2B229644D501}"/>
                  </a:ext>
                </a:extLst>
              </p:cNvPr>
              <p:cNvSpPr/>
              <p:nvPr/>
            </p:nvSpPr>
            <p:spPr>
              <a:xfrm rot="16200000">
                <a:off x="993181" y="5710187"/>
                <a:ext cx="1487593" cy="282632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sp>
        <p:nvSpPr>
          <p:cNvPr id="100" name="Suorakulmio: Pyöristetyt kulmat 99">
            <a:extLst>
              <a:ext uri="{FF2B5EF4-FFF2-40B4-BE49-F238E27FC236}">
                <a16:creationId xmlns:a16="http://schemas.microsoft.com/office/drawing/2014/main" id="{2CBC3779-D30A-4286-B6E6-50DB96D2514C}"/>
              </a:ext>
            </a:extLst>
          </p:cNvPr>
          <p:cNvSpPr/>
          <p:nvPr/>
        </p:nvSpPr>
        <p:spPr>
          <a:xfrm>
            <a:off x="4058187" y="295869"/>
            <a:ext cx="1737360" cy="620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solidFill>
                  <a:schemeClr val="accent1">
                    <a:lumMod val="50000"/>
                  </a:schemeClr>
                </a:solidFill>
                <a:latin typeface="OCR A Extended" panose="02010509020102010303" pitchFamily="50" charset="0"/>
              </a:rPr>
              <a:t>13:00</a:t>
            </a:r>
          </a:p>
        </p:txBody>
      </p:sp>
      <p:sp>
        <p:nvSpPr>
          <p:cNvPr id="103" name="Suorakulmio: Pyöristetyt kulmat 102">
            <a:extLst>
              <a:ext uri="{FF2B5EF4-FFF2-40B4-BE49-F238E27FC236}">
                <a16:creationId xmlns:a16="http://schemas.microsoft.com/office/drawing/2014/main" id="{C708BBFF-E202-4D68-8B75-EC795A03631A}"/>
              </a:ext>
            </a:extLst>
          </p:cNvPr>
          <p:cNvSpPr/>
          <p:nvPr/>
        </p:nvSpPr>
        <p:spPr>
          <a:xfrm>
            <a:off x="4049875" y="294348"/>
            <a:ext cx="1737360" cy="620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solidFill>
                  <a:schemeClr val="accent1">
                    <a:lumMod val="50000"/>
                  </a:schemeClr>
                </a:solidFill>
                <a:latin typeface="OCR A Extended" panose="02010509020102010303" pitchFamily="50" charset="0"/>
              </a:rPr>
              <a:t>13:02</a:t>
            </a:r>
          </a:p>
        </p:txBody>
      </p:sp>
      <p:sp>
        <p:nvSpPr>
          <p:cNvPr id="104" name="Suorakulmio: Pyöristetyt kulmat 103">
            <a:extLst>
              <a:ext uri="{FF2B5EF4-FFF2-40B4-BE49-F238E27FC236}">
                <a16:creationId xmlns:a16="http://schemas.microsoft.com/office/drawing/2014/main" id="{0EBFD7BF-56F0-40D7-8D82-A089CF686730}"/>
              </a:ext>
            </a:extLst>
          </p:cNvPr>
          <p:cNvSpPr/>
          <p:nvPr/>
        </p:nvSpPr>
        <p:spPr>
          <a:xfrm>
            <a:off x="4048225" y="289989"/>
            <a:ext cx="1737360" cy="620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solidFill>
                  <a:schemeClr val="accent1">
                    <a:lumMod val="50000"/>
                  </a:schemeClr>
                </a:solidFill>
                <a:latin typeface="OCR A Extended" panose="02010509020102010303" pitchFamily="50" charset="0"/>
              </a:rPr>
              <a:t>13:04</a:t>
            </a:r>
          </a:p>
        </p:txBody>
      </p:sp>
      <p:sp>
        <p:nvSpPr>
          <p:cNvPr id="105" name="Suorakulmio: Pyöristetyt kulmat 104">
            <a:extLst>
              <a:ext uri="{FF2B5EF4-FFF2-40B4-BE49-F238E27FC236}">
                <a16:creationId xmlns:a16="http://schemas.microsoft.com/office/drawing/2014/main" id="{41404AAE-AB4A-4D2F-BFEC-019C176EEE88}"/>
              </a:ext>
            </a:extLst>
          </p:cNvPr>
          <p:cNvSpPr/>
          <p:nvPr/>
        </p:nvSpPr>
        <p:spPr>
          <a:xfrm>
            <a:off x="4054821" y="295047"/>
            <a:ext cx="1737360" cy="620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solidFill>
                  <a:schemeClr val="accent1">
                    <a:lumMod val="50000"/>
                  </a:schemeClr>
                </a:solidFill>
                <a:latin typeface="OCR A Extended" panose="02010509020102010303" pitchFamily="50" charset="0"/>
              </a:rPr>
              <a:t>13:05</a:t>
            </a:r>
          </a:p>
        </p:txBody>
      </p:sp>
      <p:sp>
        <p:nvSpPr>
          <p:cNvPr id="106" name="Suorakulmio: Pyöristetyt kulmat 105">
            <a:extLst>
              <a:ext uri="{FF2B5EF4-FFF2-40B4-BE49-F238E27FC236}">
                <a16:creationId xmlns:a16="http://schemas.microsoft.com/office/drawing/2014/main" id="{B292E053-AA45-408F-A363-10F82A9D8D72}"/>
              </a:ext>
            </a:extLst>
          </p:cNvPr>
          <p:cNvSpPr/>
          <p:nvPr/>
        </p:nvSpPr>
        <p:spPr>
          <a:xfrm>
            <a:off x="4059218" y="286047"/>
            <a:ext cx="1737360" cy="620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solidFill>
                  <a:schemeClr val="accent1">
                    <a:lumMod val="50000"/>
                  </a:schemeClr>
                </a:solidFill>
                <a:latin typeface="OCR A Extended" panose="02010509020102010303" pitchFamily="50" charset="0"/>
              </a:rPr>
              <a:t>13:09</a:t>
            </a:r>
          </a:p>
        </p:txBody>
      </p:sp>
      <p:sp>
        <p:nvSpPr>
          <p:cNvPr id="107" name="Suorakulmio: Pyöristetyt kulmat 106">
            <a:extLst>
              <a:ext uri="{FF2B5EF4-FFF2-40B4-BE49-F238E27FC236}">
                <a16:creationId xmlns:a16="http://schemas.microsoft.com/office/drawing/2014/main" id="{E770A894-D67D-4A91-814E-E9C674DA8DE3}"/>
              </a:ext>
            </a:extLst>
          </p:cNvPr>
          <p:cNvSpPr/>
          <p:nvPr/>
        </p:nvSpPr>
        <p:spPr>
          <a:xfrm>
            <a:off x="4041315" y="284433"/>
            <a:ext cx="1737360" cy="620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solidFill>
                  <a:schemeClr val="accent1">
                    <a:lumMod val="50000"/>
                  </a:schemeClr>
                </a:solidFill>
                <a:latin typeface="OCR A Extended" panose="02010509020102010303" pitchFamily="50" charset="0"/>
              </a:rPr>
              <a:t>13:10</a:t>
            </a:r>
          </a:p>
        </p:txBody>
      </p:sp>
      <p:sp>
        <p:nvSpPr>
          <p:cNvPr id="108" name="Suorakulmio: Pyöristetyt kulmat 107">
            <a:extLst>
              <a:ext uri="{FF2B5EF4-FFF2-40B4-BE49-F238E27FC236}">
                <a16:creationId xmlns:a16="http://schemas.microsoft.com/office/drawing/2014/main" id="{7FDA6109-9373-46F3-B798-FC131EAFCBC4}"/>
              </a:ext>
            </a:extLst>
          </p:cNvPr>
          <p:cNvSpPr/>
          <p:nvPr/>
        </p:nvSpPr>
        <p:spPr>
          <a:xfrm>
            <a:off x="4052265" y="289491"/>
            <a:ext cx="1737360" cy="620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solidFill>
                  <a:schemeClr val="accent1">
                    <a:lumMod val="50000"/>
                  </a:schemeClr>
                </a:solidFill>
                <a:latin typeface="OCR A Extended" panose="02010509020102010303" pitchFamily="50" charset="0"/>
              </a:rPr>
              <a:t>13:14</a:t>
            </a:r>
          </a:p>
        </p:txBody>
      </p:sp>
      <p:sp>
        <p:nvSpPr>
          <p:cNvPr id="109" name="Suorakulmio: Pyöristetyt kulmat 108">
            <a:extLst>
              <a:ext uri="{FF2B5EF4-FFF2-40B4-BE49-F238E27FC236}">
                <a16:creationId xmlns:a16="http://schemas.microsoft.com/office/drawing/2014/main" id="{C2D6D3D7-3151-465D-A483-7A6E4EC0426D}"/>
              </a:ext>
            </a:extLst>
          </p:cNvPr>
          <p:cNvSpPr/>
          <p:nvPr/>
        </p:nvSpPr>
        <p:spPr>
          <a:xfrm>
            <a:off x="4039665" y="279375"/>
            <a:ext cx="1737360" cy="620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solidFill>
                  <a:schemeClr val="accent1">
                    <a:lumMod val="50000"/>
                  </a:schemeClr>
                </a:solidFill>
                <a:latin typeface="OCR A Extended" panose="02010509020102010303" pitchFamily="50" charset="0"/>
              </a:rPr>
              <a:t>13:15</a:t>
            </a:r>
          </a:p>
        </p:txBody>
      </p:sp>
      <p:graphicFrame>
        <p:nvGraphicFramePr>
          <p:cNvPr id="110" name="Taulukko 109">
            <a:extLst>
              <a:ext uri="{FF2B5EF4-FFF2-40B4-BE49-F238E27FC236}">
                <a16:creationId xmlns:a16="http://schemas.microsoft.com/office/drawing/2014/main" id="{FC7BED2D-B54C-4065-9FCE-625BE7646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770973"/>
              </p:ext>
            </p:extLst>
          </p:nvPr>
        </p:nvGraphicFramePr>
        <p:xfrm>
          <a:off x="670395" y="2056977"/>
          <a:ext cx="4379938" cy="4717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969">
                  <a:extLst>
                    <a:ext uri="{9D8B030D-6E8A-4147-A177-3AD203B41FA5}">
                      <a16:colId xmlns:a16="http://schemas.microsoft.com/office/drawing/2014/main" val="3752098625"/>
                    </a:ext>
                  </a:extLst>
                </a:gridCol>
                <a:gridCol w="2189969">
                  <a:extLst>
                    <a:ext uri="{9D8B030D-6E8A-4147-A177-3AD203B41FA5}">
                      <a16:colId xmlns:a16="http://schemas.microsoft.com/office/drawing/2014/main" val="3793801892"/>
                    </a:ext>
                  </a:extLst>
                </a:gridCol>
              </a:tblGrid>
              <a:tr h="524211"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Aika / 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Korkeus /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209956"/>
                  </a:ext>
                </a:extLst>
              </a:tr>
              <a:tr h="524211">
                <a:tc>
                  <a:txBody>
                    <a:bodyPr/>
                    <a:lstStyle/>
                    <a:p>
                      <a:pPr algn="ctr"/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91249"/>
                  </a:ext>
                </a:extLst>
              </a:tr>
              <a:tr h="524211">
                <a:tc>
                  <a:txBody>
                    <a:bodyPr/>
                    <a:lstStyle/>
                    <a:p>
                      <a:pPr algn="ctr"/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906413"/>
                  </a:ext>
                </a:extLst>
              </a:tr>
              <a:tr h="524211">
                <a:tc>
                  <a:txBody>
                    <a:bodyPr/>
                    <a:lstStyle/>
                    <a:p>
                      <a:pPr algn="ctr"/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611791"/>
                  </a:ext>
                </a:extLst>
              </a:tr>
              <a:tr h="524211">
                <a:tc>
                  <a:txBody>
                    <a:bodyPr/>
                    <a:lstStyle/>
                    <a:p>
                      <a:pPr algn="ctr"/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348303"/>
                  </a:ext>
                </a:extLst>
              </a:tr>
              <a:tr h="524211">
                <a:tc>
                  <a:txBody>
                    <a:bodyPr/>
                    <a:lstStyle/>
                    <a:p>
                      <a:pPr algn="ctr"/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744542"/>
                  </a:ext>
                </a:extLst>
              </a:tr>
              <a:tr h="524211">
                <a:tc>
                  <a:txBody>
                    <a:bodyPr/>
                    <a:lstStyle/>
                    <a:p>
                      <a:pPr algn="ctr"/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777174"/>
                  </a:ext>
                </a:extLst>
              </a:tr>
              <a:tr h="524211">
                <a:tc>
                  <a:txBody>
                    <a:bodyPr/>
                    <a:lstStyle/>
                    <a:p>
                      <a:pPr algn="ctr"/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632867"/>
                  </a:ext>
                </a:extLst>
              </a:tr>
              <a:tr h="524211">
                <a:tc>
                  <a:txBody>
                    <a:bodyPr/>
                    <a:lstStyle/>
                    <a:p>
                      <a:pPr algn="ctr"/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847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62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00035 -0.631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3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63056 L 0.00018 -0.36505 L 0.00018 -0.36482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36158 L 0.00105 -0.8099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80995 L 0.00018 -0.0923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912 L 0.00209 0.0020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208 L 0.00105 -0.2803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ABC78A-09C7-497A-A3BD-DA9954DD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1A55CE-A7F7-4C7D-A305-AE21CF9CC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8225"/>
            <a:ext cx="3128703" cy="5070764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Kuvassa on piirretty hissin korkeus 15 minuutin aikana</a:t>
            </a:r>
          </a:p>
          <a:p>
            <a:pPr marL="514350" indent="-514350">
              <a:buFont typeface="+mj-lt"/>
              <a:buAutoNum type="alphaLcParenR"/>
            </a:pPr>
            <a:r>
              <a:rPr lang="fi-FI" dirty="0"/>
              <a:t>Kuinka monta kerrosta talossa on?</a:t>
            </a:r>
          </a:p>
          <a:p>
            <a:pPr marL="514350" indent="-514350">
              <a:buFont typeface="+mj-lt"/>
              <a:buAutoNum type="alphaLcParenR"/>
            </a:pPr>
            <a:r>
              <a:rPr lang="fi-FI" dirty="0"/>
              <a:t>Milloin joku matkustaa hississä ylimmästä kerroksesta alimpaan?</a:t>
            </a:r>
          </a:p>
          <a:p>
            <a:pPr marL="514350" indent="-514350">
              <a:buFont typeface="+mj-lt"/>
              <a:buAutoNum type="alphaLcParenR"/>
            </a:pPr>
            <a:r>
              <a:rPr lang="fi-FI" dirty="0"/>
              <a:t>Milloin joku matkustaa alimmasta kerroksesta toiseen kerrokseen?</a:t>
            </a:r>
          </a:p>
          <a:p>
            <a:pPr marL="514350" indent="-514350">
              <a:buFont typeface="+mj-lt"/>
              <a:buAutoNum type="alphaLcParenR"/>
            </a:pPr>
            <a:r>
              <a:rPr lang="fi-FI" dirty="0"/>
              <a:t>Kuinka pitkään hissi on paikallaan 2. kerroksessa?</a:t>
            </a:r>
          </a:p>
          <a:p>
            <a:endParaRPr lang="fi-FI" dirty="0"/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930182BF-E7E8-443C-B99C-A1BF113B3C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879470"/>
              </p:ext>
            </p:extLst>
          </p:nvPr>
        </p:nvGraphicFramePr>
        <p:xfrm>
          <a:off x="3617249" y="232756"/>
          <a:ext cx="5038205" cy="648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5674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297</Words>
  <Application>Microsoft Office PowerPoint</Application>
  <PresentationFormat>Näytössä katseltava diaesitys (4:3)</PresentationFormat>
  <Paragraphs>81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OCR A Extended</vt:lpstr>
      <vt:lpstr>Office-teema</vt:lpstr>
      <vt:lpstr>Liike koordinaatistossa</vt:lpstr>
      <vt:lpstr>Tunnin ohjelma</vt:lpstr>
      <vt:lpstr>Kertaustehtävä</vt:lpstr>
      <vt:lpstr>Matka koordinaatistossa</vt:lpstr>
      <vt:lpstr>Harjoitus</vt:lpstr>
      <vt:lpstr>Harjoitus</vt:lpstr>
      <vt:lpstr>Harjoitus</vt:lpstr>
      <vt:lpstr>Harjoitus</vt:lpstr>
      <vt:lpstr>Harjoitus</vt:lpstr>
      <vt:lpstr>Harjoitus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Tunnin otsikko mahtuu kahdelle riville</dc:title>
  <dc:creator>Jan Jansson</dc:creator>
  <cp:lastModifiedBy>Jan Jansson</cp:lastModifiedBy>
  <cp:revision>12</cp:revision>
  <dcterms:created xsi:type="dcterms:W3CDTF">2018-08-13T10:09:59Z</dcterms:created>
  <dcterms:modified xsi:type="dcterms:W3CDTF">2018-09-24T09:01:18Z</dcterms:modified>
</cp:coreProperties>
</file>