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4"/>
  </p:notesMasterIdLst>
  <p:sldIdLst>
    <p:sldId id="256" r:id="rId6"/>
    <p:sldId id="260" r:id="rId7"/>
    <p:sldId id="257" r:id="rId8"/>
    <p:sldId id="262" r:id="rId9"/>
    <p:sldId id="267" r:id="rId10"/>
    <p:sldId id="268" r:id="rId11"/>
    <p:sldId id="265" r:id="rId12"/>
    <p:sldId id="269" r:id="rId13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33" autoAdjust="0"/>
    <p:restoredTop sz="33630" autoAdjust="0"/>
  </p:normalViewPr>
  <p:slideViewPr>
    <p:cSldViewPr>
      <p:cViewPr varScale="1">
        <p:scale>
          <a:sx n="110" d="100"/>
          <a:sy n="110" d="100"/>
        </p:scale>
        <p:origin x="1404" y="11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85643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68798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rgbClr val="FFFFFF"/>
                </a:solidFill>
                <a:latin typeface="Verdana" pitchFamily="34" charset="0"/>
              </a:rPr>
              <a:t>Forum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404921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Jakso IV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Sodan ja rauhan vuodet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Taitoaukeama: tekstidokumenttitehtävä</a:t>
            </a:r>
          </a:p>
        </p:txBody>
      </p:sp>
      <p:pic>
        <p:nvPicPr>
          <p:cNvPr id="6" name="Shape 96"/>
          <p:cNvPicPr preferRelativeResize="0">
            <a:picLocks noGrp="1"/>
          </p:cNvPicPr>
          <p:nvPr>
            <p:ph idx="1"/>
          </p:nvPr>
        </p:nvPicPr>
        <p:blipFill>
          <a:blip r:embed="rId2">
            <a:alphaModFix/>
          </a:blip>
          <a:stretch>
            <a:fillRect/>
          </a:stretch>
        </p:blipFill>
        <p:spPr>
          <a:xfrm>
            <a:off x="539552" y="1916832"/>
            <a:ext cx="8134672" cy="3661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Taitoaukeama: tekstidokumenttitehtävä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fi-FI" altLang="fi-FI" dirty="0"/>
              <a:t>Alla on ote Neuvostoliiton ulkoministeri </a:t>
            </a:r>
            <a:r>
              <a:rPr lang="fi-FI" altLang="fi-FI" dirty="0" err="1"/>
              <a:t>Molotovin</a:t>
            </a:r>
            <a:r>
              <a:rPr lang="fi-FI" altLang="fi-FI" dirty="0"/>
              <a:t> puheesta korkeimman neuvoston istunnossa 31. lokakuuta 1939.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r>
              <a:rPr lang="fi-FI" altLang="fi-FI" b="1" dirty="0"/>
              <a:t>Tehtävä</a:t>
            </a:r>
          </a:p>
          <a:p>
            <a:pPr marL="457200" indent="-457200" eaLnBrk="1" hangingPunct="1">
              <a:buFontTx/>
              <a:buAutoNum type="alphaLcParenR"/>
              <a:defRPr/>
            </a:pPr>
            <a:r>
              <a:rPr lang="fi-FI" dirty="0"/>
              <a:t>Millaisena </a:t>
            </a:r>
            <a:r>
              <a:rPr lang="fi-FI" dirty="0" err="1"/>
              <a:t>Molotov</a:t>
            </a:r>
            <a:r>
              <a:rPr lang="fi-FI" dirty="0"/>
              <a:t> näkee Suomen aseman Neuvostoliiton naapurina? (10p)</a:t>
            </a:r>
            <a:endParaRPr lang="fi-FI" altLang="fi-FI" dirty="0"/>
          </a:p>
          <a:p>
            <a:pPr marL="457200" indent="-457200" eaLnBrk="1" hangingPunct="1">
              <a:buFontTx/>
              <a:buAutoNum type="alphaLcParenR"/>
              <a:defRPr/>
            </a:pPr>
            <a:r>
              <a:rPr lang="fi-FI" altLang="fi-FI" dirty="0"/>
              <a:t>Miten Euroopan suurvaltasuhteet heijastuivat Suomen asemaan vuosina 1939–1940? (10p)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en-US" dirty="0"/>
              <a:t>a) Millaisena </a:t>
            </a:r>
            <a:r>
              <a:rPr lang="fi-FI" altLang="en-US" dirty="0" err="1"/>
              <a:t>Molotov</a:t>
            </a:r>
            <a:r>
              <a:rPr lang="fi-FI" altLang="en-US" dirty="0"/>
              <a:t> näkee Suomen aseman Neuvostoliiton naapurina? (10p)</a:t>
            </a:r>
          </a:p>
        </p:txBody>
      </p:sp>
      <p:pic>
        <p:nvPicPr>
          <p:cNvPr id="4" name="Shape 103"/>
          <p:cNvPicPr preferRelativeResize="0">
            <a:picLocks noGrp="1"/>
          </p:cNvPicPr>
          <p:nvPr>
            <p:ph idx="1"/>
          </p:nvPr>
        </p:nvPicPr>
        <p:blipFill>
          <a:blip r:embed="rId2">
            <a:alphaModFix/>
          </a:blip>
          <a:stretch>
            <a:fillRect/>
          </a:stretch>
        </p:blipFill>
        <p:spPr>
          <a:xfrm>
            <a:off x="539552" y="1340768"/>
            <a:ext cx="8064896" cy="360473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5" name="Shape 119"/>
          <p:cNvSpPr/>
          <p:nvPr/>
        </p:nvSpPr>
        <p:spPr>
          <a:xfrm>
            <a:off x="351150" y="5013176"/>
            <a:ext cx="8441700" cy="11760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spcBef>
                <a:spcPts val="0"/>
              </a:spcBef>
              <a:buNone/>
            </a:pPr>
            <a:r>
              <a:rPr lang="fi-FI" sz="1800" dirty="0" err="1">
                <a:latin typeface="Verdana"/>
                <a:ea typeface="Verdana"/>
                <a:cs typeface="Verdana"/>
                <a:sym typeface="Verdana"/>
              </a:rPr>
              <a:t>Molotov</a:t>
            </a: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 on huolissaan Leningradin turvallisuudesta, </a:t>
            </a:r>
          </a:p>
          <a:p>
            <a:pPr lvl="0" algn="ctr">
              <a:spcBef>
                <a:spcPts val="0"/>
              </a:spcBef>
              <a:buNone/>
            </a:pP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koska se sijaitsee niin lähellä Suomen rajaa.</a:t>
            </a:r>
          </a:p>
        </p:txBody>
      </p:sp>
      <p:cxnSp>
        <p:nvCxnSpPr>
          <p:cNvPr id="6" name="Shape 115"/>
          <p:cNvCxnSpPr/>
          <p:nvPr/>
        </p:nvCxnSpPr>
        <p:spPr>
          <a:xfrm>
            <a:off x="5940152" y="2420888"/>
            <a:ext cx="2602792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7" name="Shape 116"/>
          <p:cNvCxnSpPr/>
          <p:nvPr/>
        </p:nvCxnSpPr>
        <p:spPr>
          <a:xfrm>
            <a:off x="611560" y="2780928"/>
            <a:ext cx="1944216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8" name="Shape 117"/>
          <p:cNvCxnSpPr/>
          <p:nvPr/>
        </p:nvCxnSpPr>
        <p:spPr>
          <a:xfrm>
            <a:off x="6739044" y="2780928"/>
            <a:ext cx="180390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9" name="Shape 118"/>
          <p:cNvCxnSpPr/>
          <p:nvPr/>
        </p:nvCxnSpPr>
        <p:spPr>
          <a:xfrm flipV="1">
            <a:off x="591112" y="3068960"/>
            <a:ext cx="4844984" cy="12302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en-US" dirty="0"/>
              <a:t>a) Millaisena </a:t>
            </a:r>
            <a:r>
              <a:rPr lang="fi-FI" altLang="en-US" dirty="0" err="1"/>
              <a:t>Molotov</a:t>
            </a:r>
            <a:r>
              <a:rPr lang="fi-FI" altLang="en-US" dirty="0"/>
              <a:t> näkee Suomen aseman Neuvostoliiton naapurina? (10p)</a:t>
            </a:r>
          </a:p>
        </p:txBody>
      </p:sp>
      <p:pic>
        <p:nvPicPr>
          <p:cNvPr id="4" name="Shape 103"/>
          <p:cNvPicPr preferRelativeResize="0">
            <a:picLocks noGrp="1"/>
          </p:cNvPicPr>
          <p:nvPr>
            <p:ph idx="1"/>
          </p:nvPr>
        </p:nvPicPr>
        <p:blipFill>
          <a:blip r:embed="rId2">
            <a:alphaModFix/>
          </a:blip>
          <a:stretch>
            <a:fillRect/>
          </a:stretch>
        </p:blipFill>
        <p:spPr>
          <a:xfrm>
            <a:off x="539552" y="1340768"/>
            <a:ext cx="8064896" cy="360473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pic>
      <p:cxnSp>
        <p:nvCxnSpPr>
          <p:cNvPr id="6" name="Shape 115"/>
          <p:cNvCxnSpPr/>
          <p:nvPr/>
        </p:nvCxnSpPr>
        <p:spPr>
          <a:xfrm flipV="1">
            <a:off x="6228184" y="3068961"/>
            <a:ext cx="2314760" cy="12301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7" name="Shape 116"/>
          <p:cNvCxnSpPr/>
          <p:nvPr/>
        </p:nvCxnSpPr>
        <p:spPr>
          <a:xfrm>
            <a:off x="4860032" y="3717032"/>
            <a:ext cx="3682912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8" name="Shape 117"/>
          <p:cNvCxnSpPr/>
          <p:nvPr/>
        </p:nvCxnSpPr>
        <p:spPr>
          <a:xfrm>
            <a:off x="2915816" y="3356992"/>
            <a:ext cx="2232248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9" name="Shape 118"/>
          <p:cNvCxnSpPr/>
          <p:nvPr/>
        </p:nvCxnSpPr>
        <p:spPr>
          <a:xfrm>
            <a:off x="591112" y="4017366"/>
            <a:ext cx="2036672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0" name="Shape 141"/>
          <p:cNvSpPr/>
          <p:nvPr/>
        </p:nvSpPr>
        <p:spPr>
          <a:xfrm>
            <a:off x="351150" y="5013176"/>
            <a:ext cx="8441700" cy="11760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 rtl="0">
              <a:spcBef>
                <a:spcPts val="0"/>
              </a:spcBef>
              <a:buNone/>
            </a:pP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Hän on huolissaan myös merialueesta ja siitä, että mereltä tapahtuva hyökkäys Leningradiin on mahdollinen, jos Suomi ei halua estää sitä.</a:t>
            </a:r>
          </a:p>
        </p:txBody>
      </p:sp>
    </p:spTree>
    <p:extLst>
      <p:ext uri="{BB962C8B-B14F-4D97-AF65-F5344CB8AC3E}">
        <p14:creationId xmlns:p14="http://schemas.microsoft.com/office/powerpoint/2010/main" val="513127962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en-US" dirty="0"/>
              <a:t>a) Millaisena </a:t>
            </a:r>
            <a:r>
              <a:rPr lang="fi-FI" altLang="en-US" dirty="0" err="1"/>
              <a:t>Molotov</a:t>
            </a:r>
            <a:r>
              <a:rPr lang="fi-FI" altLang="en-US" dirty="0"/>
              <a:t> näkee Suomen aseman Neuvostoliiton naapurina? (10p)</a:t>
            </a:r>
          </a:p>
        </p:txBody>
      </p:sp>
      <p:pic>
        <p:nvPicPr>
          <p:cNvPr id="4" name="Shape 103"/>
          <p:cNvPicPr preferRelativeResize="0">
            <a:picLocks noGrp="1"/>
          </p:cNvPicPr>
          <p:nvPr>
            <p:ph idx="1"/>
          </p:nvPr>
        </p:nvPicPr>
        <p:blipFill>
          <a:blip r:embed="rId2">
            <a:alphaModFix/>
          </a:blip>
          <a:stretch>
            <a:fillRect/>
          </a:stretch>
        </p:blipFill>
        <p:spPr>
          <a:xfrm>
            <a:off x="539552" y="1334895"/>
            <a:ext cx="8064896" cy="360473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pic>
      <p:cxnSp>
        <p:nvCxnSpPr>
          <p:cNvPr id="6" name="Shape 115"/>
          <p:cNvCxnSpPr/>
          <p:nvPr/>
        </p:nvCxnSpPr>
        <p:spPr>
          <a:xfrm flipV="1">
            <a:off x="2915816" y="3988222"/>
            <a:ext cx="5627128" cy="29144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7" name="Shape 116"/>
          <p:cNvCxnSpPr/>
          <p:nvPr/>
        </p:nvCxnSpPr>
        <p:spPr>
          <a:xfrm>
            <a:off x="591112" y="4310754"/>
            <a:ext cx="5205024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8" name="Shape 117"/>
          <p:cNvCxnSpPr/>
          <p:nvPr/>
        </p:nvCxnSpPr>
        <p:spPr>
          <a:xfrm>
            <a:off x="5364088" y="4581128"/>
            <a:ext cx="3178856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9" name="Shape 118"/>
          <p:cNvCxnSpPr/>
          <p:nvPr/>
        </p:nvCxnSpPr>
        <p:spPr>
          <a:xfrm>
            <a:off x="591112" y="4941168"/>
            <a:ext cx="606912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1" name="Shape 165"/>
          <p:cNvSpPr/>
          <p:nvPr/>
        </p:nvSpPr>
        <p:spPr>
          <a:xfrm>
            <a:off x="351150" y="5013176"/>
            <a:ext cx="8441700" cy="11760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 rtl="0">
              <a:spcBef>
                <a:spcPts val="0"/>
              </a:spcBef>
              <a:buNone/>
            </a:pPr>
            <a:r>
              <a:rPr lang="fi-FI" sz="1800" dirty="0" err="1">
                <a:latin typeface="Verdana"/>
                <a:ea typeface="Verdana"/>
                <a:cs typeface="Verdana"/>
                <a:sym typeface="Verdana"/>
              </a:rPr>
              <a:t>Molotov</a:t>
            </a: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 katsoo, että Neuvostoliitolla on Euroopan tilanteen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vuoksi oikeus ja velvollisuus vahvistaa turvallisuuttaan.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Tällä hän viittaa Leningradiin.</a:t>
            </a:r>
          </a:p>
        </p:txBody>
      </p:sp>
    </p:spTree>
    <p:extLst>
      <p:ext uri="{BB962C8B-B14F-4D97-AF65-F5344CB8AC3E}">
        <p14:creationId xmlns:p14="http://schemas.microsoft.com/office/powerpoint/2010/main" val="412240719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92888" cy="914400"/>
          </a:xfrm>
        </p:spPr>
        <p:txBody>
          <a:bodyPr>
            <a:normAutofit fontScale="90000"/>
          </a:bodyPr>
          <a:lstStyle/>
          <a:p>
            <a:r>
              <a:rPr lang="fi-FI" altLang="fi-FI" dirty="0"/>
              <a:t>b) Miten Euroopan suurvaltasuhteet heijastuivat Suomen asemaan vuosina 1939–1940? (10p)</a:t>
            </a:r>
            <a:endParaRPr lang="fi-FI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18648" cy="4709120"/>
          </a:xfrm>
        </p:spPr>
        <p:txBody>
          <a:bodyPr>
            <a:normAutofit/>
          </a:bodyPr>
          <a:lstStyle/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Natsi-Saksa ja Neuvostoliitto olivat toistensa ideologisia vihollisia. Neuvostoliitto ei tullut toimeen myöskään länsivaltojen kanssa. Sillä oli tarve varmistaa länsirajansa turvallisuus.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Saksan ja Neuvostoliiton hyökkäämättömyyssopimus ja sen salainen lisäpöytäkirja antoivat Neuvostoliitolle vapaat kädet Suomen suhteen.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Koska Suomi ei suostunut Neuvostoliiton aluevaatimuksiin, syttyi talvisota.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Talvisodan päättymiseen vaikutti länsimaiden avuntarjous Suomelle: Neuvostoliitto ei halunnut sotaa länsivaltoja vastaan ja suostui rauhaan Suomen kanssa.</a:t>
            </a:r>
          </a:p>
        </p:txBody>
      </p:sp>
    </p:spTree>
    <p:extLst>
      <p:ext uri="{BB962C8B-B14F-4D97-AF65-F5344CB8AC3E}">
        <p14:creationId xmlns:p14="http://schemas.microsoft.com/office/powerpoint/2010/main" val="13966751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92888" cy="914400"/>
          </a:xfrm>
        </p:spPr>
        <p:txBody>
          <a:bodyPr>
            <a:normAutofit fontScale="90000"/>
          </a:bodyPr>
          <a:lstStyle/>
          <a:p>
            <a:r>
              <a:rPr lang="fi-FI" altLang="fi-FI" dirty="0"/>
              <a:t>b) Miten Euroopan suurvaltasuhteet heijastuivat Suomen asemaan vuosina 1939–1940? (10p)</a:t>
            </a:r>
            <a:endParaRPr lang="fi-FI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18648" cy="4709120"/>
          </a:xfrm>
        </p:spPr>
        <p:txBody>
          <a:bodyPr>
            <a:normAutofit/>
          </a:bodyPr>
          <a:lstStyle/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Saksan hyökkäys länteen vuonna 1940 vaikutti Suomen asemaan: se jäi kahden suurvallan väliin, ja kauppasuhteet länteen vaikeutuivat.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Saksan päätös tulevasta hyökkäyksestä Neuvostoliittoon vaikutti Suomen asemaan: Saksa lähentyi Suomea eikä enää sallinut Neuvostoliiton yrittää uutta miehitystä.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Vastauksessa on hyvä käsitellä tapahtumia ajopuu- ja koskiveneteorian näkökulmista, mutta vain vuoden 1940 loppuun asti.</a:t>
            </a:r>
          </a:p>
        </p:txBody>
      </p:sp>
    </p:spTree>
    <p:extLst>
      <p:ext uri="{BB962C8B-B14F-4D97-AF65-F5344CB8AC3E}">
        <p14:creationId xmlns:p14="http://schemas.microsoft.com/office/powerpoint/2010/main" val="24596184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4FD2DD6E-41AC-4D3A-A8B5-1111DEEF208D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9202</TotalTime>
  <Words>301</Words>
  <Application>Microsoft Office PowerPoint</Application>
  <PresentationFormat>Näytössä katseltava diaesitys (4:3)</PresentationFormat>
  <Paragraphs>30</Paragraphs>
  <Slides>8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Taitoaukeama: tekstidokumenttitehtävä</vt:lpstr>
      <vt:lpstr>Taitoaukeama: tekstidokumenttitehtävä</vt:lpstr>
      <vt:lpstr>a) Millaisena Molotov näkee Suomen aseman Neuvostoliiton naapurina? (10p)</vt:lpstr>
      <vt:lpstr>a) Millaisena Molotov näkee Suomen aseman Neuvostoliiton naapurina? (10p)</vt:lpstr>
      <vt:lpstr>a) Millaisena Molotov näkee Suomen aseman Neuvostoliiton naapurina? (10p)</vt:lpstr>
      <vt:lpstr>b) Miten Euroopan suurvaltasuhteet heijastuivat Suomen asemaan vuosina 1939–1940? (10p)</vt:lpstr>
      <vt:lpstr>b) Miten Euroopan suurvaltasuhteet heijastuivat Suomen asemaan vuosina 1939–1940? (10p)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opettajat</cp:lastModifiedBy>
  <cp:revision>64</cp:revision>
  <dcterms:created xsi:type="dcterms:W3CDTF">2010-04-19T08:09:13Z</dcterms:created>
  <dcterms:modified xsi:type="dcterms:W3CDTF">2020-09-16T08:31:36Z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