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70" r:id="rId4"/>
    <p:sldId id="263" r:id="rId5"/>
    <p:sldId id="281" r:id="rId6"/>
    <p:sldId id="271" r:id="rId7"/>
    <p:sldId id="269" r:id="rId8"/>
    <p:sldId id="282" r:id="rId9"/>
    <p:sldId id="272" r:id="rId10"/>
    <p:sldId id="275" r:id="rId11"/>
    <p:sldId id="277" r:id="rId12"/>
    <p:sldId id="280" r:id="rId13"/>
    <p:sldId id="273" r:id="rId14"/>
    <p:sldId id="279" r:id="rId15"/>
    <p:sldId id="264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FB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052" autoAdjust="0"/>
  </p:normalViewPr>
  <p:slideViewPr>
    <p:cSldViewPr snapToGrid="0">
      <p:cViewPr varScale="1">
        <p:scale>
          <a:sx n="78" d="100"/>
          <a:sy n="78" d="100"/>
        </p:scale>
        <p:origin x="8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0A6AA-C324-4251-B2D1-010C7171E475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AF2AB-F65B-4ABD-8CF8-22D742A86CB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0721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genetics.utah.edu/content/cells/scal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hlinkClick r:id="rId3"/>
              </a:rPr>
              <a:t>http://learn.genetics.utah.edu/content/cells/scale/</a:t>
            </a: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AF2AB-F65B-4ABD-8CF8-22D742A86CBE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163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149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760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119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00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295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624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863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567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7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191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140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B7E4A-269D-4FA1-BA2F-154FB8F9A6CA}" type="datetimeFigureOut">
              <a:rPr lang="fi-FI" smtClean="0"/>
              <a:t>2.1.2019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01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BReOjo3ri8" TargetMode="External"/><Relationship Id="rId2" Type="http://schemas.openxmlformats.org/officeDocument/2006/relationships/hyperlink" Target="https://www.youtube.com/watch?v=ZOedJgqTT9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V8KbQyF22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knologiateollisuus.fi/fi/ryhmat-ja-yhdistykset/teraskirja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D71497-AC8A-4FAB-AF38-F107EBF6D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60" y="3499802"/>
            <a:ext cx="7772400" cy="2053100"/>
          </a:xfrm>
          <a:solidFill>
            <a:schemeClr val="bg1">
              <a:alpha val="80000"/>
            </a:schemeClr>
          </a:solidFill>
          <a:ln w="38100">
            <a:solidFill>
              <a:srgbClr val="83AFB4"/>
            </a:solidFill>
          </a:ln>
        </p:spPr>
        <p:txBody>
          <a:bodyPr anchor="ctr" anchorCtr="1"/>
          <a:lstStyle/>
          <a:p>
            <a:r>
              <a:rPr lang="fi-FI" dirty="0"/>
              <a:t>Aine koostuu alkuaineista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3D14A4B-18C0-4FA6-A142-4F5F6F340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84" y="5926830"/>
            <a:ext cx="3537065" cy="521075"/>
          </a:xfrm>
          <a:solidFill>
            <a:schemeClr val="bg1">
              <a:alpha val="80000"/>
            </a:schemeClr>
          </a:solidFill>
          <a:ln w="28575">
            <a:solidFill>
              <a:srgbClr val="83AFB4"/>
            </a:solidFill>
          </a:ln>
        </p:spPr>
        <p:txBody>
          <a:bodyPr anchor="ctr" anchorCtr="1"/>
          <a:lstStyle/>
          <a:p>
            <a:r>
              <a:rPr lang="fi-FI" dirty="0"/>
              <a:t>Jan Jansson @TYK 2018-19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9DA0BC07-3A4F-4874-82D3-2B12F45541C9}"/>
              </a:ext>
            </a:extLst>
          </p:cNvPr>
          <p:cNvSpPr txBox="1">
            <a:spLocks/>
          </p:cNvSpPr>
          <p:nvPr/>
        </p:nvSpPr>
        <p:spPr>
          <a:xfrm>
            <a:off x="7597832" y="145400"/>
            <a:ext cx="1461653" cy="928111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ke4</a:t>
            </a:r>
          </a:p>
        </p:txBody>
      </p:sp>
    </p:spTree>
    <p:extLst>
      <p:ext uri="{BB962C8B-B14F-4D97-AF65-F5344CB8AC3E}">
        <p14:creationId xmlns:p14="http://schemas.microsoft.com/office/powerpoint/2010/main" val="345807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 ja atomi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471354"/>
            <a:ext cx="5427323" cy="455582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Hiili on alkuaine. Hiilessä on vain hiiliatomeita.</a:t>
            </a:r>
          </a:p>
          <a:p>
            <a:r>
              <a:rPr lang="fi-FI" dirty="0"/>
              <a:t>Vety on alkuaine. Vedyssä on vain vetyatomeita.</a:t>
            </a:r>
          </a:p>
          <a:p>
            <a:r>
              <a:rPr lang="fi-FI" dirty="0"/>
              <a:t>Atomit eivät hajoa helposti. Alkuainetta ei voi hajottaa toiseksi aineeksi. </a:t>
            </a:r>
          </a:p>
          <a:p>
            <a:r>
              <a:rPr lang="fi-FI" dirty="0"/>
              <a:t>Atomit ovat tosi pieniä. Atomeita ei voi nähdä edes mikroskoopilla.</a:t>
            </a:r>
          </a:p>
          <a:p>
            <a:r>
              <a:rPr lang="fi-FI" dirty="0"/>
              <a:t>1 millimetriin mahtuu 3 miljardia hiiliatomia</a:t>
            </a:r>
          </a:p>
          <a:p>
            <a:endParaRPr lang="fi-FI" dirty="0"/>
          </a:p>
        </p:txBody>
      </p:sp>
      <p:pic>
        <p:nvPicPr>
          <p:cNvPr id="25" name="Kuva 24" descr="hiili.jpg"/>
          <p:cNvPicPr>
            <a:picLocks noChangeAspect="1"/>
          </p:cNvPicPr>
          <p:nvPr/>
        </p:nvPicPr>
        <p:blipFill rotWithShape="1">
          <a:blip r:embed="rId3" cstate="print">
            <a:lum bright="20000"/>
          </a:blip>
          <a:srcRect l="17717" t="7120" r="28734" b="3448"/>
          <a:stretch/>
        </p:blipFill>
        <p:spPr>
          <a:xfrm>
            <a:off x="6293215" y="182990"/>
            <a:ext cx="2520000" cy="2520000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19797457-6E8F-43DA-B409-DDC8FA632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134" y="4175962"/>
            <a:ext cx="2520000" cy="2520000"/>
          </a:xfrm>
          <a:prstGeom prst="rect">
            <a:avLst/>
          </a:prstGeom>
        </p:spPr>
      </p:pic>
      <p:sp>
        <p:nvSpPr>
          <p:cNvPr id="49" name="Ellipsi 48">
            <a:extLst>
              <a:ext uri="{FF2B5EF4-FFF2-40B4-BE49-F238E27FC236}">
                <a16:creationId xmlns:a16="http://schemas.microsoft.com/office/drawing/2014/main" id="{DE785E17-FA07-49B1-A321-A44660585C72}"/>
              </a:ext>
            </a:extLst>
          </p:cNvPr>
          <p:cNvSpPr/>
          <p:nvPr/>
        </p:nvSpPr>
        <p:spPr>
          <a:xfrm>
            <a:off x="7570021" y="2976359"/>
            <a:ext cx="1440000" cy="1440000"/>
          </a:xfrm>
          <a:prstGeom prst="ellips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52" name="Suora yhdysviiva 51">
            <a:extLst>
              <a:ext uri="{FF2B5EF4-FFF2-40B4-BE49-F238E27FC236}">
                <a16:creationId xmlns:a16="http://schemas.microsoft.com/office/drawing/2014/main" id="{AE0C86D5-DDFF-4F1A-8ECE-BFF90B8D7E16}"/>
              </a:ext>
            </a:extLst>
          </p:cNvPr>
          <p:cNvCxnSpPr>
            <a:cxnSpLocks/>
            <a:stCxn id="49" idx="2"/>
          </p:cNvCxnSpPr>
          <p:nvPr/>
        </p:nvCxnSpPr>
        <p:spPr>
          <a:xfrm flipH="1">
            <a:off x="7334867" y="3696359"/>
            <a:ext cx="235154" cy="8250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uora yhdysviiva 52">
            <a:extLst>
              <a:ext uri="{FF2B5EF4-FFF2-40B4-BE49-F238E27FC236}">
                <a16:creationId xmlns:a16="http://schemas.microsoft.com/office/drawing/2014/main" id="{DA8611A7-6E58-4134-A7A3-65997F23A782}"/>
              </a:ext>
            </a:extLst>
          </p:cNvPr>
          <p:cNvCxnSpPr>
            <a:cxnSpLocks/>
            <a:stCxn id="49" idx="4"/>
          </p:cNvCxnSpPr>
          <p:nvPr/>
        </p:nvCxnSpPr>
        <p:spPr>
          <a:xfrm flipH="1">
            <a:off x="7334867" y="4416359"/>
            <a:ext cx="955154" cy="1241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i 53">
            <a:extLst>
              <a:ext uri="{FF2B5EF4-FFF2-40B4-BE49-F238E27FC236}">
                <a16:creationId xmlns:a16="http://schemas.microsoft.com/office/drawing/2014/main" id="{8A1FFA71-F7B2-4C40-83D3-1DEADD564F8B}"/>
              </a:ext>
            </a:extLst>
          </p:cNvPr>
          <p:cNvSpPr/>
          <p:nvPr/>
        </p:nvSpPr>
        <p:spPr>
          <a:xfrm>
            <a:off x="6065048" y="2378908"/>
            <a:ext cx="1440000" cy="144000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55" name="Suora yhdysviiva 54">
            <a:extLst>
              <a:ext uri="{FF2B5EF4-FFF2-40B4-BE49-F238E27FC236}">
                <a16:creationId xmlns:a16="http://schemas.microsoft.com/office/drawing/2014/main" id="{08F2D477-3CB4-45BD-9C21-AA088458352F}"/>
              </a:ext>
            </a:extLst>
          </p:cNvPr>
          <p:cNvCxnSpPr>
            <a:cxnSpLocks/>
          </p:cNvCxnSpPr>
          <p:nvPr/>
        </p:nvCxnSpPr>
        <p:spPr>
          <a:xfrm flipV="1">
            <a:off x="6286134" y="1347214"/>
            <a:ext cx="1447081" cy="12022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uora yhdysviiva 55">
            <a:extLst>
              <a:ext uri="{FF2B5EF4-FFF2-40B4-BE49-F238E27FC236}">
                <a16:creationId xmlns:a16="http://schemas.microsoft.com/office/drawing/2014/main" id="{0E11F264-2122-4D2E-BC8A-1197452EF4EB}"/>
              </a:ext>
            </a:extLst>
          </p:cNvPr>
          <p:cNvCxnSpPr>
            <a:cxnSpLocks/>
            <a:stCxn id="54" idx="6"/>
          </p:cNvCxnSpPr>
          <p:nvPr/>
        </p:nvCxnSpPr>
        <p:spPr>
          <a:xfrm flipV="1">
            <a:off x="7505048" y="1347214"/>
            <a:ext cx="235154" cy="175169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E8A290DC-E07F-472F-8D55-F081A9F3AEB7}"/>
              </a:ext>
            </a:extLst>
          </p:cNvPr>
          <p:cNvGrpSpPr>
            <a:grpSpLocks noChangeAspect="1"/>
          </p:cNvGrpSpPr>
          <p:nvPr/>
        </p:nvGrpSpPr>
        <p:grpSpPr>
          <a:xfrm>
            <a:off x="332365" y="5960700"/>
            <a:ext cx="5744381" cy="638265"/>
            <a:chOff x="337866" y="5863849"/>
            <a:chExt cx="7776864" cy="864096"/>
          </a:xfrm>
        </p:grpSpPr>
        <p:grpSp>
          <p:nvGrpSpPr>
            <p:cNvPr id="58" name="Ryhmä 57">
              <a:extLst>
                <a:ext uri="{FF2B5EF4-FFF2-40B4-BE49-F238E27FC236}">
                  <a16:creationId xmlns:a16="http://schemas.microsoft.com/office/drawing/2014/main" id="{1ABCA19A-A580-4708-A95E-FD65C6FA87D4}"/>
                </a:ext>
              </a:extLst>
            </p:cNvPr>
            <p:cNvGrpSpPr/>
            <p:nvPr/>
          </p:nvGrpSpPr>
          <p:grpSpPr>
            <a:xfrm>
              <a:off x="337866" y="5863849"/>
              <a:ext cx="7776864" cy="360040"/>
              <a:chOff x="611560" y="5085184"/>
              <a:chExt cx="7776864" cy="360040"/>
            </a:xfrm>
          </p:grpSpPr>
          <p:sp>
            <p:nvSpPr>
              <p:cNvPr id="62" name="Ellipsi 61">
                <a:extLst>
                  <a:ext uri="{FF2B5EF4-FFF2-40B4-BE49-F238E27FC236}">
                    <a16:creationId xmlns:a16="http://schemas.microsoft.com/office/drawing/2014/main" id="{74AA774B-0D3D-4560-89A8-EF02AE23EA9C}"/>
                  </a:ext>
                </a:extLst>
              </p:cNvPr>
              <p:cNvSpPr/>
              <p:nvPr/>
            </p:nvSpPr>
            <p:spPr>
              <a:xfrm>
                <a:off x="611560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3" name="Ellipsi 62">
                <a:extLst>
                  <a:ext uri="{FF2B5EF4-FFF2-40B4-BE49-F238E27FC236}">
                    <a16:creationId xmlns:a16="http://schemas.microsoft.com/office/drawing/2014/main" id="{3813CFF9-EDCE-4A49-941A-8003FC26B77E}"/>
                  </a:ext>
                </a:extLst>
              </p:cNvPr>
              <p:cNvSpPr/>
              <p:nvPr/>
            </p:nvSpPr>
            <p:spPr>
              <a:xfrm>
                <a:off x="971600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4" name="Ellipsi 63">
                <a:extLst>
                  <a:ext uri="{FF2B5EF4-FFF2-40B4-BE49-F238E27FC236}">
                    <a16:creationId xmlns:a16="http://schemas.microsoft.com/office/drawing/2014/main" id="{F43357FD-D6F9-4260-867C-D161420CD98D}"/>
                  </a:ext>
                </a:extLst>
              </p:cNvPr>
              <p:cNvSpPr/>
              <p:nvPr/>
            </p:nvSpPr>
            <p:spPr>
              <a:xfrm>
                <a:off x="1331640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5" name="Ellipsi 64">
                <a:extLst>
                  <a:ext uri="{FF2B5EF4-FFF2-40B4-BE49-F238E27FC236}">
                    <a16:creationId xmlns:a16="http://schemas.microsoft.com/office/drawing/2014/main" id="{7FA3BCC6-E8D3-4703-8678-F22D88D245EE}"/>
                  </a:ext>
                </a:extLst>
              </p:cNvPr>
              <p:cNvSpPr/>
              <p:nvPr/>
            </p:nvSpPr>
            <p:spPr>
              <a:xfrm>
                <a:off x="1691680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6" name="Ellipsi 65">
                <a:extLst>
                  <a:ext uri="{FF2B5EF4-FFF2-40B4-BE49-F238E27FC236}">
                    <a16:creationId xmlns:a16="http://schemas.microsoft.com/office/drawing/2014/main" id="{D73FC1D1-078E-4951-A4E4-E1B92BD92AD2}"/>
                  </a:ext>
                </a:extLst>
              </p:cNvPr>
              <p:cNvSpPr/>
              <p:nvPr/>
            </p:nvSpPr>
            <p:spPr>
              <a:xfrm>
                <a:off x="2051720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7" name="Ellipsi 66">
                <a:extLst>
                  <a:ext uri="{FF2B5EF4-FFF2-40B4-BE49-F238E27FC236}">
                    <a16:creationId xmlns:a16="http://schemas.microsoft.com/office/drawing/2014/main" id="{B285FBD5-FC2E-4431-BEBE-E55E8D9EB3C2}"/>
                  </a:ext>
                </a:extLst>
              </p:cNvPr>
              <p:cNvSpPr/>
              <p:nvPr/>
            </p:nvSpPr>
            <p:spPr>
              <a:xfrm>
                <a:off x="2411760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8" name="Ellipsi 67">
                <a:extLst>
                  <a:ext uri="{FF2B5EF4-FFF2-40B4-BE49-F238E27FC236}">
                    <a16:creationId xmlns:a16="http://schemas.microsoft.com/office/drawing/2014/main" id="{274F3D41-1071-42F2-9E86-A28B0E229626}"/>
                  </a:ext>
                </a:extLst>
              </p:cNvPr>
              <p:cNvSpPr/>
              <p:nvPr/>
            </p:nvSpPr>
            <p:spPr>
              <a:xfrm>
                <a:off x="2771800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9" name="Ellipsi 68">
                <a:extLst>
                  <a:ext uri="{FF2B5EF4-FFF2-40B4-BE49-F238E27FC236}">
                    <a16:creationId xmlns:a16="http://schemas.microsoft.com/office/drawing/2014/main" id="{324D572C-4832-4829-8580-345FAF1FEA1E}"/>
                  </a:ext>
                </a:extLst>
              </p:cNvPr>
              <p:cNvSpPr/>
              <p:nvPr/>
            </p:nvSpPr>
            <p:spPr>
              <a:xfrm>
                <a:off x="3131840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0" name="Ellipsi 69">
                <a:extLst>
                  <a:ext uri="{FF2B5EF4-FFF2-40B4-BE49-F238E27FC236}">
                    <a16:creationId xmlns:a16="http://schemas.microsoft.com/office/drawing/2014/main" id="{E052A587-63BB-4EF0-B826-BEC637CD5FFA}"/>
                  </a:ext>
                </a:extLst>
              </p:cNvPr>
              <p:cNvSpPr/>
              <p:nvPr/>
            </p:nvSpPr>
            <p:spPr>
              <a:xfrm>
                <a:off x="3491880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1" name="Ellipsi 70">
                <a:extLst>
                  <a:ext uri="{FF2B5EF4-FFF2-40B4-BE49-F238E27FC236}">
                    <a16:creationId xmlns:a16="http://schemas.microsoft.com/office/drawing/2014/main" id="{75FD4C5D-39F8-4F4B-B374-797770347BFF}"/>
                  </a:ext>
                </a:extLst>
              </p:cNvPr>
              <p:cNvSpPr/>
              <p:nvPr/>
            </p:nvSpPr>
            <p:spPr>
              <a:xfrm>
                <a:off x="3851920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2" name="Ellipsi 71">
                <a:extLst>
                  <a:ext uri="{FF2B5EF4-FFF2-40B4-BE49-F238E27FC236}">
                    <a16:creationId xmlns:a16="http://schemas.microsoft.com/office/drawing/2014/main" id="{30D0F677-02DD-4768-A3D6-033D0E305DFD}"/>
                  </a:ext>
                </a:extLst>
              </p:cNvPr>
              <p:cNvSpPr/>
              <p:nvPr/>
            </p:nvSpPr>
            <p:spPr>
              <a:xfrm>
                <a:off x="4788024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3" name="Ellipsi 72">
                <a:extLst>
                  <a:ext uri="{FF2B5EF4-FFF2-40B4-BE49-F238E27FC236}">
                    <a16:creationId xmlns:a16="http://schemas.microsoft.com/office/drawing/2014/main" id="{A88CE02A-5666-4AC7-A45F-4D1BE2311ADD}"/>
                  </a:ext>
                </a:extLst>
              </p:cNvPr>
              <p:cNvSpPr/>
              <p:nvPr/>
            </p:nvSpPr>
            <p:spPr>
              <a:xfrm>
                <a:off x="5148064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4" name="Ellipsi 73">
                <a:extLst>
                  <a:ext uri="{FF2B5EF4-FFF2-40B4-BE49-F238E27FC236}">
                    <a16:creationId xmlns:a16="http://schemas.microsoft.com/office/drawing/2014/main" id="{9BCD98C6-119D-40B8-A133-D2B09FE656D8}"/>
                  </a:ext>
                </a:extLst>
              </p:cNvPr>
              <p:cNvSpPr/>
              <p:nvPr/>
            </p:nvSpPr>
            <p:spPr>
              <a:xfrm>
                <a:off x="5508104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5" name="Ellipsi 74">
                <a:extLst>
                  <a:ext uri="{FF2B5EF4-FFF2-40B4-BE49-F238E27FC236}">
                    <a16:creationId xmlns:a16="http://schemas.microsoft.com/office/drawing/2014/main" id="{A03D7C98-F17B-464B-A700-407F013E6401}"/>
                  </a:ext>
                </a:extLst>
              </p:cNvPr>
              <p:cNvSpPr/>
              <p:nvPr/>
            </p:nvSpPr>
            <p:spPr>
              <a:xfrm>
                <a:off x="5868144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6" name="Ellipsi 75">
                <a:extLst>
                  <a:ext uri="{FF2B5EF4-FFF2-40B4-BE49-F238E27FC236}">
                    <a16:creationId xmlns:a16="http://schemas.microsoft.com/office/drawing/2014/main" id="{1D65D2DB-B9D8-4AD5-8385-40219B453F71}"/>
                  </a:ext>
                </a:extLst>
              </p:cNvPr>
              <p:cNvSpPr/>
              <p:nvPr/>
            </p:nvSpPr>
            <p:spPr>
              <a:xfrm>
                <a:off x="6228184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7" name="Ellipsi 76">
                <a:extLst>
                  <a:ext uri="{FF2B5EF4-FFF2-40B4-BE49-F238E27FC236}">
                    <a16:creationId xmlns:a16="http://schemas.microsoft.com/office/drawing/2014/main" id="{542C1CC5-CE8B-40B6-AA4F-96E458853E0B}"/>
                  </a:ext>
                </a:extLst>
              </p:cNvPr>
              <p:cNvSpPr/>
              <p:nvPr/>
            </p:nvSpPr>
            <p:spPr>
              <a:xfrm>
                <a:off x="6588224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8" name="Ellipsi 77">
                <a:extLst>
                  <a:ext uri="{FF2B5EF4-FFF2-40B4-BE49-F238E27FC236}">
                    <a16:creationId xmlns:a16="http://schemas.microsoft.com/office/drawing/2014/main" id="{1E81130F-3DBD-4BDA-8FF7-489DF38BDBB6}"/>
                  </a:ext>
                </a:extLst>
              </p:cNvPr>
              <p:cNvSpPr/>
              <p:nvPr/>
            </p:nvSpPr>
            <p:spPr>
              <a:xfrm>
                <a:off x="6948264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9" name="Ellipsi 78">
                <a:extLst>
                  <a:ext uri="{FF2B5EF4-FFF2-40B4-BE49-F238E27FC236}">
                    <a16:creationId xmlns:a16="http://schemas.microsoft.com/office/drawing/2014/main" id="{060DF7FB-2DE5-4BE7-95FB-A82CE3D91049}"/>
                  </a:ext>
                </a:extLst>
              </p:cNvPr>
              <p:cNvSpPr/>
              <p:nvPr/>
            </p:nvSpPr>
            <p:spPr>
              <a:xfrm>
                <a:off x="7308304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80" name="Ellipsi 79">
                <a:extLst>
                  <a:ext uri="{FF2B5EF4-FFF2-40B4-BE49-F238E27FC236}">
                    <a16:creationId xmlns:a16="http://schemas.microsoft.com/office/drawing/2014/main" id="{44F37591-D4C1-423C-B971-DC671BBFDFA7}"/>
                  </a:ext>
                </a:extLst>
              </p:cNvPr>
              <p:cNvSpPr/>
              <p:nvPr/>
            </p:nvSpPr>
            <p:spPr>
              <a:xfrm>
                <a:off x="7668344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81" name="Ellipsi 80">
                <a:extLst>
                  <a:ext uri="{FF2B5EF4-FFF2-40B4-BE49-F238E27FC236}">
                    <a16:creationId xmlns:a16="http://schemas.microsoft.com/office/drawing/2014/main" id="{9CF6C223-7E0F-421A-9E61-B220EDF44D7D}"/>
                  </a:ext>
                </a:extLst>
              </p:cNvPr>
              <p:cNvSpPr/>
              <p:nvPr/>
            </p:nvSpPr>
            <p:spPr>
              <a:xfrm>
                <a:off x="8028384" y="50851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cxnSp>
            <p:nvCxnSpPr>
              <p:cNvPr id="82" name="Suora yhdysviiva 81">
                <a:extLst>
                  <a:ext uri="{FF2B5EF4-FFF2-40B4-BE49-F238E27FC236}">
                    <a16:creationId xmlns:a16="http://schemas.microsoft.com/office/drawing/2014/main" id="{68D2D8ED-5210-48E6-A449-F86AD277B8D2}"/>
                  </a:ext>
                </a:extLst>
              </p:cNvPr>
              <p:cNvCxnSpPr>
                <a:stCxn id="71" idx="6"/>
                <a:endCxn id="72" idx="2"/>
              </p:cNvCxnSpPr>
              <p:nvPr/>
            </p:nvCxnSpPr>
            <p:spPr>
              <a:xfrm>
                <a:off x="4211960" y="5265204"/>
                <a:ext cx="57606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Nuoli vasemmalle ja oikealle 28">
              <a:extLst>
                <a:ext uri="{FF2B5EF4-FFF2-40B4-BE49-F238E27FC236}">
                  <a16:creationId xmlns:a16="http://schemas.microsoft.com/office/drawing/2014/main" id="{8EE57634-6433-4F01-8E97-54B3B15DD1B3}"/>
                </a:ext>
              </a:extLst>
            </p:cNvPr>
            <p:cNvSpPr/>
            <p:nvPr/>
          </p:nvSpPr>
          <p:spPr>
            <a:xfrm>
              <a:off x="337866" y="6439913"/>
              <a:ext cx="7776864" cy="28803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61" name="Tekstikehys 29">
            <a:extLst>
              <a:ext uri="{FF2B5EF4-FFF2-40B4-BE49-F238E27FC236}">
                <a16:creationId xmlns:a16="http://schemas.microsoft.com/office/drawing/2014/main" id="{5130CDEA-D643-4BE7-AE47-D8D953A7F270}"/>
              </a:ext>
            </a:extLst>
          </p:cNvPr>
          <p:cNvSpPr txBox="1"/>
          <p:nvPr/>
        </p:nvSpPr>
        <p:spPr>
          <a:xfrm>
            <a:off x="1833371" y="6386210"/>
            <a:ext cx="33125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1 mm = 3 000 000 000 hiiliatomia</a:t>
            </a:r>
          </a:p>
        </p:txBody>
      </p:sp>
    </p:spTree>
    <p:extLst>
      <p:ext uri="{BB962C8B-B14F-4D97-AF65-F5344CB8AC3E}">
        <p14:creationId xmlns:p14="http://schemas.microsoft.com/office/powerpoint/2010/main" val="12601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/>
          <a:lstStyle/>
          <a:p>
            <a:r>
              <a:rPr lang="fi-FI" dirty="0"/>
              <a:t>Atomi ja molekyyli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313896"/>
            <a:ext cx="5274580" cy="537986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Atomit voivat yhdistyä. </a:t>
            </a:r>
            <a:r>
              <a:rPr lang="fi-FI" b="1" dirty="0"/>
              <a:t>Molekyyli</a:t>
            </a:r>
            <a:r>
              <a:rPr lang="fi-FI" dirty="0"/>
              <a:t>ssä on monta atomia yhdessä.</a:t>
            </a:r>
            <a:endParaRPr lang="fi-FI" b="1" dirty="0"/>
          </a:p>
          <a:p>
            <a:pPr lvl="1"/>
            <a:r>
              <a:rPr lang="fi-FI" dirty="0"/>
              <a:t>Happikaasussa kaksi atomia yhdistyy ja syntyy molekyyli </a:t>
            </a:r>
          </a:p>
          <a:p>
            <a:r>
              <a:rPr lang="fi-FI" dirty="0"/>
              <a:t>Ilmassa on erilaisia molekyylejä</a:t>
            </a:r>
          </a:p>
          <a:p>
            <a:r>
              <a:rPr lang="fi-FI" dirty="0"/>
              <a:t>Molekyylin rakenne vaikuttaa aineen ominaisuuksiin</a:t>
            </a:r>
          </a:p>
          <a:p>
            <a:pPr lvl="1"/>
            <a:r>
              <a:rPr lang="fi-FI" dirty="0"/>
              <a:t>Vesi on erilainen aine kuin vetyperoksidi, koska niissä on erilaiset molekyylit</a:t>
            </a:r>
          </a:p>
          <a:p>
            <a:r>
              <a:rPr lang="fi-FI" b="1" dirty="0"/>
              <a:t>Kemiallinen kaava </a:t>
            </a:r>
            <a:r>
              <a:rPr lang="fi-FI" dirty="0"/>
              <a:t>kertoo, mitä alkuaineita yhdisteessä on</a:t>
            </a:r>
          </a:p>
          <a:p>
            <a:pPr lvl="1"/>
            <a:r>
              <a:rPr lang="fi-FI" dirty="0"/>
              <a:t>Esimerkiksi vesimolekyyli (H</a:t>
            </a:r>
            <a:r>
              <a:rPr lang="fi-FI" baseline="-25000" dirty="0"/>
              <a:t>2</a:t>
            </a:r>
            <a:r>
              <a:rPr lang="fi-FI" dirty="0"/>
              <a:t>O) syntyy, kun kaksi vetyatomia ja yksi happiatomi yhdistyy vesimolekyyliksi</a:t>
            </a:r>
          </a:p>
          <a:p>
            <a:endParaRPr lang="fi-FI" dirty="0"/>
          </a:p>
        </p:txBody>
      </p:sp>
      <p:grpSp>
        <p:nvGrpSpPr>
          <p:cNvPr id="41" name="Ryhmä 40"/>
          <p:cNvGrpSpPr>
            <a:grpSpLocks noChangeAspect="1"/>
          </p:cNvGrpSpPr>
          <p:nvPr/>
        </p:nvGrpSpPr>
        <p:grpSpPr>
          <a:xfrm>
            <a:off x="6092094" y="1317609"/>
            <a:ext cx="1980000" cy="1403324"/>
            <a:chOff x="5724128" y="2382627"/>
            <a:chExt cx="2736304" cy="1939354"/>
          </a:xfrm>
        </p:grpSpPr>
        <p:sp>
          <p:nvSpPr>
            <p:cNvPr id="6" name="Pyöristetty suorakulmio 5"/>
            <p:cNvSpPr/>
            <p:nvPr/>
          </p:nvSpPr>
          <p:spPr>
            <a:xfrm>
              <a:off x="5724128" y="2382627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grpSp>
          <p:nvGrpSpPr>
            <p:cNvPr id="14" name="Ryhmä 13"/>
            <p:cNvGrpSpPr/>
            <p:nvPr/>
          </p:nvGrpSpPr>
          <p:grpSpPr>
            <a:xfrm rot="1344408">
              <a:off x="5931897" y="2725542"/>
              <a:ext cx="712262" cy="360000"/>
              <a:chOff x="6160998" y="2773530"/>
              <a:chExt cx="712262" cy="360000"/>
            </a:xfrm>
          </p:grpSpPr>
          <p:sp>
            <p:nvSpPr>
              <p:cNvPr id="12" name="Ellipsi 11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  <p:sp>
            <p:nvSpPr>
              <p:cNvPr id="13" name="Ellipsi 12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</p:grpSp>
        <p:grpSp>
          <p:nvGrpSpPr>
            <p:cNvPr id="15" name="Ryhmä 14"/>
            <p:cNvGrpSpPr/>
            <p:nvPr/>
          </p:nvGrpSpPr>
          <p:grpSpPr>
            <a:xfrm rot="20282181">
              <a:off x="7384221" y="2958540"/>
              <a:ext cx="712262" cy="360000"/>
              <a:chOff x="6160998" y="2773530"/>
              <a:chExt cx="712262" cy="360000"/>
            </a:xfrm>
          </p:grpSpPr>
          <p:sp>
            <p:nvSpPr>
              <p:cNvPr id="16" name="Ellipsi 15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  <p:sp>
            <p:nvSpPr>
              <p:cNvPr id="17" name="Ellipsi 16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</p:grpSp>
        <p:grpSp>
          <p:nvGrpSpPr>
            <p:cNvPr id="18" name="Ryhmä 17"/>
            <p:cNvGrpSpPr/>
            <p:nvPr/>
          </p:nvGrpSpPr>
          <p:grpSpPr>
            <a:xfrm rot="18893033">
              <a:off x="6212978" y="3683181"/>
              <a:ext cx="712262" cy="360000"/>
              <a:chOff x="6160998" y="2773530"/>
              <a:chExt cx="712262" cy="360000"/>
            </a:xfrm>
          </p:grpSpPr>
          <p:sp>
            <p:nvSpPr>
              <p:cNvPr id="19" name="Ellipsi 18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  <p:sp>
            <p:nvSpPr>
              <p:cNvPr id="20" name="Ellipsi 19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</p:grpSp>
      </p:grpSp>
      <p:grpSp>
        <p:nvGrpSpPr>
          <p:cNvPr id="42" name="Ryhmä 41"/>
          <p:cNvGrpSpPr>
            <a:grpSpLocks noChangeAspect="1"/>
          </p:cNvGrpSpPr>
          <p:nvPr/>
        </p:nvGrpSpPr>
        <p:grpSpPr>
          <a:xfrm>
            <a:off x="6872156" y="2594106"/>
            <a:ext cx="1980000" cy="1403324"/>
            <a:chOff x="5724128" y="4495304"/>
            <a:chExt cx="2736304" cy="1939354"/>
          </a:xfrm>
        </p:grpSpPr>
        <p:sp>
          <p:nvSpPr>
            <p:cNvPr id="7" name="Pyöristetty suorakulmio 6"/>
            <p:cNvSpPr/>
            <p:nvPr/>
          </p:nvSpPr>
          <p:spPr>
            <a:xfrm>
              <a:off x="5724128" y="4495304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grpSp>
          <p:nvGrpSpPr>
            <p:cNvPr id="21" name="Ryhmä 20"/>
            <p:cNvGrpSpPr/>
            <p:nvPr/>
          </p:nvGrpSpPr>
          <p:grpSpPr>
            <a:xfrm rot="20282181">
              <a:off x="7465673" y="4897894"/>
              <a:ext cx="712262" cy="360000"/>
              <a:chOff x="6160998" y="2773530"/>
              <a:chExt cx="712262" cy="360000"/>
            </a:xfrm>
          </p:grpSpPr>
          <p:sp>
            <p:nvSpPr>
              <p:cNvPr id="22" name="Ellipsi 21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  <p:sp>
            <p:nvSpPr>
              <p:cNvPr id="23" name="Ellipsi 22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</p:grpSp>
        <p:grpSp>
          <p:nvGrpSpPr>
            <p:cNvPr id="24" name="Ryhmä 23"/>
            <p:cNvGrpSpPr/>
            <p:nvPr/>
          </p:nvGrpSpPr>
          <p:grpSpPr>
            <a:xfrm rot="1081415">
              <a:off x="6631316" y="5636589"/>
              <a:ext cx="712262" cy="360000"/>
              <a:chOff x="6160998" y="2773530"/>
              <a:chExt cx="712262" cy="360000"/>
            </a:xfrm>
          </p:grpSpPr>
          <p:sp>
            <p:nvSpPr>
              <p:cNvPr id="25" name="Ellipsi 24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  <p:sp>
            <p:nvSpPr>
              <p:cNvPr id="26" name="Ellipsi 25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O</a:t>
                </a:r>
              </a:p>
            </p:txBody>
          </p:sp>
        </p:grpSp>
        <p:grpSp>
          <p:nvGrpSpPr>
            <p:cNvPr id="27" name="Ryhmä 26"/>
            <p:cNvGrpSpPr/>
            <p:nvPr/>
          </p:nvGrpSpPr>
          <p:grpSpPr>
            <a:xfrm rot="19478533">
              <a:off x="6329753" y="4798217"/>
              <a:ext cx="712262" cy="360000"/>
              <a:chOff x="6160998" y="2773530"/>
              <a:chExt cx="712262" cy="360000"/>
            </a:xfrm>
          </p:grpSpPr>
          <p:sp>
            <p:nvSpPr>
              <p:cNvPr id="28" name="Ellipsi 27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  <p:sp>
            <p:nvSpPr>
              <p:cNvPr id="29" name="Ellipsi 28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</p:grpSp>
        <p:grpSp>
          <p:nvGrpSpPr>
            <p:cNvPr id="32" name="Ryhmä 31"/>
            <p:cNvGrpSpPr/>
            <p:nvPr/>
          </p:nvGrpSpPr>
          <p:grpSpPr>
            <a:xfrm rot="20566105">
              <a:off x="7679773" y="5946162"/>
              <a:ext cx="712262" cy="360000"/>
              <a:chOff x="6160998" y="2773530"/>
              <a:chExt cx="712262" cy="360000"/>
            </a:xfrm>
          </p:grpSpPr>
          <p:sp>
            <p:nvSpPr>
              <p:cNvPr id="33" name="Ellipsi 32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  <p:sp>
            <p:nvSpPr>
              <p:cNvPr id="34" name="Ellipsi 33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</p:grpSp>
        <p:grpSp>
          <p:nvGrpSpPr>
            <p:cNvPr id="35" name="Ryhmä 34"/>
            <p:cNvGrpSpPr/>
            <p:nvPr/>
          </p:nvGrpSpPr>
          <p:grpSpPr>
            <a:xfrm rot="3760811">
              <a:off x="5759339" y="5861692"/>
              <a:ext cx="712262" cy="360000"/>
              <a:chOff x="6160998" y="2773530"/>
              <a:chExt cx="712262" cy="360000"/>
            </a:xfrm>
          </p:grpSpPr>
          <p:sp>
            <p:nvSpPr>
              <p:cNvPr id="36" name="Ellipsi 35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  <p:sp>
            <p:nvSpPr>
              <p:cNvPr id="37" name="Ellipsi 36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400" b="1" dirty="0"/>
                  <a:t>N</a:t>
                </a:r>
              </a:p>
            </p:txBody>
          </p:sp>
        </p:grpSp>
      </p:grpSp>
      <p:grpSp>
        <p:nvGrpSpPr>
          <p:cNvPr id="40" name="Ryhmä 39"/>
          <p:cNvGrpSpPr>
            <a:grpSpLocks noChangeAspect="1"/>
          </p:cNvGrpSpPr>
          <p:nvPr/>
        </p:nvGrpSpPr>
        <p:grpSpPr>
          <a:xfrm>
            <a:off x="6993827" y="76733"/>
            <a:ext cx="1980000" cy="1403324"/>
            <a:chOff x="5724128" y="269950"/>
            <a:chExt cx="2736304" cy="1939354"/>
          </a:xfrm>
        </p:grpSpPr>
        <p:sp>
          <p:nvSpPr>
            <p:cNvPr id="4" name="Pyöristetty suorakulmio 3"/>
            <p:cNvSpPr/>
            <p:nvPr/>
          </p:nvSpPr>
          <p:spPr>
            <a:xfrm>
              <a:off x="5724128" y="269950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sp>
          <p:nvSpPr>
            <p:cNvPr id="8" name="Ellipsi 7"/>
            <p:cNvSpPr/>
            <p:nvPr/>
          </p:nvSpPr>
          <p:spPr>
            <a:xfrm>
              <a:off x="5907236" y="404664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1200" b="1" dirty="0">
                  <a:solidFill>
                    <a:schemeClr val="tx1"/>
                  </a:solidFill>
                </a:rPr>
                <a:t>He</a:t>
              </a:r>
            </a:p>
          </p:txBody>
        </p:sp>
        <p:sp>
          <p:nvSpPr>
            <p:cNvPr id="38" name="Ellipsi 37"/>
            <p:cNvSpPr/>
            <p:nvPr/>
          </p:nvSpPr>
          <p:spPr>
            <a:xfrm>
              <a:off x="6461676" y="1316911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1200" b="1" dirty="0">
                  <a:solidFill>
                    <a:schemeClr val="tx1"/>
                  </a:solidFill>
                </a:rPr>
                <a:t>He</a:t>
              </a:r>
            </a:p>
          </p:txBody>
        </p:sp>
        <p:sp>
          <p:nvSpPr>
            <p:cNvPr id="39" name="Ellipsi 38"/>
            <p:cNvSpPr/>
            <p:nvPr/>
          </p:nvSpPr>
          <p:spPr>
            <a:xfrm>
              <a:off x="7750892" y="704887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i-FI" sz="1200" b="1" dirty="0">
                  <a:solidFill>
                    <a:schemeClr val="tx1"/>
                  </a:solidFill>
                </a:rPr>
                <a:t>He</a:t>
              </a:r>
            </a:p>
          </p:txBody>
        </p: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B6BDC3E2-5E28-4804-A562-774512416284}"/>
              </a:ext>
            </a:extLst>
          </p:cNvPr>
          <p:cNvGrpSpPr/>
          <p:nvPr/>
        </p:nvGrpSpPr>
        <p:grpSpPr>
          <a:xfrm>
            <a:off x="6111616" y="3970128"/>
            <a:ext cx="1980000" cy="1463100"/>
            <a:chOff x="6111616" y="3970128"/>
            <a:chExt cx="1980000" cy="1463100"/>
          </a:xfrm>
        </p:grpSpPr>
        <p:sp>
          <p:nvSpPr>
            <p:cNvPr id="51" name="Pyöristetty suorakulmio 6">
              <a:extLst>
                <a:ext uri="{FF2B5EF4-FFF2-40B4-BE49-F238E27FC236}">
                  <a16:creationId xmlns:a16="http://schemas.microsoft.com/office/drawing/2014/main" id="{88A65FFC-C4F5-4C6E-A6E5-DD752176DA02}"/>
                </a:ext>
              </a:extLst>
            </p:cNvPr>
            <p:cNvSpPr/>
            <p:nvPr/>
          </p:nvSpPr>
          <p:spPr>
            <a:xfrm>
              <a:off x="6111616" y="3970128"/>
              <a:ext cx="1980000" cy="14033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grpSp>
          <p:nvGrpSpPr>
            <p:cNvPr id="5" name="Ryhmä 4">
              <a:extLst>
                <a:ext uri="{FF2B5EF4-FFF2-40B4-BE49-F238E27FC236}">
                  <a16:creationId xmlns:a16="http://schemas.microsoft.com/office/drawing/2014/main" id="{4B493D4B-C136-4F16-8E8F-EE07F91F1467}"/>
                </a:ext>
              </a:extLst>
            </p:cNvPr>
            <p:cNvGrpSpPr>
              <a:grpSpLocks noChangeAspect="1"/>
            </p:cNvGrpSpPr>
            <p:nvPr/>
          </p:nvGrpSpPr>
          <p:grpSpPr>
            <a:xfrm rot="1202011">
              <a:off x="6127560" y="4106116"/>
              <a:ext cx="759748" cy="529199"/>
              <a:chOff x="1591146" y="4180243"/>
              <a:chExt cx="1191748" cy="830106"/>
            </a:xfrm>
          </p:grpSpPr>
          <p:sp>
            <p:nvSpPr>
              <p:cNvPr id="43" name="Ellipsi 42">
                <a:extLst>
                  <a:ext uri="{FF2B5EF4-FFF2-40B4-BE49-F238E27FC236}">
                    <a16:creationId xmlns:a16="http://schemas.microsoft.com/office/drawing/2014/main" id="{FDFC4C2E-0C66-4331-9CA8-CABA0004A958}"/>
                  </a:ext>
                </a:extLst>
              </p:cNvPr>
              <p:cNvSpPr/>
              <p:nvPr/>
            </p:nvSpPr>
            <p:spPr>
              <a:xfrm>
                <a:off x="1899020" y="443434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44" name="Ellipsi 43">
                <a:extLst>
                  <a:ext uri="{FF2B5EF4-FFF2-40B4-BE49-F238E27FC236}">
                    <a16:creationId xmlns:a16="http://schemas.microsoft.com/office/drawing/2014/main" id="{083C339C-C224-427E-8E26-39380521526F}"/>
                  </a:ext>
                </a:extLst>
              </p:cNvPr>
              <p:cNvSpPr/>
              <p:nvPr/>
            </p:nvSpPr>
            <p:spPr>
              <a:xfrm>
                <a:off x="1591146" y="418024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45" name="Ellipsi 44">
                <a:extLst>
                  <a:ext uri="{FF2B5EF4-FFF2-40B4-BE49-F238E27FC236}">
                    <a16:creationId xmlns:a16="http://schemas.microsoft.com/office/drawing/2014/main" id="{3EB5CC66-6696-4451-AEB3-EFB8C05E8E72}"/>
                  </a:ext>
                </a:extLst>
              </p:cNvPr>
              <p:cNvSpPr/>
              <p:nvPr/>
            </p:nvSpPr>
            <p:spPr>
              <a:xfrm>
                <a:off x="2350894" y="418573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68" name="Ryhmä 67">
              <a:extLst>
                <a:ext uri="{FF2B5EF4-FFF2-40B4-BE49-F238E27FC236}">
                  <a16:creationId xmlns:a16="http://schemas.microsoft.com/office/drawing/2014/main" id="{181BC342-4ED9-41BE-81D5-D9FA0AE74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1448775">
              <a:off x="7229146" y="4110406"/>
              <a:ext cx="759748" cy="529199"/>
              <a:chOff x="1591146" y="4180243"/>
              <a:chExt cx="1191748" cy="830106"/>
            </a:xfrm>
          </p:grpSpPr>
          <p:sp>
            <p:nvSpPr>
              <p:cNvPr id="69" name="Ellipsi 68">
                <a:extLst>
                  <a:ext uri="{FF2B5EF4-FFF2-40B4-BE49-F238E27FC236}">
                    <a16:creationId xmlns:a16="http://schemas.microsoft.com/office/drawing/2014/main" id="{40F42F6A-67EF-4341-B076-A9C736E2B0AA}"/>
                  </a:ext>
                </a:extLst>
              </p:cNvPr>
              <p:cNvSpPr/>
              <p:nvPr/>
            </p:nvSpPr>
            <p:spPr>
              <a:xfrm>
                <a:off x="1899020" y="443434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70" name="Ellipsi 69">
                <a:extLst>
                  <a:ext uri="{FF2B5EF4-FFF2-40B4-BE49-F238E27FC236}">
                    <a16:creationId xmlns:a16="http://schemas.microsoft.com/office/drawing/2014/main" id="{FFFA4E80-1FD3-41BC-9A45-883806D2571C}"/>
                  </a:ext>
                </a:extLst>
              </p:cNvPr>
              <p:cNvSpPr/>
              <p:nvPr/>
            </p:nvSpPr>
            <p:spPr>
              <a:xfrm>
                <a:off x="1591146" y="418024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71" name="Ellipsi 70">
                <a:extLst>
                  <a:ext uri="{FF2B5EF4-FFF2-40B4-BE49-F238E27FC236}">
                    <a16:creationId xmlns:a16="http://schemas.microsoft.com/office/drawing/2014/main" id="{4C7A6B9A-1F2F-4D0C-AFD7-AB99CF7454A8}"/>
                  </a:ext>
                </a:extLst>
              </p:cNvPr>
              <p:cNvSpPr/>
              <p:nvPr/>
            </p:nvSpPr>
            <p:spPr>
              <a:xfrm>
                <a:off x="2350894" y="418573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72" name="Ryhmä 71">
              <a:extLst>
                <a:ext uri="{FF2B5EF4-FFF2-40B4-BE49-F238E27FC236}">
                  <a16:creationId xmlns:a16="http://schemas.microsoft.com/office/drawing/2014/main" id="{A315756D-4AD8-4A76-8AF4-A38DBB9D4531}"/>
                </a:ext>
              </a:extLst>
            </p:cNvPr>
            <p:cNvGrpSpPr>
              <a:grpSpLocks noChangeAspect="1"/>
            </p:cNvGrpSpPr>
            <p:nvPr/>
          </p:nvGrpSpPr>
          <p:grpSpPr>
            <a:xfrm rot="12513854">
              <a:off x="6191895" y="4706338"/>
              <a:ext cx="759748" cy="529199"/>
              <a:chOff x="1591146" y="4180243"/>
              <a:chExt cx="1191748" cy="830106"/>
            </a:xfrm>
          </p:grpSpPr>
          <p:sp>
            <p:nvSpPr>
              <p:cNvPr id="73" name="Ellipsi 72">
                <a:extLst>
                  <a:ext uri="{FF2B5EF4-FFF2-40B4-BE49-F238E27FC236}">
                    <a16:creationId xmlns:a16="http://schemas.microsoft.com/office/drawing/2014/main" id="{81DBBE11-C1BB-4A81-86D0-8D98BAAD677E}"/>
                  </a:ext>
                </a:extLst>
              </p:cNvPr>
              <p:cNvSpPr/>
              <p:nvPr/>
            </p:nvSpPr>
            <p:spPr>
              <a:xfrm>
                <a:off x="1899020" y="443434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74" name="Ellipsi 73">
                <a:extLst>
                  <a:ext uri="{FF2B5EF4-FFF2-40B4-BE49-F238E27FC236}">
                    <a16:creationId xmlns:a16="http://schemas.microsoft.com/office/drawing/2014/main" id="{7A019013-9FD9-4C6E-AB73-F025A715BEE7}"/>
                  </a:ext>
                </a:extLst>
              </p:cNvPr>
              <p:cNvSpPr/>
              <p:nvPr/>
            </p:nvSpPr>
            <p:spPr>
              <a:xfrm>
                <a:off x="1591146" y="418024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75" name="Ellipsi 74">
                <a:extLst>
                  <a:ext uri="{FF2B5EF4-FFF2-40B4-BE49-F238E27FC236}">
                    <a16:creationId xmlns:a16="http://schemas.microsoft.com/office/drawing/2014/main" id="{CCE76CF2-BED1-46BF-AED8-801779599B93}"/>
                  </a:ext>
                </a:extLst>
              </p:cNvPr>
              <p:cNvSpPr/>
              <p:nvPr/>
            </p:nvSpPr>
            <p:spPr>
              <a:xfrm>
                <a:off x="2350894" y="418573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76" name="Ryhmä 75">
              <a:extLst>
                <a:ext uri="{FF2B5EF4-FFF2-40B4-BE49-F238E27FC236}">
                  <a16:creationId xmlns:a16="http://schemas.microsoft.com/office/drawing/2014/main" id="{4600A81C-C255-41EF-9170-9C2DD92BA2FB}"/>
                </a:ext>
              </a:extLst>
            </p:cNvPr>
            <p:cNvGrpSpPr>
              <a:grpSpLocks noChangeAspect="1"/>
            </p:cNvGrpSpPr>
            <p:nvPr/>
          </p:nvGrpSpPr>
          <p:grpSpPr>
            <a:xfrm rot="18664552">
              <a:off x="7382023" y="4788754"/>
              <a:ext cx="759748" cy="529199"/>
              <a:chOff x="1591146" y="4180243"/>
              <a:chExt cx="1191748" cy="830106"/>
            </a:xfrm>
          </p:grpSpPr>
          <p:sp>
            <p:nvSpPr>
              <p:cNvPr id="77" name="Ellipsi 76">
                <a:extLst>
                  <a:ext uri="{FF2B5EF4-FFF2-40B4-BE49-F238E27FC236}">
                    <a16:creationId xmlns:a16="http://schemas.microsoft.com/office/drawing/2014/main" id="{03444036-40E1-42B9-9130-EE27D5356285}"/>
                  </a:ext>
                </a:extLst>
              </p:cNvPr>
              <p:cNvSpPr/>
              <p:nvPr/>
            </p:nvSpPr>
            <p:spPr>
              <a:xfrm>
                <a:off x="1899020" y="443434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78" name="Ellipsi 77">
                <a:extLst>
                  <a:ext uri="{FF2B5EF4-FFF2-40B4-BE49-F238E27FC236}">
                    <a16:creationId xmlns:a16="http://schemas.microsoft.com/office/drawing/2014/main" id="{A0E24AFB-3954-4BCA-820C-D356D0A8B7D0}"/>
                  </a:ext>
                </a:extLst>
              </p:cNvPr>
              <p:cNvSpPr/>
              <p:nvPr/>
            </p:nvSpPr>
            <p:spPr>
              <a:xfrm>
                <a:off x="1591146" y="418024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79" name="Ellipsi 78">
                <a:extLst>
                  <a:ext uri="{FF2B5EF4-FFF2-40B4-BE49-F238E27FC236}">
                    <a16:creationId xmlns:a16="http://schemas.microsoft.com/office/drawing/2014/main" id="{0DF72129-897C-4D1C-9A65-CCC0D539A8C9}"/>
                  </a:ext>
                </a:extLst>
              </p:cNvPr>
              <p:cNvSpPr/>
              <p:nvPr/>
            </p:nvSpPr>
            <p:spPr>
              <a:xfrm>
                <a:off x="2350894" y="418573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grpSp>
          <p:nvGrpSpPr>
            <p:cNvPr id="80" name="Ryhmä 79">
              <a:extLst>
                <a:ext uri="{FF2B5EF4-FFF2-40B4-BE49-F238E27FC236}">
                  <a16:creationId xmlns:a16="http://schemas.microsoft.com/office/drawing/2014/main" id="{354FD63A-59C6-4ADB-B0EF-71539F137FA4}"/>
                </a:ext>
              </a:extLst>
            </p:cNvPr>
            <p:cNvGrpSpPr>
              <a:grpSpLocks noChangeAspect="1"/>
            </p:cNvGrpSpPr>
            <p:nvPr/>
          </p:nvGrpSpPr>
          <p:grpSpPr>
            <a:xfrm rot="3931182">
              <a:off x="6725268" y="4415145"/>
              <a:ext cx="759748" cy="529199"/>
              <a:chOff x="1591146" y="4180243"/>
              <a:chExt cx="1191748" cy="830106"/>
            </a:xfrm>
          </p:grpSpPr>
          <p:sp>
            <p:nvSpPr>
              <p:cNvPr id="81" name="Ellipsi 80">
                <a:extLst>
                  <a:ext uri="{FF2B5EF4-FFF2-40B4-BE49-F238E27FC236}">
                    <a16:creationId xmlns:a16="http://schemas.microsoft.com/office/drawing/2014/main" id="{995BC50A-9161-4839-9909-4ABCF8C8E98F}"/>
                  </a:ext>
                </a:extLst>
              </p:cNvPr>
              <p:cNvSpPr/>
              <p:nvPr/>
            </p:nvSpPr>
            <p:spPr>
              <a:xfrm>
                <a:off x="1899020" y="443434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82" name="Ellipsi 81">
                <a:extLst>
                  <a:ext uri="{FF2B5EF4-FFF2-40B4-BE49-F238E27FC236}">
                    <a16:creationId xmlns:a16="http://schemas.microsoft.com/office/drawing/2014/main" id="{2102932A-FCA9-4D23-BB35-1A84A9B0BC63}"/>
                  </a:ext>
                </a:extLst>
              </p:cNvPr>
              <p:cNvSpPr/>
              <p:nvPr/>
            </p:nvSpPr>
            <p:spPr>
              <a:xfrm>
                <a:off x="1591146" y="418024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83" name="Ellipsi 82">
                <a:extLst>
                  <a:ext uri="{FF2B5EF4-FFF2-40B4-BE49-F238E27FC236}">
                    <a16:creationId xmlns:a16="http://schemas.microsoft.com/office/drawing/2014/main" id="{DE6955FC-21AB-44C4-B2FD-6C4C5E7A1BBC}"/>
                  </a:ext>
                </a:extLst>
              </p:cNvPr>
              <p:cNvSpPr/>
              <p:nvPr/>
            </p:nvSpPr>
            <p:spPr>
              <a:xfrm>
                <a:off x="2350894" y="4185731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</p:grp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DD51F0F7-074A-435E-8F6A-4A782E05791C}"/>
              </a:ext>
            </a:extLst>
          </p:cNvPr>
          <p:cNvGrpSpPr/>
          <p:nvPr/>
        </p:nvGrpSpPr>
        <p:grpSpPr>
          <a:xfrm>
            <a:off x="6830980" y="5444532"/>
            <a:ext cx="2013343" cy="1403324"/>
            <a:chOff x="6830980" y="5444532"/>
            <a:chExt cx="2013343" cy="1403324"/>
          </a:xfrm>
        </p:grpSpPr>
        <p:sp>
          <p:nvSpPr>
            <p:cNvPr id="67" name="Pyöristetty suorakulmio 6">
              <a:extLst>
                <a:ext uri="{FF2B5EF4-FFF2-40B4-BE49-F238E27FC236}">
                  <a16:creationId xmlns:a16="http://schemas.microsoft.com/office/drawing/2014/main" id="{5CB773E4-F03E-45FB-B1DC-DF72A4643546}"/>
                </a:ext>
              </a:extLst>
            </p:cNvPr>
            <p:cNvSpPr/>
            <p:nvPr/>
          </p:nvSpPr>
          <p:spPr>
            <a:xfrm>
              <a:off x="6830980" y="5444532"/>
              <a:ext cx="1980000" cy="14033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/>
            </a:p>
          </p:txBody>
        </p:sp>
        <p:grpSp>
          <p:nvGrpSpPr>
            <p:cNvPr id="9" name="Ryhmä 8">
              <a:extLst>
                <a:ext uri="{FF2B5EF4-FFF2-40B4-BE49-F238E27FC236}">
                  <a16:creationId xmlns:a16="http://schemas.microsoft.com/office/drawing/2014/main" id="{B82F70AE-CA51-4D67-9869-076FF874DE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0551" y="6364696"/>
              <a:ext cx="875798" cy="411875"/>
              <a:chOff x="1015146" y="5279073"/>
              <a:chExt cx="1767748" cy="831347"/>
            </a:xfrm>
          </p:grpSpPr>
          <p:sp>
            <p:nvSpPr>
              <p:cNvPr id="46" name="Ellipsi 45">
                <a:extLst>
                  <a:ext uri="{FF2B5EF4-FFF2-40B4-BE49-F238E27FC236}">
                    <a16:creationId xmlns:a16="http://schemas.microsoft.com/office/drawing/2014/main" id="{CB6D48E1-BF5C-43A5-9E45-2DFC6BDD489C}"/>
                  </a:ext>
                </a:extLst>
              </p:cNvPr>
              <p:cNvSpPr/>
              <p:nvPr/>
            </p:nvSpPr>
            <p:spPr>
              <a:xfrm>
                <a:off x="1323020" y="553317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47" name="Ellipsi 46">
                <a:extLst>
                  <a:ext uri="{FF2B5EF4-FFF2-40B4-BE49-F238E27FC236}">
                    <a16:creationId xmlns:a16="http://schemas.microsoft.com/office/drawing/2014/main" id="{0D093976-EE56-4F04-8845-6FD893D0654B}"/>
                  </a:ext>
                </a:extLst>
              </p:cNvPr>
              <p:cNvSpPr/>
              <p:nvPr/>
            </p:nvSpPr>
            <p:spPr>
              <a:xfrm>
                <a:off x="1015146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48" name="Ellipsi 47">
                <a:extLst>
                  <a:ext uri="{FF2B5EF4-FFF2-40B4-BE49-F238E27FC236}">
                    <a16:creationId xmlns:a16="http://schemas.microsoft.com/office/drawing/2014/main" id="{A781E7AF-43A2-43DE-B9B6-9A03324CF3BE}"/>
                  </a:ext>
                </a:extLst>
              </p:cNvPr>
              <p:cNvSpPr/>
              <p:nvPr/>
            </p:nvSpPr>
            <p:spPr>
              <a:xfrm>
                <a:off x="2350894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49" name="Ellipsi 48">
                <a:extLst>
                  <a:ext uri="{FF2B5EF4-FFF2-40B4-BE49-F238E27FC236}">
                    <a16:creationId xmlns:a16="http://schemas.microsoft.com/office/drawing/2014/main" id="{6E1F73A2-6040-4E15-B466-A288313F8752}"/>
                  </a:ext>
                </a:extLst>
              </p:cNvPr>
              <p:cNvSpPr/>
              <p:nvPr/>
            </p:nvSpPr>
            <p:spPr>
              <a:xfrm>
                <a:off x="1904393" y="5534420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</p:grpSp>
        <p:grpSp>
          <p:nvGrpSpPr>
            <p:cNvPr id="84" name="Ryhmä 83">
              <a:extLst>
                <a:ext uri="{FF2B5EF4-FFF2-40B4-BE49-F238E27FC236}">
                  <a16:creationId xmlns:a16="http://schemas.microsoft.com/office/drawing/2014/main" id="{786E784C-2074-4CC0-9EBA-4572C58A211E}"/>
                </a:ext>
              </a:extLst>
            </p:cNvPr>
            <p:cNvGrpSpPr>
              <a:grpSpLocks noChangeAspect="1"/>
            </p:cNvGrpSpPr>
            <p:nvPr/>
          </p:nvGrpSpPr>
          <p:grpSpPr>
            <a:xfrm rot="13408428">
              <a:off x="7968525" y="6157156"/>
              <a:ext cx="875798" cy="411875"/>
              <a:chOff x="1015146" y="5279073"/>
              <a:chExt cx="1767748" cy="831347"/>
            </a:xfrm>
          </p:grpSpPr>
          <p:sp>
            <p:nvSpPr>
              <p:cNvPr id="85" name="Ellipsi 84">
                <a:extLst>
                  <a:ext uri="{FF2B5EF4-FFF2-40B4-BE49-F238E27FC236}">
                    <a16:creationId xmlns:a16="http://schemas.microsoft.com/office/drawing/2014/main" id="{E4519B14-5D45-4846-9884-5855F77CCD79}"/>
                  </a:ext>
                </a:extLst>
              </p:cNvPr>
              <p:cNvSpPr/>
              <p:nvPr/>
            </p:nvSpPr>
            <p:spPr>
              <a:xfrm>
                <a:off x="1323020" y="553317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86" name="Ellipsi 85">
                <a:extLst>
                  <a:ext uri="{FF2B5EF4-FFF2-40B4-BE49-F238E27FC236}">
                    <a16:creationId xmlns:a16="http://schemas.microsoft.com/office/drawing/2014/main" id="{D824A350-7DA4-478C-B56E-68C9EE929F02}"/>
                  </a:ext>
                </a:extLst>
              </p:cNvPr>
              <p:cNvSpPr/>
              <p:nvPr/>
            </p:nvSpPr>
            <p:spPr>
              <a:xfrm>
                <a:off x="1015146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87" name="Ellipsi 86">
                <a:extLst>
                  <a:ext uri="{FF2B5EF4-FFF2-40B4-BE49-F238E27FC236}">
                    <a16:creationId xmlns:a16="http://schemas.microsoft.com/office/drawing/2014/main" id="{C1F009BC-8A77-48C3-9228-0D4D1CC18C50}"/>
                  </a:ext>
                </a:extLst>
              </p:cNvPr>
              <p:cNvSpPr/>
              <p:nvPr/>
            </p:nvSpPr>
            <p:spPr>
              <a:xfrm>
                <a:off x="2350894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88" name="Ellipsi 87">
                <a:extLst>
                  <a:ext uri="{FF2B5EF4-FFF2-40B4-BE49-F238E27FC236}">
                    <a16:creationId xmlns:a16="http://schemas.microsoft.com/office/drawing/2014/main" id="{F97A8D5D-F008-40CE-AC2F-B1716884BD17}"/>
                  </a:ext>
                </a:extLst>
              </p:cNvPr>
              <p:cNvSpPr/>
              <p:nvPr/>
            </p:nvSpPr>
            <p:spPr>
              <a:xfrm>
                <a:off x="1904393" y="5534420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</p:grpSp>
        <p:grpSp>
          <p:nvGrpSpPr>
            <p:cNvPr id="89" name="Ryhmä 88">
              <a:extLst>
                <a:ext uri="{FF2B5EF4-FFF2-40B4-BE49-F238E27FC236}">
                  <a16:creationId xmlns:a16="http://schemas.microsoft.com/office/drawing/2014/main" id="{CB743039-99BC-4552-80E5-CFD953C6D5EE}"/>
                </a:ext>
              </a:extLst>
            </p:cNvPr>
            <p:cNvGrpSpPr>
              <a:grpSpLocks noChangeAspect="1"/>
            </p:cNvGrpSpPr>
            <p:nvPr/>
          </p:nvGrpSpPr>
          <p:grpSpPr>
            <a:xfrm rot="1772370">
              <a:off x="6916767" y="5754225"/>
              <a:ext cx="875798" cy="411875"/>
              <a:chOff x="1015146" y="5279073"/>
              <a:chExt cx="1767748" cy="831347"/>
            </a:xfrm>
          </p:grpSpPr>
          <p:sp>
            <p:nvSpPr>
              <p:cNvPr id="90" name="Ellipsi 89">
                <a:extLst>
                  <a:ext uri="{FF2B5EF4-FFF2-40B4-BE49-F238E27FC236}">
                    <a16:creationId xmlns:a16="http://schemas.microsoft.com/office/drawing/2014/main" id="{8196F73A-9D72-4092-8336-0E732D3C8E9B}"/>
                  </a:ext>
                </a:extLst>
              </p:cNvPr>
              <p:cNvSpPr/>
              <p:nvPr/>
            </p:nvSpPr>
            <p:spPr>
              <a:xfrm>
                <a:off x="1323020" y="553317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91" name="Ellipsi 90">
                <a:extLst>
                  <a:ext uri="{FF2B5EF4-FFF2-40B4-BE49-F238E27FC236}">
                    <a16:creationId xmlns:a16="http://schemas.microsoft.com/office/drawing/2014/main" id="{3BCD7ACF-4D78-41AE-BC47-75ACB6F7834C}"/>
                  </a:ext>
                </a:extLst>
              </p:cNvPr>
              <p:cNvSpPr/>
              <p:nvPr/>
            </p:nvSpPr>
            <p:spPr>
              <a:xfrm>
                <a:off x="1015146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92" name="Ellipsi 91">
                <a:extLst>
                  <a:ext uri="{FF2B5EF4-FFF2-40B4-BE49-F238E27FC236}">
                    <a16:creationId xmlns:a16="http://schemas.microsoft.com/office/drawing/2014/main" id="{C2B6EA58-5CCE-4295-A4D7-068461978DBF}"/>
                  </a:ext>
                </a:extLst>
              </p:cNvPr>
              <p:cNvSpPr/>
              <p:nvPr/>
            </p:nvSpPr>
            <p:spPr>
              <a:xfrm>
                <a:off x="2350894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93" name="Ellipsi 92">
                <a:extLst>
                  <a:ext uri="{FF2B5EF4-FFF2-40B4-BE49-F238E27FC236}">
                    <a16:creationId xmlns:a16="http://schemas.microsoft.com/office/drawing/2014/main" id="{59F0BEDC-C2F9-443A-9EB0-206A66273B55}"/>
                  </a:ext>
                </a:extLst>
              </p:cNvPr>
              <p:cNvSpPr/>
              <p:nvPr/>
            </p:nvSpPr>
            <p:spPr>
              <a:xfrm>
                <a:off x="1904393" y="5534420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</p:grpSp>
        <p:grpSp>
          <p:nvGrpSpPr>
            <p:cNvPr id="94" name="Ryhmä 93">
              <a:extLst>
                <a:ext uri="{FF2B5EF4-FFF2-40B4-BE49-F238E27FC236}">
                  <a16:creationId xmlns:a16="http://schemas.microsoft.com/office/drawing/2014/main" id="{589551A5-B0E7-4A67-8EE8-596D7508ADC1}"/>
                </a:ext>
              </a:extLst>
            </p:cNvPr>
            <p:cNvGrpSpPr>
              <a:grpSpLocks noChangeAspect="1"/>
            </p:cNvGrpSpPr>
            <p:nvPr/>
          </p:nvGrpSpPr>
          <p:grpSpPr>
            <a:xfrm rot="518500">
              <a:off x="7641688" y="5572628"/>
              <a:ext cx="875798" cy="411875"/>
              <a:chOff x="1015146" y="5279073"/>
              <a:chExt cx="1767748" cy="831347"/>
            </a:xfrm>
          </p:grpSpPr>
          <p:sp>
            <p:nvSpPr>
              <p:cNvPr id="95" name="Ellipsi 94">
                <a:extLst>
                  <a:ext uri="{FF2B5EF4-FFF2-40B4-BE49-F238E27FC236}">
                    <a16:creationId xmlns:a16="http://schemas.microsoft.com/office/drawing/2014/main" id="{D8BD7560-7B4E-4A83-8F09-A02FBCB3C47B}"/>
                  </a:ext>
                </a:extLst>
              </p:cNvPr>
              <p:cNvSpPr/>
              <p:nvPr/>
            </p:nvSpPr>
            <p:spPr>
              <a:xfrm>
                <a:off x="1323020" y="5533179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96" name="Ellipsi 95">
                <a:extLst>
                  <a:ext uri="{FF2B5EF4-FFF2-40B4-BE49-F238E27FC236}">
                    <a16:creationId xmlns:a16="http://schemas.microsoft.com/office/drawing/2014/main" id="{237E82CE-B09F-4E3F-BC03-3AB2A420F337}"/>
                  </a:ext>
                </a:extLst>
              </p:cNvPr>
              <p:cNvSpPr/>
              <p:nvPr/>
            </p:nvSpPr>
            <p:spPr>
              <a:xfrm>
                <a:off x="1015146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97" name="Ellipsi 96">
                <a:extLst>
                  <a:ext uri="{FF2B5EF4-FFF2-40B4-BE49-F238E27FC236}">
                    <a16:creationId xmlns:a16="http://schemas.microsoft.com/office/drawing/2014/main" id="{5146F5FA-F341-4446-92FC-5D3160A940A5}"/>
                  </a:ext>
                </a:extLst>
              </p:cNvPr>
              <p:cNvSpPr/>
              <p:nvPr/>
            </p:nvSpPr>
            <p:spPr>
              <a:xfrm>
                <a:off x="2350894" y="527907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98" name="Ellipsi 97">
                <a:extLst>
                  <a:ext uri="{FF2B5EF4-FFF2-40B4-BE49-F238E27FC236}">
                    <a16:creationId xmlns:a16="http://schemas.microsoft.com/office/drawing/2014/main" id="{0668642F-77F3-4910-A2BC-6118B72A55C8}"/>
                  </a:ext>
                </a:extLst>
              </p:cNvPr>
              <p:cNvSpPr/>
              <p:nvPr/>
            </p:nvSpPr>
            <p:spPr>
              <a:xfrm>
                <a:off x="1904393" y="5534420"/>
                <a:ext cx="576000" cy="57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sz="16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</p:grpSp>
      </p:grpSp>
      <p:sp>
        <p:nvSpPr>
          <p:cNvPr id="99" name="Suorakulmio 98">
            <a:extLst>
              <a:ext uri="{FF2B5EF4-FFF2-40B4-BE49-F238E27FC236}">
                <a16:creationId xmlns:a16="http://schemas.microsoft.com/office/drawing/2014/main" id="{84E63EF2-C867-461E-90D6-E5B180026BEF}"/>
              </a:ext>
            </a:extLst>
          </p:cNvPr>
          <p:cNvSpPr/>
          <p:nvPr/>
        </p:nvSpPr>
        <p:spPr>
          <a:xfrm>
            <a:off x="6257821" y="634060"/>
            <a:ext cx="95203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helium</a:t>
            </a:r>
          </a:p>
        </p:txBody>
      </p:sp>
      <p:sp>
        <p:nvSpPr>
          <p:cNvPr id="100" name="Suorakulmio 99">
            <a:extLst>
              <a:ext uri="{FF2B5EF4-FFF2-40B4-BE49-F238E27FC236}">
                <a16:creationId xmlns:a16="http://schemas.microsoft.com/office/drawing/2014/main" id="{70A7CC5B-B846-4581-A444-74D1E2D4C4F9}"/>
              </a:ext>
            </a:extLst>
          </p:cNvPr>
          <p:cNvSpPr/>
          <p:nvPr/>
        </p:nvSpPr>
        <p:spPr>
          <a:xfrm>
            <a:off x="5601550" y="1896867"/>
            <a:ext cx="932551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happi</a:t>
            </a:r>
          </a:p>
        </p:txBody>
      </p:sp>
      <p:sp>
        <p:nvSpPr>
          <p:cNvPr id="101" name="Suorakulmio 100">
            <a:extLst>
              <a:ext uri="{FF2B5EF4-FFF2-40B4-BE49-F238E27FC236}">
                <a16:creationId xmlns:a16="http://schemas.microsoft.com/office/drawing/2014/main" id="{7E453D01-1697-4BF1-B973-1429B4D7F44F}"/>
              </a:ext>
            </a:extLst>
          </p:cNvPr>
          <p:cNvSpPr/>
          <p:nvPr/>
        </p:nvSpPr>
        <p:spPr>
          <a:xfrm>
            <a:off x="6117309" y="2918713"/>
            <a:ext cx="932551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ilma</a:t>
            </a:r>
          </a:p>
        </p:txBody>
      </p:sp>
      <p:sp>
        <p:nvSpPr>
          <p:cNvPr id="102" name="Suorakulmio 101">
            <a:extLst>
              <a:ext uri="{FF2B5EF4-FFF2-40B4-BE49-F238E27FC236}">
                <a16:creationId xmlns:a16="http://schemas.microsoft.com/office/drawing/2014/main" id="{6EF805C8-D0E0-46F8-89F0-FA3DDDAFA70F}"/>
              </a:ext>
            </a:extLst>
          </p:cNvPr>
          <p:cNvSpPr/>
          <p:nvPr/>
        </p:nvSpPr>
        <p:spPr>
          <a:xfrm>
            <a:off x="5427898" y="4453244"/>
            <a:ext cx="932551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vesi</a:t>
            </a:r>
          </a:p>
        </p:txBody>
      </p:sp>
      <p:sp>
        <p:nvSpPr>
          <p:cNvPr id="103" name="Suorakulmio 102">
            <a:extLst>
              <a:ext uri="{FF2B5EF4-FFF2-40B4-BE49-F238E27FC236}">
                <a16:creationId xmlns:a16="http://schemas.microsoft.com/office/drawing/2014/main" id="{ADA819F1-0461-4B23-89CE-D2519C3881A1}"/>
              </a:ext>
            </a:extLst>
          </p:cNvPr>
          <p:cNvSpPr/>
          <p:nvPr/>
        </p:nvSpPr>
        <p:spPr>
          <a:xfrm>
            <a:off x="5508105" y="5927648"/>
            <a:ext cx="1435964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vetyperoksidi</a:t>
            </a:r>
          </a:p>
        </p:txBody>
      </p:sp>
    </p:spTree>
    <p:extLst>
      <p:ext uri="{BB962C8B-B14F-4D97-AF65-F5344CB8AC3E}">
        <p14:creationId xmlns:p14="http://schemas.microsoft.com/office/powerpoint/2010/main" val="5518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208D11-6247-47DE-89CF-20648B3B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176D8E-49F9-41AE-9FEC-58F6ACAD4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Yhdistä kuva ja kuvateksti 1</a:t>
            </a:r>
          </a:p>
        </p:txBody>
      </p:sp>
    </p:spTree>
    <p:extLst>
      <p:ext uri="{BB962C8B-B14F-4D97-AF65-F5344CB8AC3E}">
        <p14:creationId xmlns:p14="http://schemas.microsoft.com/office/powerpoint/2010/main" val="2803488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EB0BBA-01ED-4EDF-B179-903529A3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Kaikki aineet koostuvat atomeista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A835FD-4A62-4299-BB98-FD76B0565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0713"/>
            <a:ext cx="7886700" cy="2034608"/>
          </a:xfrm>
        </p:spPr>
        <p:txBody>
          <a:bodyPr>
            <a:normAutofit fontScale="92500"/>
          </a:bodyPr>
          <a:lstStyle/>
          <a:p>
            <a:r>
              <a:rPr lang="fi-FI" dirty="0"/>
              <a:t>Vesi on yhdiste. Vedessä on vesimolekyylejä, joissa on happiatomi ja kaksi vetyatomia.</a:t>
            </a:r>
          </a:p>
          <a:p>
            <a:r>
              <a:rPr lang="fi-FI" dirty="0"/>
              <a:t>Ilmassa on monta ainetta (esim. happi, typpi, argon…).</a:t>
            </a:r>
          </a:p>
          <a:p>
            <a:r>
              <a:rPr lang="fi-FI" dirty="0"/>
              <a:t>Molekyylien välissä ei ole mitään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D3E3FFD5-31BE-437B-BBAF-4093B6625332}"/>
              </a:ext>
            </a:extLst>
          </p:cNvPr>
          <p:cNvGrpSpPr>
            <a:grpSpLocks noChangeAspect="1"/>
          </p:cNvGrpSpPr>
          <p:nvPr/>
        </p:nvGrpSpPr>
        <p:grpSpPr>
          <a:xfrm>
            <a:off x="965019" y="3125923"/>
            <a:ext cx="6789722" cy="3732077"/>
            <a:chOff x="1475938" y="3483612"/>
            <a:chExt cx="6032995" cy="3316130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883B6C8C-838F-46A8-ADBD-D504D90BB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640" y="3790480"/>
              <a:ext cx="4513277" cy="2702394"/>
            </a:xfrm>
            <a:prstGeom prst="rect">
              <a:avLst/>
            </a:prstGeom>
          </p:spPr>
        </p:pic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66F795ED-78E7-4E40-B075-00ACB603B92F}"/>
                </a:ext>
              </a:extLst>
            </p:cNvPr>
            <p:cNvSpPr/>
            <p:nvPr/>
          </p:nvSpPr>
          <p:spPr>
            <a:xfrm>
              <a:off x="1475938" y="4639742"/>
              <a:ext cx="2160000" cy="2160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F08D274E-2EE8-4F83-95AF-1047506BF0C2}"/>
                </a:ext>
              </a:extLst>
            </p:cNvPr>
            <p:cNvSpPr/>
            <p:nvPr/>
          </p:nvSpPr>
          <p:spPr>
            <a:xfrm>
              <a:off x="5348933" y="3483612"/>
              <a:ext cx="2160000" cy="2160000"/>
            </a:xfrm>
            <a:prstGeom prst="ellipse">
              <a:avLst/>
            </a:prstGeom>
            <a:blipFill dpi="0"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96A739A1-DD74-4921-95E4-3A14DBADF637}"/>
                </a:ext>
              </a:extLst>
            </p:cNvPr>
            <p:cNvCxnSpPr>
              <a:cxnSpLocks/>
              <a:stCxn id="7" idx="7"/>
            </p:cNvCxnSpPr>
            <p:nvPr/>
          </p:nvCxnSpPr>
          <p:spPr>
            <a:xfrm>
              <a:off x="3319613" y="4956067"/>
              <a:ext cx="1252387" cy="78200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1B41AB6E-8ACC-4560-A566-26046370D6DE}"/>
                </a:ext>
              </a:extLst>
            </p:cNvPr>
            <p:cNvCxnSpPr>
              <a:cxnSpLocks/>
              <a:stCxn id="7" idx="5"/>
            </p:cNvCxnSpPr>
            <p:nvPr/>
          </p:nvCxnSpPr>
          <p:spPr>
            <a:xfrm flipV="1">
              <a:off x="3319613" y="5738070"/>
              <a:ext cx="1256421" cy="74534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uora yhdysviiva 18">
              <a:extLst>
                <a:ext uri="{FF2B5EF4-FFF2-40B4-BE49-F238E27FC236}">
                  <a16:creationId xmlns:a16="http://schemas.microsoft.com/office/drawing/2014/main" id="{22B6A7CE-C080-4CC4-90E2-3EF42846B041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4572000" y="3799937"/>
              <a:ext cx="1093258" cy="1065678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uora yhdysviiva 21">
              <a:extLst>
                <a:ext uri="{FF2B5EF4-FFF2-40B4-BE49-F238E27FC236}">
                  <a16:creationId xmlns:a16="http://schemas.microsoft.com/office/drawing/2014/main" id="{0194FE19-AF0C-48B2-BEC7-8B025C00C34B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>
              <a:off x="4565271" y="4875072"/>
              <a:ext cx="1099987" cy="45221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5844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9203F2-CF03-4E12-BF5A-8A053D7D5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842EF8-E39D-46F2-B2A3-6C7035EDB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Yhdistä kuva ja kuvateksti 2</a:t>
            </a:r>
          </a:p>
          <a:p>
            <a:r>
              <a:rPr lang="fi-FI" dirty="0"/>
              <a:t>Tehdään harjoituksia </a:t>
            </a:r>
            <a:r>
              <a:rPr lang="fi-FI" dirty="0" err="1"/>
              <a:t>Peda.netistä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243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/>
          <a:lstStyle/>
          <a:p>
            <a:r>
              <a:rPr lang="fi-FI" dirty="0"/>
              <a:t>Tärkeitä alkuaineita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>
            <a:normAutofit/>
          </a:bodyPr>
          <a:lstStyle/>
          <a:p>
            <a:r>
              <a:rPr lang="fi-FI" dirty="0"/>
              <a:t>Happi (O) on väritön kaasu, jota ihminen hengittää. Ilmassa on 21% happea. Aine ei voi palaa ilman happea.</a:t>
            </a:r>
          </a:p>
          <a:p>
            <a:r>
              <a:rPr lang="fi-FI" dirty="0"/>
              <a:t>Hiili (C) esiintyy luonnossa grafiittina (lyijykynässä), mutta myös timantti on hiiltä. </a:t>
            </a:r>
          </a:p>
          <a:p>
            <a:r>
              <a:rPr lang="fi-FI" dirty="0"/>
              <a:t>Typpi (N) on väritön kaasu, jota on ilmassa 78%. Typpeä ei voi hengittää.</a:t>
            </a:r>
          </a:p>
        </p:txBody>
      </p:sp>
      <p:pic>
        <p:nvPicPr>
          <p:cNvPr id="4" name="Kuva 3" descr="hiili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27163" r="24013"/>
          <a:stretch>
            <a:fillRect/>
          </a:stretch>
        </p:blipFill>
        <p:spPr>
          <a:xfrm>
            <a:off x="6156176" y="3356993"/>
            <a:ext cx="2520000" cy="309044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00" y="692696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r>
              <a:rPr lang="fi-FI" dirty="0"/>
              <a:t>Tärkeitä alkuaineita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68760"/>
            <a:ext cx="5698976" cy="5256584"/>
          </a:xfrm>
        </p:spPr>
        <p:txBody>
          <a:bodyPr>
            <a:normAutofit/>
          </a:bodyPr>
          <a:lstStyle/>
          <a:p>
            <a:r>
              <a:rPr lang="fi-FI" dirty="0"/>
              <a:t>Alumiinia (</a:t>
            </a:r>
            <a:r>
              <a:rPr lang="fi-FI" dirty="0" err="1"/>
              <a:t>Al</a:t>
            </a:r>
            <a:r>
              <a:rPr lang="fi-FI" dirty="0"/>
              <a:t>) on mm. juomatölkeissä ja alumiinifoliossa.</a:t>
            </a:r>
          </a:p>
          <a:p>
            <a:r>
              <a:rPr lang="fi-FI" dirty="0"/>
              <a:t>Rauta (</a:t>
            </a:r>
            <a:r>
              <a:rPr lang="fi-FI" dirty="0" err="1"/>
              <a:t>Fe</a:t>
            </a:r>
            <a:r>
              <a:rPr lang="fi-FI" dirty="0"/>
              <a:t>) on yleisin metalli. Se ruostuu helposti.</a:t>
            </a:r>
          </a:p>
          <a:p>
            <a:r>
              <a:rPr lang="fi-FI" dirty="0"/>
              <a:t>Kloori (Cl) on vihreä, myrkyllinen kaasu. Sitä käytetään vedenpuhdistuksessa uimahalleissa.</a:t>
            </a:r>
          </a:p>
          <a:p>
            <a:r>
              <a:rPr lang="fi-FI" dirty="0"/>
              <a:t>Rikki (S) on keltainen, kiinteä aine. Rikkiä esiintyy tulivuorten lähellä. Sitä on myös hiuksissa ja kynsissä.</a:t>
            </a:r>
          </a:p>
        </p:txBody>
      </p:sp>
      <p:pic>
        <p:nvPicPr>
          <p:cNvPr id="4" name="Kuva 3" descr="alumiini 2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6349117" y="107778"/>
            <a:ext cx="2705566" cy="1620000"/>
          </a:xfrm>
          <a:prstGeom prst="rect">
            <a:avLst/>
          </a:prstGeom>
        </p:spPr>
      </p:pic>
      <p:pic>
        <p:nvPicPr>
          <p:cNvPr id="6" name="Kuva 5" descr="kloori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6356049" y="3495048"/>
            <a:ext cx="2705565" cy="1620000"/>
          </a:xfrm>
          <a:prstGeom prst="rect">
            <a:avLst/>
          </a:prstGeom>
        </p:spPr>
      </p:pic>
      <p:pic>
        <p:nvPicPr>
          <p:cNvPr id="7" name="Kuva 6" descr="rikki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6353726" y="5178449"/>
            <a:ext cx="2705566" cy="16200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17" y="1801413"/>
            <a:ext cx="2705566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9EC599-A03E-4925-990E-CBBD1DCC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4017D7-E7B2-4E78-9440-789CB41A7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Kotitehtävien tarkastaminen</a:t>
            </a:r>
          </a:p>
          <a:p>
            <a:r>
              <a:rPr lang="fi-FI" dirty="0"/>
              <a:t>Aine koostuu alkuaineista</a:t>
            </a:r>
          </a:p>
          <a:p>
            <a:r>
              <a:rPr lang="fi-FI" dirty="0"/>
              <a:t>Alkuaineet koostuvat atomeista</a:t>
            </a:r>
          </a:p>
          <a:p>
            <a:r>
              <a:rPr lang="fi-FI" dirty="0"/>
              <a:t>Atomit muodostavat molekyylejä</a:t>
            </a:r>
          </a:p>
          <a:p>
            <a:r>
              <a:rPr lang="fi-FI" dirty="0"/>
              <a:t>Kaava kertoo yhdisteen alkuaineet</a:t>
            </a:r>
          </a:p>
        </p:txBody>
      </p:sp>
    </p:spTree>
    <p:extLst>
      <p:ext uri="{BB962C8B-B14F-4D97-AF65-F5344CB8AC3E}">
        <p14:creationId xmlns:p14="http://schemas.microsoft.com/office/powerpoint/2010/main" val="193127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9880BD-2C2F-40A6-B06A-4B9BDE68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0D088C-A553-4C17-89AE-5825B0E77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Katsotaan videoita alkuaineista</a:t>
            </a:r>
          </a:p>
          <a:p>
            <a:pPr lvl="1"/>
            <a:r>
              <a:rPr lang="fi-FI" dirty="0"/>
              <a:t>Sokerin voi hajottaa. Sokerissa on hiiltä. Hiili on alkuaine. </a:t>
            </a:r>
            <a:r>
              <a:rPr lang="fi-FI" dirty="0">
                <a:hlinkClick r:id="rId2"/>
              </a:rPr>
              <a:t>Video</a:t>
            </a:r>
            <a:endParaRPr lang="fi-FI" dirty="0"/>
          </a:p>
          <a:p>
            <a:pPr lvl="1"/>
            <a:r>
              <a:rPr lang="fi-FI" dirty="0"/>
              <a:t>Natrium on alkuaine. Se on harmaa metalli. Kloori on alkuaine. Se on vihreä kaasu. Yhdessä niistä tulee suolaa. </a:t>
            </a:r>
            <a:r>
              <a:rPr lang="fi-FI" dirty="0">
                <a:hlinkClick r:id="rId3"/>
              </a:rPr>
              <a:t>Video</a:t>
            </a:r>
            <a:endParaRPr lang="fi-FI" dirty="0"/>
          </a:p>
          <a:p>
            <a:pPr lvl="1"/>
            <a:r>
              <a:rPr lang="fi-FI" dirty="0"/>
              <a:t>Happi on alkuaine. Se on väritön kaasu, jota ihminen hengittää. Vety on alkuaine. Se on väritön kaasu, joka räjähtää helposti. Kun ne yhdistää, syntyy vettä. </a:t>
            </a:r>
            <a:r>
              <a:rPr lang="fi-FI" dirty="0">
                <a:hlinkClick r:id="rId4"/>
              </a:rPr>
              <a:t>Video</a:t>
            </a:r>
            <a:br>
              <a:rPr lang="fi-FI" dirty="0"/>
            </a:br>
            <a:r>
              <a:rPr lang="fi-FI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62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28649" y="1426128"/>
            <a:ext cx="7797596" cy="4750835"/>
          </a:xfrm>
        </p:spPr>
        <p:txBody>
          <a:bodyPr>
            <a:normAutofit/>
          </a:bodyPr>
          <a:lstStyle/>
          <a:p>
            <a:r>
              <a:rPr lang="fi-FI" dirty="0"/>
              <a:t>Luonnossa on noin 90 eri </a:t>
            </a:r>
            <a:r>
              <a:rPr lang="fi-FI" b="1" dirty="0"/>
              <a:t>alkuaine</a:t>
            </a:r>
            <a:r>
              <a:rPr lang="fi-FI" dirty="0"/>
              <a:t>tta</a:t>
            </a:r>
          </a:p>
          <a:p>
            <a:r>
              <a:rPr lang="fi-FI" dirty="0"/>
              <a:t>Kaikki aine koostuu alkuaineista</a:t>
            </a:r>
          </a:p>
          <a:p>
            <a:r>
              <a:rPr lang="fi-FI" dirty="0"/>
              <a:t>Joitakin alkuaineita on luonnossa tai kodeissa puhtaana</a:t>
            </a:r>
          </a:p>
          <a:p>
            <a:r>
              <a:rPr lang="fi-FI" dirty="0"/>
              <a:t>Jokaisella alkuaineella on oma </a:t>
            </a:r>
            <a:r>
              <a:rPr lang="fi-FI" b="1" dirty="0"/>
              <a:t>kemiallinen merkki</a:t>
            </a:r>
          </a:p>
          <a:p>
            <a:pPr lvl="1"/>
            <a:r>
              <a:rPr lang="fi-FI" dirty="0"/>
              <a:t>Yksi iso kirjain (esim. H) tai yksi iso ja pieni (esim. He)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76A4A32-4D9A-47DC-AE5C-74A2BC003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941" y="4207153"/>
            <a:ext cx="6510383" cy="2449437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C9007B9C-A52E-4B26-8C0D-C74F66685682}"/>
              </a:ext>
            </a:extLst>
          </p:cNvPr>
          <p:cNvSpPr txBox="1"/>
          <p:nvPr/>
        </p:nvSpPr>
        <p:spPr>
          <a:xfrm>
            <a:off x="393841" y="4340539"/>
            <a:ext cx="9694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kupari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D3D9346-ED78-4D36-91BE-4EC1A63C7F7F}"/>
              </a:ext>
            </a:extLst>
          </p:cNvPr>
          <p:cNvSpPr txBox="1"/>
          <p:nvPr/>
        </p:nvSpPr>
        <p:spPr>
          <a:xfrm>
            <a:off x="326068" y="6038036"/>
            <a:ext cx="6783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lyijy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D242E0B-4E8E-4A96-8D23-005FBE9E9F44}"/>
              </a:ext>
            </a:extLst>
          </p:cNvPr>
          <p:cNvSpPr txBox="1"/>
          <p:nvPr/>
        </p:nvSpPr>
        <p:spPr>
          <a:xfrm>
            <a:off x="7853928" y="4251970"/>
            <a:ext cx="86005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400" dirty="0"/>
              <a:t>rauta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69D86881-5FE8-4D7E-B832-A3085D28DC6D}"/>
              </a:ext>
            </a:extLst>
          </p:cNvPr>
          <p:cNvSpPr txBox="1"/>
          <p:nvPr/>
        </p:nvSpPr>
        <p:spPr>
          <a:xfrm>
            <a:off x="152657" y="5194403"/>
            <a:ext cx="118333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alumiini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869BF06A-C29A-4A46-AEBD-34C19A359976}"/>
              </a:ext>
            </a:extLst>
          </p:cNvPr>
          <p:cNvSpPr txBox="1"/>
          <p:nvPr/>
        </p:nvSpPr>
        <p:spPr>
          <a:xfrm>
            <a:off x="7803296" y="5946131"/>
            <a:ext cx="71205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rikki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FBE8D445-9852-43CD-A726-FC70E5807FD1}"/>
              </a:ext>
            </a:extLst>
          </p:cNvPr>
          <p:cNvSpPr txBox="1"/>
          <p:nvPr/>
        </p:nvSpPr>
        <p:spPr>
          <a:xfrm>
            <a:off x="7704710" y="5037835"/>
            <a:ext cx="6286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hiili</a:t>
            </a:r>
          </a:p>
        </p:txBody>
      </p: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D6A4E12B-AD42-46B0-B61C-6634167075EF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004459" y="6135490"/>
            <a:ext cx="1393684" cy="133379"/>
          </a:xfrm>
          <a:prstGeom prst="straightConnector1">
            <a:avLst/>
          </a:prstGeom>
          <a:ln w="57150">
            <a:solidFill>
              <a:srgbClr val="83AF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D29BF545-E428-42D4-8C36-F4E021FD31A7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572000" y="6176964"/>
            <a:ext cx="3231296" cy="230832"/>
          </a:xfrm>
          <a:prstGeom prst="straightConnector1">
            <a:avLst/>
          </a:prstGeom>
          <a:ln w="57150">
            <a:solidFill>
              <a:srgbClr val="83AF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36ADF187-3D53-4DF3-A656-1A1B9D208EB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363274" y="4571372"/>
            <a:ext cx="1548253" cy="250666"/>
          </a:xfrm>
          <a:prstGeom prst="straightConnector1">
            <a:avLst/>
          </a:prstGeom>
          <a:ln w="57150">
            <a:solidFill>
              <a:srgbClr val="83AF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FC871299-54F0-455C-B1DD-715996A951BF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624423" y="4482803"/>
            <a:ext cx="2229505" cy="230832"/>
          </a:xfrm>
          <a:prstGeom prst="straightConnector1">
            <a:avLst/>
          </a:prstGeom>
          <a:ln w="57150">
            <a:solidFill>
              <a:srgbClr val="83AF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1727716C-4E73-4571-9DC9-38B955A3CC0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335994" y="5425236"/>
            <a:ext cx="4358747" cy="577724"/>
          </a:xfrm>
          <a:prstGeom prst="straightConnector1">
            <a:avLst/>
          </a:prstGeom>
          <a:ln w="57150">
            <a:solidFill>
              <a:srgbClr val="83AF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>
            <a:extLst>
              <a:ext uri="{FF2B5EF4-FFF2-40B4-BE49-F238E27FC236}">
                <a16:creationId xmlns:a16="http://schemas.microsoft.com/office/drawing/2014/main" id="{6730CBBE-24E3-44DA-A55A-C3DD37B9DD86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037826" y="5036373"/>
            <a:ext cx="2666884" cy="232295"/>
          </a:xfrm>
          <a:prstGeom prst="straightConnector1">
            <a:avLst/>
          </a:prstGeom>
          <a:ln w="57150">
            <a:solidFill>
              <a:srgbClr val="83AF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37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uiExpand="1" animBg="1"/>
      <p:bldP spid="10" grpId="0" uiExpand="1" animBg="1"/>
      <p:bldP spid="11" grpId="0" uiExpand="1" animBg="1"/>
      <p:bldP spid="12" grpId="0" uiExpand="1" animBg="1"/>
      <p:bldP spid="13" grpId="0" uiExpand="1" animBg="1"/>
      <p:bldP spid="14" grpId="0" uiExpan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6BD60A-A75A-4B2B-87A3-35A05429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D7FE39-642D-4602-8786-C5D560FAF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Yhdistä alkuaineen kuva ja teksti</a:t>
            </a:r>
          </a:p>
        </p:txBody>
      </p:sp>
    </p:spTree>
    <p:extLst>
      <p:ext uri="{BB962C8B-B14F-4D97-AF65-F5344CB8AC3E}">
        <p14:creationId xmlns:p14="http://schemas.microsoft.com/office/powerpoint/2010/main" val="308410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ED46AC-74CE-4729-8D35-7203D437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85A5F0-870B-4CED-9249-EC9E9D509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Katsotaan alkuainenäytteitä</a:t>
            </a:r>
          </a:p>
        </p:txBody>
      </p:sp>
    </p:spTree>
    <p:extLst>
      <p:ext uri="{BB962C8B-B14F-4D97-AF65-F5344CB8AC3E}">
        <p14:creationId xmlns:p14="http://schemas.microsoft.com/office/powerpoint/2010/main" val="411652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9F987B6-214B-46F5-A968-A75218469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1" y="847724"/>
            <a:ext cx="9090579" cy="516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8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00E259-232E-4BD9-8C99-CB65C15AF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fi-FI" dirty="0"/>
              <a:t>Yhdiste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4A16B1-01C0-4CD7-9F89-0031B817F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861557" cy="4351338"/>
          </a:xfrm>
        </p:spPr>
        <p:txBody>
          <a:bodyPr/>
          <a:lstStyle/>
          <a:p>
            <a:r>
              <a:rPr lang="fi-FI" b="1" dirty="0"/>
              <a:t>Yhdiste </a:t>
            </a:r>
            <a:r>
              <a:rPr lang="fi-FI" dirty="0"/>
              <a:t>on aine, jossa monta eri alkuainetta on yhdistynyt</a:t>
            </a:r>
          </a:p>
          <a:p>
            <a:r>
              <a:rPr lang="fi-FI" dirty="0"/>
              <a:t>Suurin osa aineista on yhdisteitä</a:t>
            </a:r>
          </a:p>
          <a:p>
            <a:r>
              <a:rPr lang="fi-FI" i="1" dirty="0"/>
              <a:t>Mitä alkuaineita on näissä yhdisteissä?</a:t>
            </a:r>
            <a:endParaRPr lang="fi-FI" b="1" i="1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E3BE964-387D-4B8B-9776-37A17413E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155" y="2349000"/>
            <a:ext cx="2160000" cy="2160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2758618-3EEC-4A02-93B6-3734194C6D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017" y="2349000"/>
            <a:ext cx="2160000" cy="216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A96AA13-6B95-4E13-B96E-3E7FF564AC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/>
          <a:stretch/>
        </p:blipFill>
        <p:spPr>
          <a:xfrm>
            <a:off x="4603155" y="45291"/>
            <a:ext cx="2160000" cy="216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536DF218-5B15-4B8D-9444-5B2EFC86EC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"/>
          <a:stretch/>
        </p:blipFill>
        <p:spPr>
          <a:xfrm>
            <a:off x="4603155" y="4655514"/>
            <a:ext cx="2160000" cy="2160000"/>
          </a:xfrm>
          <a:prstGeom prst="rect">
            <a:avLst/>
          </a:prstGeom>
        </p:spPr>
      </p:pic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2D7EE97D-191D-44E5-8793-4EBF9FFD216F}"/>
              </a:ext>
            </a:extLst>
          </p:cNvPr>
          <p:cNvCxnSpPr>
            <a:cxnSpLocks/>
          </p:cNvCxnSpPr>
          <p:nvPr/>
        </p:nvCxnSpPr>
        <p:spPr>
          <a:xfrm>
            <a:off x="6872017" y="4655514"/>
            <a:ext cx="2160000" cy="216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orakulmio 13">
            <a:extLst>
              <a:ext uri="{FF2B5EF4-FFF2-40B4-BE49-F238E27FC236}">
                <a16:creationId xmlns:a16="http://schemas.microsoft.com/office/drawing/2014/main" id="{839CD858-6AA1-4AA9-AA0A-2D59491B4E2E}"/>
              </a:ext>
            </a:extLst>
          </p:cNvPr>
          <p:cNvSpPr/>
          <p:nvPr/>
        </p:nvSpPr>
        <p:spPr>
          <a:xfrm>
            <a:off x="4680862" y="1612588"/>
            <a:ext cx="1764319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kloriitti, HClO</a:t>
            </a:r>
            <a:r>
              <a:rPr lang="fi-FI" sz="2000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C2613003-A35A-4F64-9A8D-68D44C772176}"/>
              </a:ext>
            </a:extLst>
          </p:cNvPr>
          <p:cNvSpPr/>
          <p:nvPr/>
        </p:nvSpPr>
        <p:spPr>
          <a:xfrm>
            <a:off x="4734491" y="2560084"/>
            <a:ext cx="1968762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ruokasuola, NaCl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80795A11-1380-45D5-B8F2-6B515B491CB9}"/>
              </a:ext>
            </a:extLst>
          </p:cNvPr>
          <p:cNvSpPr/>
          <p:nvPr/>
        </p:nvSpPr>
        <p:spPr>
          <a:xfrm>
            <a:off x="6939435" y="3787207"/>
            <a:ext cx="1395970" cy="666788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sakkaroosi, </a:t>
            </a:r>
          </a:p>
          <a:p>
            <a:pPr algn="ctr"/>
            <a:r>
              <a:rPr lang="fi-FI" sz="2000" dirty="0">
                <a:solidFill>
                  <a:schemeClr val="tx1"/>
                </a:solidFill>
              </a:rPr>
              <a:t>C</a:t>
            </a:r>
            <a:r>
              <a:rPr lang="fi-FI" sz="2000" baseline="-25000" dirty="0">
                <a:solidFill>
                  <a:schemeClr val="tx1"/>
                </a:solidFill>
              </a:rPr>
              <a:t>12</a:t>
            </a:r>
            <a:r>
              <a:rPr lang="fi-FI" sz="2000" dirty="0">
                <a:solidFill>
                  <a:schemeClr val="tx1"/>
                </a:solidFill>
              </a:rPr>
              <a:t>H</a:t>
            </a:r>
            <a:r>
              <a:rPr lang="fi-FI" sz="2000" baseline="-25000" dirty="0">
                <a:solidFill>
                  <a:schemeClr val="tx1"/>
                </a:solidFill>
              </a:rPr>
              <a:t>22</a:t>
            </a:r>
            <a:r>
              <a:rPr lang="fi-FI" sz="2000" dirty="0">
                <a:solidFill>
                  <a:schemeClr val="tx1"/>
                </a:solidFill>
              </a:rPr>
              <a:t>O</a:t>
            </a:r>
            <a:r>
              <a:rPr lang="fi-FI" sz="2000" baseline="-250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D05778F7-1923-41FB-A83E-2F3DFA3E8ACD}"/>
              </a:ext>
            </a:extLst>
          </p:cNvPr>
          <p:cNvSpPr/>
          <p:nvPr/>
        </p:nvSpPr>
        <p:spPr>
          <a:xfrm>
            <a:off x="4734490" y="5291633"/>
            <a:ext cx="1388731" cy="581487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leivinjauhe, NaHCO</a:t>
            </a:r>
            <a:r>
              <a:rPr lang="fi-FI" sz="2000" baseline="-250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1C538C93-CC10-4D48-957A-4F5766C1F5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/>
          <a:stretch/>
        </p:blipFill>
        <p:spPr>
          <a:xfrm>
            <a:off x="6872017" y="42486"/>
            <a:ext cx="2160000" cy="2160000"/>
          </a:xfrm>
          <a:prstGeom prst="rect">
            <a:avLst/>
          </a:prstGeom>
        </p:spPr>
      </p:pic>
      <p:sp>
        <p:nvSpPr>
          <p:cNvPr id="23" name="Suorakulmio 22">
            <a:extLst>
              <a:ext uri="{FF2B5EF4-FFF2-40B4-BE49-F238E27FC236}">
                <a16:creationId xmlns:a16="http://schemas.microsoft.com/office/drawing/2014/main" id="{9230292A-DB35-461D-9340-04710E1FC5FE}"/>
              </a:ext>
            </a:extLst>
          </p:cNvPr>
          <p:cNvSpPr/>
          <p:nvPr/>
        </p:nvSpPr>
        <p:spPr>
          <a:xfrm>
            <a:off x="7762705" y="762665"/>
            <a:ext cx="1161879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vesi, H</a:t>
            </a:r>
            <a:r>
              <a:rPr lang="fi-FI" sz="2000" baseline="-25000" dirty="0">
                <a:solidFill>
                  <a:schemeClr val="tx1"/>
                </a:solidFill>
              </a:rPr>
              <a:t>2</a:t>
            </a:r>
            <a:r>
              <a:rPr lang="fi-FI" sz="2000" dirty="0">
                <a:solidFill>
                  <a:schemeClr val="tx1"/>
                </a:solidFill>
              </a:rPr>
              <a:t>O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EB5B025F-F7BF-422F-BB5B-7E9FDC22A5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"/>
          <a:stretch/>
        </p:blipFill>
        <p:spPr>
          <a:xfrm>
            <a:off x="6872017" y="4655514"/>
            <a:ext cx="2160000" cy="2160000"/>
          </a:xfrm>
          <a:prstGeom prst="rect">
            <a:avLst/>
          </a:prstGeom>
        </p:spPr>
      </p:pic>
      <p:sp>
        <p:nvSpPr>
          <p:cNvPr id="25" name="Suorakulmio 24">
            <a:extLst>
              <a:ext uri="{FF2B5EF4-FFF2-40B4-BE49-F238E27FC236}">
                <a16:creationId xmlns:a16="http://schemas.microsoft.com/office/drawing/2014/main" id="{98547D4F-FA85-48A0-95A4-B491CBDDB9AA}"/>
              </a:ext>
            </a:extLst>
          </p:cNvPr>
          <p:cNvSpPr/>
          <p:nvPr/>
        </p:nvSpPr>
        <p:spPr>
          <a:xfrm>
            <a:off x="7030975" y="6026499"/>
            <a:ext cx="1312669" cy="64462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83A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kofeiini, C</a:t>
            </a:r>
            <a:r>
              <a:rPr lang="fi-FI" sz="2000" baseline="-25000" dirty="0">
                <a:solidFill>
                  <a:schemeClr val="tx1"/>
                </a:solidFill>
              </a:rPr>
              <a:t>8</a:t>
            </a:r>
            <a:r>
              <a:rPr lang="fi-FI" sz="2000" dirty="0">
                <a:solidFill>
                  <a:schemeClr val="tx1"/>
                </a:solidFill>
              </a:rPr>
              <a:t>H</a:t>
            </a:r>
            <a:r>
              <a:rPr lang="fi-FI" sz="2000" baseline="-25000" dirty="0">
                <a:solidFill>
                  <a:schemeClr val="tx1"/>
                </a:solidFill>
              </a:rPr>
              <a:t>10</a:t>
            </a:r>
            <a:r>
              <a:rPr lang="fi-FI" sz="2000" dirty="0">
                <a:solidFill>
                  <a:schemeClr val="tx1"/>
                </a:solidFill>
              </a:rPr>
              <a:t>N</a:t>
            </a:r>
            <a:r>
              <a:rPr lang="fi-FI" sz="2000" baseline="-25000" dirty="0">
                <a:solidFill>
                  <a:schemeClr val="tx1"/>
                </a:solidFill>
              </a:rPr>
              <a:t>4</a:t>
            </a:r>
            <a:r>
              <a:rPr lang="fi-FI" sz="2000" dirty="0">
                <a:solidFill>
                  <a:schemeClr val="tx1"/>
                </a:solidFill>
              </a:rPr>
              <a:t>O</a:t>
            </a:r>
            <a:r>
              <a:rPr lang="fi-FI" sz="2000" baseline="-25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2983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rautamuttereit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136111" y="2616785"/>
            <a:ext cx="3923928" cy="2349513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Alkuaine ja atomi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504911"/>
            <a:ext cx="8229600" cy="108448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Jokaisella alkuaineella on erilaiset </a:t>
            </a:r>
            <a:r>
              <a:rPr lang="fi-FI" b="1" dirty="0"/>
              <a:t>atomi</a:t>
            </a:r>
            <a:r>
              <a:rPr lang="fi-FI" dirty="0"/>
              <a:t>t</a:t>
            </a:r>
          </a:p>
          <a:p>
            <a:r>
              <a:rPr lang="fi-FI" dirty="0"/>
              <a:t>Rauta on alkuaine. Rautaesine koostuu miljardeista rauta-atomeista.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grpSp>
        <p:nvGrpSpPr>
          <p:cNvPr id="71" name="Ryhmä 70"/>
          <p:cNvGrpSpPr/>
          <p:nvPr/>
        </p:nvGrpSpPr>
        <p:grpSpPr>
          <a:xfrm>
            <a:off x="2331861" y="3804917"/>
            <a:ext cx="4724222" cy="2907705"/>
            <a:chOff x="1691680" y="3645024"/>
            <a:chExt cx="4724222" cy="2907705"/>
          </a:xfrm>
        </p:grpSpPr>
        <p:pic>
          <p:nvPicPr>
            <p:cNvPr id="52" name="Kuva 51" descr="Teräs Raerajasementiittiä Teräskirja Teknologiateollisuus.jpg"/>
            <p:cNvPicPr>
              <a:picLocks noChangeAspect="1"/>
            </p:cNvPicPr>
            <p:nvPr/>
          </p:nvPicPr>
          <p:blipFill>
            <a:blip r:embed="rId3" cstate="print"/>
            <a:srcRect l="2101" b="22102"/>
            <a:stretch>
              <a:fillRect/>
            </a:stretch>
          </p:blipFill>
          <p:spPr>
            <a:xfrm>
              <a:off x="3059832" y="4365104"/>
              <a:ext cx="3356070" cy="2187625"/>
            </a:xfrm>
            <a:prstGeom prst="rect">
              <a:avLst/>
            </a:prstGeom>
          </p:spPr>
        </p:pic>
        <p:cxnSp>
          <p:nvCxnSpPr>
            <p:cNvPr id="60" name="Suora yhdysviiva 59"/>
            <p:cNvCxnSpPr/>
            <p:nvPr/>
          </p:nvCxnSpPr>
          <p:spPr>
            <a:xfrm>
              <a:off x="1691680" y="3645024"/>
              <a:ext cx="1368152" cy="288032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uora yhdysviiva 60"/>
            <p:cNvCxnSpPr/>
            <p:nvPr/>
          </p:nvCxnSpPr>
          <p:spPr>
            <a:xfrm>
              <a:off x="1691680" y="3645024"/>
              <a:ext cx="1368152" cy="72008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Ryhmä 69"/>
          <p:cNvGrpSpPr/>
          <p:nvPr/>
        </p:nvGrpSpPr>
        <p:grpSpPr>
          <a:xfrm>
            <a:off x="5752735" y="2544777"/>
            <a:ext cx="3024336" cy="2808312"/>
            <a:chOff x="5868144" y="2492896"/>
            <a:chExt cx="3024336" cy="2808312"/>
          </a:xfrm>
        </p:grpSpPr>
        <p:sp>
          <p:nvSpPr>
            <p:cNvPr id="5" name="Suorakulmio 4"/>
            <p:cNvSpPr/>
            <p:nvPr/>
          </p:nvSpPr>
          <p:spPr>
            <a:xfrm>
              <a:off x="6012160" y="2492896"/>
              <a:ext cx="2880320" cy="1800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7" name="Suora yhdysviiva 6"/>
            <p:cNvCxnSpPr/>
            <p:nvPr/>
          </p:nvCxnSpPr>
          <p:spPr>
            <a:xfrm flipV="1">
              <a:off x="5868144" y="4293096"/>
              <a:ext cx="144016" cy="100811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uora yhdysviiva 8"/>
            <p:cNvCxnSpPr/>
            <p:nvPr/>
          </p:nvCxnSpPr>
          <p:spPr>
            <a:xfrm flipV="1">
              <a:off x="5868144" y="4293096"/>
              <a:ext cx="3024336" cy="100811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i 10"/>
            <p:cNvSpPr/>
            <p:nvPr/>
          </p:nvSpPr>
          <p:spPr>
            <a:xfrm>
              <a:off x="601216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Ellipsi 11"/>
            <p:cNvSpPr/>
            <p:nvPr/>
          </p:nvSpPr>
          <p:spPr>
            <a:xfrm>
              <a:off x="637220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Ellipsi 12"/>
            <p:cNvSpPr/>
            <p:nvPr/>
          </p:nvSpPr>
          <p:spPr>
            <a:xfrm>
              <a:off x="673224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Ellipsi 13"/>
            <p:cNvSpPr/>
            <p:nvPr/>
          </p:nvSpPr>
          <p:spPr>
            <a:xfrm>
              <a:off x="709228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Ellipsi 14"/>
            <p:cNvSpPr/>
            <p:nvPr/>
          </p:nvSpPr>
          <p:spPr>
            <a:xfrm>
              <a:off x="745232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Ellipsi 15"/>
            <p:cNvSpPr/>
            <p:nvPr/>
          </p:nvSpPr>
          <p:spPr>
            <a:xfrm>
              <a:off x="781236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Ellipsi 16"/>
            <p:cNvSpPr/>
            <p:nvPr/>
          </p:nvSpPr>
          <p:spPr>
            <a:xfrm>
              <a:off x="817240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Ellipsi 17"/>
            <p:cNvSpPr/>
            <p:nvPr/>
          </p:nvSpPr>
          <p:spPr>
            <a:xfrm>
              <a:off x="853244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Ellipsi 18"/>
            <p:cNvSpPr/>
            <p:nvPr/>
          </p:nvSpPr>
          <p:spPr>
            <a:xfrm>
              <a:off x="601216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Ellipsi 19"/>
            <p:cNvSpPr/>
            <p:nvPr/>
          </p:nvSpPr>
          <p:spPr>
            <a:xfrm>
              <a:off x="637220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Ellipsi 20"/>
            <p:cNvSpPr/>
            <p:nvPr/>
          </p:nvSpPr>
          <p:spPr>
            <a:xfrm>
              <a:off x="673224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Ellipsi 21"/>
            <p:cNvSpPr/>
            <p:nvPr/>
          </p:nvSpPr>
          <p:spPr>
            <a:xfrm>
              <a:off x="709228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Ellipsi 22"/>
            <p:cNvSpPr/>
            <p:nvPr/>
          </p:nvSpPr>
          <p:spPr>
            <a:xfrm>
              <a:off x="745232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4" name="Ellipsi 23"/>
            <p:cNvSpPr/>
            <p:nvPr/>
          </p:nvSpPr>
          <p:spPr>
            <a:xfrm>
              <a:off x="781236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5" name="Ellipsi 24"/>
            <p:cNvSpPr/>
            <p:nvPr/>
          </p:nvSpPr>
          <p:spPr>
            <a:xfrm>
              <a:off x="817240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Ellipsi 25"/>
            <p:cNvSpPr/>
            <p:nvPr/>
          </p:nvSpPr>
          <p:spPr>
            <a:xfrm>
              <a:off x="853244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Ellipsi 26"/>
            <p:cNvSpPr/>
            <p:nvPr/>
          </p:nvSpPr>
          <p:spPr>
            <a:xfrm>
              <a:off x="601216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Ellipsi 27"/>
            <p:cNvSpPr/>
            <p:nvPr/>
          </p:nvSpPr>
          <p:spPr>
            <a:xfrm>
              <a:off x="637220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Ellipsi 28"/>
            <p:cNvSpPr/>
            <p:nvPr/>
          </p:nvSpPr>
          <p:spPr>
            <a:xfrm>
              <a:off x="673224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0" name="Ellipsi 29"/>
            <p:cNvSpPr/>
            <p:nvPr/>
          </p:nvSpPr>
          <p:spPr>
            <a:xfrm>
              <a:off x="709228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Ellipsi 30"/>
            <p:cNvSpPr/>
            <p:nvPr/>
          </p:nvSpPr>
          <p:spPr>
            <a:xfrm>
              <a:off x="745232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Ellipsi 31"/>
            <p:cNvSpPr/>
            <p:nvPr/>
          </p:nvSpPr>
          <p:spPr>
            <a:xfrm>
              <a:off x="781236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Ellipsi 32"/>
            <p:cNvSpPr/>
            <p:nvPr/>
          </p:nvSpPr>
          <p:spPr>
            <a:xfrm>
              <a:off x="817240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Ellipsi 33"/>
            <p:cNvSpPr/>
            <p:nvPr/>
          </p:nvSpPr>
          <p:spPr>
            <a:xfrm>
              <a:off x="853244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Ellipsi 34"/>
            <p:cNvSpPr/>
            <p:nvPr/>
          </p:nvSpPr>
          <p:spPr>
            <a:xfrm>
              <a:off x="601216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Ellipsi 35"/>
            <p:cNvSpPr/>
            <p:nvPr/>
          </p:nvSpPr>
          <p:spPr>
            <a:xfrm>
              <a:off x="637220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7" name="Ellipsi 36"/>
            <p:cNvSpPr/>
            <p:nvPr/>
          </p:nvSpPr>
          <p:spPr>
            <a:xfrm>
              <a:off x="673224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Ellipsi 37"/>
            <p:cNvSpPr/>
            <p:nvPr/>
          </p:nvSpPr>
          <p:spPr>
            <a:xfrm>
              <a:off x="709228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Ellipsi 38"/>
            <p:cNvSpPr/>
            <p:nvPr/>
          </p:nvSpPr>
          <p:spPr>
            <a:xfrm>
              <a:off x="745232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0" name="Ellipsi 39"/>
            <p:cNvSpPr/>
            <p:nvPr/>
          </p:nvSpPr>
          <p:spPr>
            <a:xfrm>
              <a:off x="781236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1" name="Ellipsi 40"/>
            <p:cNvSpPr/>
            <p:nvPr/>
          </p:nvSpPr>
          <p:spPr>
            <a:xfrm>
              <a:off x="817240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2" name="Ellipsi 41"/>
            <p:cNvSpPr/>
            <p:nvPr/>
          </p:nvSpPr>
          <p:spPr>
            <a:xfrm>
              <a:off x="853244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3" name="Ellipsi 42"/>
            <p:cNvSpPr/>
            <p:nvPr/>
          </p:nvSpPr>
          <p:spPr>
            <a:xfrm>
              <a:off x="601216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4" name="Ellipsi 43"/>
            <p:cNvSpPr/>
            <p:nvPr/>
          </p:nvSpPr>
          <p:spPr>
            <a:xfrm>
              <a:off x="637220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5" name="Ellipsi 44"/>
            <p:cNvSpPr/>
            <p:nvPr/>
          </p:nvSpPr>
          <p:spPr>
            <a:xfrm>
              <a:off x="673224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Ellipsi 45"/>
            <p:cNvSpPr/>
            <p:nvPr/>
          </p:nvSpPr>
          <p:spPr>
            <a:xfrm>
              <a:off x="709228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Ellipsi 46"/>
            <p:cNvSpPr/>
            <p:nvPr/>
          </p:nvSpPr>
          <p:spPr>
            <a:xfrm>
              <a:off x="745232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8" name="Ellipsi 47"/>
            <p:cNvSpPr/>
            <p:nvPr/>
          </p:nvSpPr>
          <p:spPr>
            <a:xfrm>
              <a:off x="781236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Ellipsi 48"/>
            <p:cNvSpPr/>
            <p:nvPr/>
          </p:nvSpPr>
          <p:spPr>
            <a:xfrm>
              <a:off x="817240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" name="Ellipsi 49"/>
            <p:cNvSpPr/>
            <p:nvPr/>
          </p:nvSpPr>
          <p:spPr>
            <a:xfrm>
              <a:off x="853244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53" name="Tekstikehys 52"/>
          <p:cNvSpPr txBox="1"/>
          <p:nvPr/>
        </p:nvSpPr>
        <p:spPr>
          <a:xfrm>
            <a:off x="4828476" y="6361201"/>
            <a:ext cx="3600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>
                <a:hlinkClick r:id="rId4"/>
              </a:rPr>
              <a:t>Teknologiateollisuus/Teräskirja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200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1955</TotalTime>
  <Words>533</Words>
  <Application>Microsoft Office PowerPoint</Application>
  <PresentationFormat>Näytössä katseltava diaesitys (4:3)</PresentationFormat>
  <Paragraphs>136</Paragraphs>
  <Slides>16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Office-teema</vt:lpstr>
      <vt:lpstr>Aine koostuu alkuaineista</vt:lpstr>
      <vt:lpstr>Tunnin ohjelma</vt:lpstr>
      <vt:lpstr>Demonstraatio</vt:lpstr>
      <vt:lpstr>Alkuaine</vt:lpstr>
      <vt:lpstr>Harjoitus</vt:lpstr>
      <vt:lpstr>Demonstraatio</vt:lpstr>
      <vt:lpstr>PowerPoint-esitys</vt:lpstr>
      <vt:lpstr>Yhdiste</vt:lpstr>
      <vt:lpstr>Alkuaine ja atomi</vt:lpstr>
      <vt:lpstr>Alkuaine ja atomi</vt:lpstr>
      <vt:lpstr>Atomi ja molekyyli</vt:lpstr>
      <vt:lpstr>Harjoitus</vt:lpstr>
      <vt:lpstr>Kaikki aineet koostuvat atomeista</vt:lpstr>
      <vt:lpstr>Harjoitus</vt:lpstr>
      <vt:lpstr>Tärkeitä alkuaineita</vt:lpstr>
      <vt:lpstr>Tärkeitä alkuaineita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mahtuu kahdelle riville</dc:title>
  <dc:creator>Jan Jansson</dc:creator>
  <cp:lastModifiedBy>Jan Jansson</cp:lastModifiedBy>
  <cp:revision>30</cp:revision>
  <dcterms:created xsi:type="dcterms:W3CDTF">2018-08-13T10:09:59Z</dcterms:created>
  <dcterms:modified xsi:type="dcterms:W3CDTF">2019-01-02T12:38:23Z</dcterms:modified>
</cp:coreProperties>
</file>