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2" r:id="rId5"/>
    <p:sldId id="261" r:id="rId6"/>
    <p:sldId id="264" r:id="rId7"/>
    <p:sldId id="268" r:id="rId8"/>
    <p:sldId id="270" r:id="rId9"/>
    <p:sldId id="259" r:id="rId10"/>
    <p:sldId id="27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FB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489" autoAdjust="0"/>
  </p:normalViewPr>
  <p:slideViewPr>
    <p:cSldViewPr snapToGrid="0">
      <p:cViewPr varScale="1">
        <p:scale>
          <a:sx n="83" d="100"/>
          <a:sy n="83" d="100"/>
        </p:scale>
        <p:origin x="1435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CECF5-B0AC-461B-BA41-2555215527D0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CA55A-C3F6-4328-A0FD-58986072722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707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Hapettava aine https://www.youtube.com/watch?v=ogEFPMN4GpE</a:t>
            </a:r>
          </a:p>
          <a:p>
            <a:r>
              <a:rPr lang="fi-FI" dirty="0"/>
              <a:t>Syövyttävä aine: https://www.youtube.com/watch?v=cpy_Zh-8sKA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CA55A-C3F6-4328-A0FD-589860727220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6423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1493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60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19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00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295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246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6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5677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17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91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40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B7E4A-269D-4FA1-BA2F-154FB8F9A6CA}" type="datetimeFigureOut">
              <a:rPr lang="fi-FI" smtClean="0"/>
              <a:t>7.1.2019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1D56C-EE64-4BC4-9D61-31DBD26BDBE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601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gif"/><Relationship Id="rId9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MCAqERyMx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2hs0FdjcJlw&amp;t=7s" TargetMode="External"/><Relationship Id="rId4" Type="http://schemas.openxmlformats.org/officeDocument/2006/relationships/hyperlink" Target="https://www.youtube.com/watch?v=dTsN_uKi30E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D71497-AC8A-4FAB-AF38-F107EBF6D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0" y="3499802"/>
            <a:ext cx="7772400" cy="2053100"/>
          </a:xfr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Kodin kemikaaleja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3D14A4B-18C0-4FA6-A142-4F5F6F340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84" y="5926830"/>
            <a:ext cx="3537065" cy="521075"/>
          </a:xfrm>
          <a:solidFill>
            <a:schemeClr val="bg1">
              <a:alpha val="80000"/>
            </a:schemeClr>
          </a:solidFill>
          <a:ln w="28575">
            <a:solidFill>
              <a:srgbClr val="83AFB4"/>
            </a:solidFill>
          </a:ln>
        </p:spPr>
        <p:txBody>
          <a:bodyPr anchor="ctr" anchorCtr="1"/>
          <a:lstStyle/>
          <a:p>
            <a:r>
              <a:rPr lang="fi-FI" dirty="0"/>
              <a:t>Jan Jansson @TYK 2018-19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9DA0BC07-3A4F-4874-82D3-2B12F45541C9}"/>
              </a:ext>
            </a:extLst>
          </p:cNvPr>
          <p:cNvSpPr txBox="1">
            <a:spLocks/>
          </p:cNvSpPr>
          <p:nvPr/>
        </p:nvSpPr>
        <p:spPr>
          <a:xfrm>
            <a:off x="7597832" y="145400"/>
            <a:ext cx="1461653" cy="928111"/>
          </a:xfrm>
          <a:prstGeom prst="rect">
            <a:avLst/>
          </a:prstGeom>
          <a:solidFill>
            <a:schemeClr val="bg1">
              <a:alpha val="80000"/>
            </a:schemeClr>
          </a:solidFill>
          <a:ln w="38100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ke4</a:t>
            </a:r>
          </a:p>
        </p:txBody>
      </p:sp>
    </p:spTree>
    <p:extLst>
      <p:ext uri="{BB962C8B-B14F-4D97-AF65-F5344CB8AC3E}">
        <p14:creationId xmlns:p14="http://schemas.microsoft.com/office/powerpoint/2010/main" val="345807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/>
          <a:lstStyle/>
          <a:p>
            <a:r>
              <a:rPr lang="fi-FI" dirty="0"/>
              <a:t>Happo ja emäs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199" y="1271848"/>
            <a:ext cx="6525491" cy="5311514"/>
          </a:xfrm>
        </p:spPr>
        <p:txBody>
          <a:bodyPr>
            <a:normAutofit fontScale="85000" lnSpcReduction="20000"/>
          </a:bodyPr>
          <a:lstStyle/>
          <a:p>
            <a:r>
              <a:rPr lang="fi-FI" dirty="0"/>
              <a:t>pH:n voi mitata, kun aine on sekoitettu veteen</a:t>
            </a:r>
          </a:p>
          <a:p>
            <a:r>
              <a:rPr lang="fi-FI" dirty="0"/>
              <a:t>Kun aine ja vesi sekoittuvat, syntyy </a:t>
            </a:r>
            <a:r>
              <a:rPr lang="fi-FI" i="1" dirty="0"/>
              <a:t>vesiliuos</a:t>
            </a:r>
          </a:p>
          <a:p>
            <a:endParaRPr lang="fi-FI" dirty="0"/>
          </a:p>
          <a:p>
            <a:r>
              <a:rPr lang="fi-FI" dirty="0"/>
              <a:t>Hapan liuos (pH alle 7) maistuu kirpeältä ja syövyttää rautaa</a:t>
            </a:r>
          </a:p>
          <a:p>
            <a:r>
              <a:rPr lang="fi-FI" dirty="0"/>
              <a:t>Happo on aine, jonka vesiliuos on hapan </a:t>
            </a:r>
          </a:p>
          <a:p>
            <a:r>
              <a:rPr lang="fi-FI" i="1" dirty="0"/>
              <a:t>Esimerkiksi:</a:t>
            </a:r>
            <a:r>
              <a:rPr lang="fi-FI" dirty="0"/>
              <a:t> Sitruunahappo on happo. Sitruunahapon vesiliuos on hapan.</a:t>
            </a:r>
          </a:p>
          <a:p>
            <a:endParaRPr lang="fi-FI" dirty="0"/>
          </a:p>
          <a:p>
            <a:r>
              <a:rPr lang="fi-FI" dirty="0"/>
              <a:t>Emäksinen liuos (pH yli 7) maistuu saippualta ja voi myös syövyttää aineita</a:t>
            </a:r>
          </a:p>
          <a:p>
            <a:r>
              <a:rPr lang="fi-FI" dirty="0"/>
              <a:t>Emäs on aine, jonka vesiliuos on emäksinen</a:t>
            </a:r>
          </a:p>
          <a:p>
            <a:r>
              <a:rPr lang="fi-FI" i="1" dirty="0"/>
              <a:t>Esimerkiksi:</a:t>
            </a:r>
            <a:r>
              <a:rPr lang="fi-FI" dirty="0"/>
              <a:t> Lipeä on emäs. Lipeän vesiliuos on emäksinen.</a:t>
            </a:r>
          </a:p>
        </p:txBody>
      </p:sp>
      <p:pic>
        <p:nvPicPr>
          <p:cNvPr id="4" name="Kuva 3" descr="appelsiinimehu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898281" y="549000"/>
            <a:ext cx="1724444" cy="2880000"/>
          </a:xfrm>
          <a:prstGeom prst="rect">
            <a:avLst/>
          </a:prstGeom>
        </p:spPr>
      </p:pic>
      <p:pic>
        <p:nvPicPr>
          <p:cNvPr id="5" name="Kuva 4" descr="saippua 1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898281" y="3717352"/>
            <a:ext cx="172444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9EC599-A03E-4925-990E-CBBD1DCC4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4017D7-E7B2-4E78-9440-789CB41A70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Kurssin ohjelma</a:t>
            </a:r>
          </a:p>
          <a:p>
            <a:r>
              <a:rPr lang="fi-FI" dirty="0"/>
              <a:t>Kemikaaleja kotona</a:t>
            </a:r>
          </a:p>
          <a:p>
            <a:r>
              <a:rPr lang="fi-FI" dirty="0"/>
              <a:t>Mitä varoitusmerkit tarkoittavat</a:t>
            </a:r>
          </a:p>
          <a:p>
            <a:r>
              <a:rPr lang="fi-FI" dirty="0"/>
              <a:t>pH kertoo, jos aine on hapan tai emäksinen</a:t>
            </a:r>
          </a:p>
          <a:p>
            <a:r>
              <a:rPr lang="fi-FI" dirty="0"/>
              <a:t>Mitataan kodin kemikaalien pH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127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9CA8D6-C264-4758-BA1E-B2C8F2E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Kodin kemikaaleja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04C584A-6287-47D1-8192-1947A973C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44468" y="1690689"/>
            <a:ext cx="1980000" cy="198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24D26F33-F6F5-411B-A229-A7D814BF6E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"/>
          <a:stretch/>
        </p:blipFill>
        <p:spPr>
          <a:xfrm>
            <a:off x="2344468" y="4260313"/>
            <a:ext cx="1980000" cy="198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EE79CD8-3939-456D-80B5-D2D2919B04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"/>
          <a:stretch/>
        </p:blipFill>
        <p:spPr>
          <a:xfrm>
            <a:off x="6821342" y="4260313"/>
            <a:ext cx="1980000" cy="1980000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9CA007A4-9040-4B96-8028-7E87AABF6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"/>
          <a:stretch/>
        </p:blipFill>
        <p:spPr>
          <a:xfrm>
            <a:off x="4582905" y="4260313"/>
            <a:ext cx="1980000" cy="198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C7F2F2E-B49B-45C9-85DB-D3493C87A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6"/>
          <a:stretch/>
        </p:blipFill>
        <p:spPr>
          <a:xfrm rot="5400000">
            <a:off x="4587593" y="1690689"/>
            <a:ext cx="1980000" cy="198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6EC05909-AAEB-487E-A968-D27CDA692F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"/>
          <a:stretch/>
        </p:blipFill>
        <p:spPr>
          <a:xfrm>
            <a:off x="101343" y="4260313"/>
            <a:ext cx="1980000" cy="1980000"/>
          </a:xfrm>
          <a:prstGeom prst="rect">
            <a:avLst/>
          </a:prstGeom>
        </p:spPr>
      </p:pic>
      <p:pic>
        <p:nvPicPr>
          <p:cNvPr id="43" name="Kuva 42">
            <a:extLst>
              <a:ext uri="{FF2B5EF4-FFF2-40B4-BE49-F238E27FC236}">
                <a16:creationId xmlns:a16="http://schemas.microsoft.com/office/drawing/2014/main" id="{AEA93009-4CCD-459D-A996-0027F58D72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34"/>
          <a:stretch/>
        </p:blipFill>
        <p:spPr>
          <a:xfrm rot="5400000">
            <a:off x="6826030" y="1690689"/>
            <a:ext cx="1980000" cy="1980000"/>
          </a:xfrm>
          <a:prstGeom prst="rect">
            <a:avLst/>
          </a:prstGeom>
        </p:spPr>
      </p:pic>
      <p:pic>
        <p:nvPicPr>
          <p:cNvPr id="45" name="Kuva 44">
            <a:extLst>
              <a:ext uri="{FF2B5EF4-FFF2-40B4-BE49-F238E27FC236}">
                <a16:creationId xmlns:a16="http://schemas.microsoft.com/office/drawing/2014/main" id="{E23896D4-3BEB-44FB-AF33-99D75EAC1B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1343" y="1690689"/>
            <a:ext cx="1980000" cy="1980000"/>
          </a:xfrm>
          <a:prstGeom prst="rect">
            <a:avLst/>
          </a:prstGeom>
        </p:spPr>
      </p:pic>
      <p:sp>
        <p:nvSpPr>
          <p:cNvPr id="53" name="Alaotsikko 2">
            <a:extLst>
              <a:ext uri="{FF2B5EF4-FFF2-40B4-BE49-F238E27FC236}">
                <a16:creationId xmlns:a16="http://schemas.microsoft.com/office/drawing/2014/main" id="{D47DC740-CB0F-4964-AEE6-30DA0C0AD966}"/>
              </a:ext>
            </a:extLst>
          </p:cNvPr>
          <p:cNvSpPr txBox="1">
            <a:spLocks/>
          </p:cNvSpPr>
          <p:nvPr/>
        </p:nvSpPr>
        <p:spPr>
          <a:xfrm>
            <a:off x="257695" y="3582785"/>
            <a:ext cx="1612218" cy="443342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putkenavaaja</a:t>
            </a:r>
          </a:p>
        </p:txBody>
      </p:sp>
      <p:sp>
        <p:nvSpPr>
          <p:cNvPr id="54" name="Alaotsikko 2">
            <a:extLst>
              <a:ext uri="{FF2B5EF4-FFF2-40B4-BE49-F238E27FC236}">
                <a16:creationId xmlns:a16="http://schemas.microsoft.com/office/drawing/2014/main" id="{D9EB3B43-4D5B-4559-84B0-2CF54ED4AE89}"/>
              </a:ext>
            </a:extLst>
          </p:cNvPr>
          <p:cNvSpPr txBox="1">
            <a:spLocks/>
          </p:cNvSpPr>
          <p:nvPr/>
        </p:nvSpPr>
        <p:spPr>
          <a:xfrm>
            <a:off x="2380457" y="3429000"/>
            <a:ext cx="1908023" cy="742600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kosmetiikka</a:t>
            </a:r>
          </a:p>
        </p:txBody>
      </p:sp>
      <p:sp>
        <p:nvSpPr>
          <p:cNvPr id="55" name="Alaotsikko 2">
            <a:extLst>
              <a:ext uri="{FF2B5EF4-FFF2-40B4-BE49-F238E27FC236}">
                <a16:creationId xmlns:a16="http://schemas.microsoft.com/office/drawing/2014/main" id="{BCC472AE-CAE9-489C-B5C3-0FCA16632FF8}"/>
              </a:ext>
            </a:extLst>
          </p:cNvPr>
          <p:cNvSpPr txBox="1">
            <a:spLocks/>
          </p:cNvSpPr>
          <p:nvPr/>
        </p:nvSpPr>
        <p:spPr>
          <a:xfrm>
            <a:off x="4797327" y="3494112"/>
            <a:ext cx="1496270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valkaisuaine</a:t>
            </a:r>
          </a:p>
        </p:txBody>
      </p:sp>
      <p:sp>
        <p:nvSpPr>
          <p:cNvPr id="56" name="Alaotsikko 2">
            <a:extLst>
              <a:ext uri="{FF2B5EF4-FFF2-40B4-BE49-F238E27FC236}">
                <a16:creationId xmlns:a16="http://schemas.microsoft.com/office/drawing/2014/main" id="{B3F47B96-3078-42E3-8624-0DAD107FCFA2}"/>
              </a:ext>
            </a:extLst>
          </p:cNvPr>
          <p:cNvSpPr txBox="1">
            <a:spLocks/>
          </p:cNvSpPr>
          <p:nvPr/>
        </p:nvSpPr>
        <p:spPr>
          <a:xfrm>
            <a:off x="342658" y="6066902"/>
            <a:ext cx="152725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konetiskiaine</a:t>
            </a:r>
          </a:p>
        </p:txBody>
      </p:sp>
      <p:sp>
        <p:nvSpPr>
          <p:cNvPr id="57" name="Alaotsikko 2">
            <a:extLst>
              <a:ext uri="{FF2B5EF4-FFF2-40B4-BE49-F238E27FC236}">
                <a16:creationId xmlns:a16="http://schemas.microsoft.com/office/drawing/2014/main" id="{85BB5AF7-0D0C-4314-A920-164A8C65128F}"/>
              </a:ext>
            </a:extLst>
          </p:cNvPr>
          <p:cNvSpPr txBox="1">
            <a:spLocks/>
          </p:cNvSpPr>
          <p:nvPr/>
        </p:nvSpPr>
        <p:spPr>
          <a:xfrm>
            <a:off x="7187377" y="3454267"/>
            <a:ext cx="135424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pesuaineet</a:t>
            </a:r>
          </a:p>
        </p:txBody>
      </p:sp>
      <p:sp>
        <p:nvSpPr>
          <p:cNvPr id="58" name="Alaotsikko 2">
            <a:extLst>
              <a:ext uri="{FF2B5EF4-FFF2-40B4-BE49-F238E27FC236}">
                <a16:creationId xmlns:a16="http://schemas.microsoft.com/office/drawing/2014/main" id="{A3E44129-E0E3-41B3-8906-8F8A210CA1D8}"/>
              </a:ext>
            </a:extLst>
          </p:cNvPr>
          <p:cNvSpPr txBox="1">
            <a:spLocks/>
          </p:cNvSpPr>
          <p:nvPr/>
        </p:nvSpPr>
        <p:spPr>
          <a:xfrm>
            <a:off x="2380457" y="6066902"/>
            <a:ext cx="182100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desinfiointiaine</a:t>
            </a:r>
          </a:p>
        </p:txBody>
      </p:sp>
      <p:sp>
        <p:nvSpPr>
          <p:cNvPr id="59" name="Alaotsikko 2">
            <a:extLst>
              <a:ext uri="{FF2B5EF4-FFF2-40B4-BE49-F238E27FC236}">
                <a16:creationId xmlns:a16="http://schemas.microsoft.com/office/drawing/2014/main" id="{3E422A2F-669F-4302-8A98-0CAEB83D22E7}"/>
              </a:ext>
            </a:extLst>
          </p:cNvPr>
          <p:cNvSpPr txBox="1">
            <a:spLocks/>
          </p:cNvSpPr>
          <p:nvPr/>
        </p:nvSpPr>
        <p:spPr>
          <a:xfrm>
            <a:off x="4623582" y="606373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hyönteismyrkky</a:t>
            </a:r>
          </a:p>
        </p:txBody>
      </p:sp>
      <p:sp>
        <p:nvSpPr>
          <p:cNvPr id="60" name="Alaotsikko 2">
            <a:extLst>
              <a:ext uri="{FF2B5EF4-FFF2-40B4-BE49-F238E27FC236}">
                <a16:creationId xmlns:a16="http://schemas.microsoft.com/office/drawing/2014/main" id="{D2DF5901-BCAD-40A4-A59B-E0A65228BF01}"/>
              </a:ext>
            </a:extLst>
          </p:cNvPr>
          <p:cNvSpPr txBox="1">
            <a:spLocks/>
          </p:cNvSpPr>
          <p:nvPr/>
        </p:nvSpPr>
        <p:spPr>
          <a:xfrm>
            <a:off x="6985021" y="598469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hammastahna</a:t>
            </a:r>
          </a:p>
        </p:txBody>
      </p:sp>
    </p:spTree>
    <p:extLst>
      <p:ext uri="{BB962C8B-B14F-4D97-AF65-F5344CB8AC3E}">
        <p14:creationId xmlns:p14="http://schemas.microsoft.com/office/powerpoint/2010/main" val="967325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uva 23">
            <a:extLst>
              <a:ext uri="{FF2B5EF4-FFF2-40B4-BE49-F238E27FC236}">
                <a16:creationId xmlns:a16="http://schemas.microsoft.com/office/drawing/2014/main" id="{E22A8D2B-0CDC-449C-AD90-8BE7EC71F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t="-234"/>
          <a:stretch/>
        </p:blipFill>
        <p:spPr>
          <a:xfrm>
            <a:off x="211052" y="1710867"/>
            <a:ext cx="1980000" cy="1980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7C26E04-983C-4EE6-9C25-F3CA7653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Kodin kemikaaleja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3C05C64-41EF-4FFA-B55D-E212851E3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2660" y="1710867"/>
            <a:ext cx="1980000" cy="198000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E19310F9-7721-4274-B529-1913108C0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10"/>
          <a:stretch/>
        </p:blipFill>
        <p:spPr>
          <a:xfrm rot="5400000">
            <a:off x="2432660" y="4024663"/>
            <a:ext cx="1980000" cy="198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3932B8B-AC8A-4C03-B17E-52904FF1A8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66" y="4026430"/>
            <a:ext cx="1980000" cy="19800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6E3B7B4C-D41F-44F2-9B43-3DCBCE97DF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903" y="1710867"/>
            <a:ext cx="1980000" cy="198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66CE0E0-0251-45A0-85E4-96B3B29600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127" y="1690689"/>
            <a:ext cx="1980000" cy="198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65F9C9F2-3B3D-4EB6-AD50-30ADF39D3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2127" y="3986074"/>
            <a:ext cx="1980000" cy="1980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6765ECE1-0E40-458F-A5F4-14CF5B9657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845" y="4039165"/>
            <a:ext cx="1980000" cy="1980000"/>
          </a:xfrm>
          <a:prstGeom prst="rect">
            <a:avLst/>
          </a:prstGeom>
        </p:spPr>
      </p:pic>
      <p:sp>
        <p:nvSpPr>
          <p:cNvPr id="15" name="Alaotsikko 2">
            <a:extLst>
              <a:ext uri="{FF2B5EF4-FFF2-40B4-BE49-F238E27FC236}">
                <a16:creationId xmlns:a16="http://schemas.microsoft.com/office/drawing/2014/main" id="{E4549063-4D5B-4C62-AAEC-885046F3572D}"/>
              </a:ext>
            </a:extLst>
          </p:cNvPr>
          <p:cNvSpPr txBox="1">
            <a:spLocks/>
          </p:cNvSpPr>
          <p:nvPr/>
        </p:nvSpPr>
        <p:spPr>
          <a:xfrm>
            <a:off x="268447" y="3415072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glyseroli</a:t>
            </a:r>
          </a:p>
        </p:txBody>
      </p:sp>
      <p:sp>
        <p:nvSpPr>
          <p:cNvPr id="16" name="Alaotsikko 2">
            <a:extLst>
              <a:ext uri="{FF2B5EF4-FFF2-40B4-BE49-F238E27FC236}">
                <a16:creationId xmlns:a16="http://schemas.microsoft.com/office/drawing/2014/main" id="{E0B52A0B-B928-4A13-AB5F-66504E34733C}"/>
              </a:ext>
            </a:extLst>
          </p:cNvPr>
          <p:cNvSpPr txBox="1">
            <a:spLocks/>
          </p:cNvSpPr>
          <p:nvPr/>
        </p:nvSpPr>
        <p:spPr>
          <a:xfrm>
            <a:off x="2576135" y="3415071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rikkihappo</a:t>
            </a:r>
          </a:p>
        </p:txBody>
      </p:sp>
      <p:sp>
        <p:nvSpPr>
          <p:cNvPr id="17" name="Alaotsikko 2">
            <a:extLst>
              <a:ext uri="{FF2B5EF4-FFF2-40B4-BE49-F238E27FC236}">
                <a16:creationId xmlns:a16="http://schemas.microsoft.com/office/drawing/2014/main" id="{C8CD7D27-3AF8-44A4-9E4B-AB1DE779827B}"/>
              </a:ext>
            </a:extLst>
          </p:cNvPr>
          <p:cNvSpPr txBox="1">
            <a:spLocks/>
          </p:cNvSpPr>
          <p:nvPr/>
        </p:nvSpPr>
        <p:spPr>
          <a:xfrm>
            <a:off x="4817914" y="340749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alkoholi</a:t>
            </a:r>
          </a:p>
        </p:txBody>
      </p:sp>
      <p:sp>
        <p:nvSpPr>
          <p:cNvPr id="18" name="Alaotsikko 2">
            <a:extLst>
              <a:ext uri="{FF2B5EF4-FFF2-40B4-BE49-F238E27FC236}">
                <a16:creationId xmlns:a16="http://schemas.microsoft.com/office/drawing/2014/main" id="{1E68E8BF-0562-49A5-A2C2-1626B5ACFF0A}"/>
              </a:ext>
            </a:extLst>
          </p:cNvPr>
          <p:cNvSpPr txBox="1">
            <a:spLocks/>
          </p:cNvSpPr>
          <p:nvPr/>
        </p:nvSpPr>
        <p:spPr>
          <a:xfrm>
            <a:off x="7060089" y="3407495"/>
            <a:ext cx="1947045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mangaanidioksidi</a:t>
            </a:r>
          </a:p>
        </p:txBody>
      </p:sp>
      <p:sp>
        <p:nvSpPr>
          <p:cNvPr id="19" name="Alaotsikko 2">
            <a:extLst>
              <a:ext uri="{FF2B5EF4-FFF2-40B4-BE49-F238E27FC236}">
                <a16:creationId xmlns:a16="http://schemas.microsoft.com/office/drawing/2014/main" id="{1901026F-6CD6-403E-9522-62EB912306CE}"/>
              </a:ext>
            </a:extLst>
          </p:cNvPr>
          <p:cNvSpPr txBox="1">
            <a:spLocks/>
          </p:cNvSpPr>
          <p:nvPr/>
        </p:nvSpPr>
        <p:spPr>
          <a:xfrm>
            <a:off x="240691" y="5763548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nitraatit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74423EA3-8CB1-4B4C-95D4-55255CC34699}"/>
              </a:ext>
            </a:extLst>
          </p:cNvPr>
          <p:cNvSpPr txBox="1">
            <a:spLocks/>
          </p:cNvSpPr>
          <p:nvPr/>
        </p:nvSpPr>
        <p:spPr>
          <a:xfrm>
            <a:off x="2568279" y="5763547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etikkahappo</a:t>
            </a:r>
          </a:p>
        </p:txBody>
      </p:sp>
      <p:sp>
        <p:nvSpPr>
          <p:cNvPr id="21" name="Alaotsikko 2">
            <a:extLst>
              <a:ext uri="{FF2B5EF4-FFF2-40B4-BE49-F238E27FC236}">
                <a16:creationId xmlns:a16="http://schemas.microsoft.com/office/drawing/2014/main" id="{7694E3E2-F659-4C90-9AC6-5113179EA2D8}"/>
              </a:ext>
            </a:extLst>
          </p:cNvPr>
          <p:cNvSpPr txBox="1">
            <a:spLocks/>
          </p:cNvSpPr>
          <p:nvPr/>
        </p:nvSpPr>
        <p:spPr>
          <a:xfrm>
            <a:off x="4895867" y="5749046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ksylitoli</a:t>
            </a:r>
          </a:p>
        </p:txBody>
      </p:sp>
      <p:sp>
        <p:nvSpPr>
          <p:cNvPr id="22" name="Alaotsikko 2">
            <a:extLst>
              <a:ext uri="{FF2B5EF4-FFF2-40B4-BE49-F238E27FC236}">
                <a16:creationId xmlns:a16="http://schemas.microsoft.com/office/drawing/2014/main" id="{23C5953D-7487-4C67-B080-418ED09262F3}"/>
              </a:ext>
            </a:extLst>
          </p:cNvPr>
          <p:cNvSpPr txBox="1">
            <a:spLocks/>
          </p:cNvSpPr>
          <p:nvPr/>
        </p:nvSpPr>
        <p:spPr>
          <a:xfrm>
            <a:off x="7092647" y="5710457"/>
            <a:ext cx="1758959" cy="511233"/>
          </a:xfrm>
          <a:prstGeom prst="rect">
            <a:avLst/>
          </a:prstGeom>
          <a:solidFill>
            <a:schemeClr val="bg1"/>
          </a:solidFill>
          <a:ln w="28575">
            <a:solidFill>
              <a:srgbClr val="83AFB4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/>
              <a:t>sakkaroosi</a:t>
            </a:r>
          </a:p>
        </p:txBody>
      </p:sp>
    </p:spTree>
    <p:extLst>
      <p:ext uri="{BB962C8B-B14F-4D97-AF65-F5344CB8AC3E}">
        <p14:creationId xmlns:p14="http://schemas.microsoft.com/office/powerpoint/2010/main" val="1722203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337E6-CDA2-4BB1-BD12-9E9E955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" y="174625"/>
            <a:ext cx="3725863" cy="733425"/>
          </a:xfrm>
        </p:spPr>
        <p:txBody>
          <a:bodyPr/>
          <a:lstStyle/>
          <a:p>
            <a:r>
              <a:rPr lang="fi-FI" dirty="0"/>
              <a:t>Varoitusmerkit</a:t>
            </a:r>
          </a:p>
        </p:txBody>
      </p:sp>
      <p:pic>
        <p:nvPicPr>
          <p:cNvPr id="4" name="Kuva 3" descr="hapettava.gif">
            <a:extLst>
              <a:ext uri="{FF2B5EF4-FFF2-40B4-BE49-F238E27FC236}">
                <a16:creationId xmlns:a16="http://schemas.microsoft.com/office/drawing/2014/main" id="{78B5D831-80F6-476F-877D-CD9C06992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101" y="1050925"/>
            <a:ext cx="15128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 descr="krooninen terveyshaitta.gif">
            <a:extLst>
              <a:ext uri="{FF2B5EF4-FFF2-40B4-BE49-F238E27FC236}">
                <a16:creationId xmlns:a16="http://schemas.microsoft.com/office/drawing/2014/main" id="{CD43BCFE-E9AF-4F2E-8E45-80C0C48D4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14" y="1050925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5" descr="paineen alainen kaasu.gif">
            <a:extLst>
              <a:ext uri="{FF2B5EF4-FFF2-40B4-BE49-F238E27FC236}">
                <a16:creationId xmlns:a16="http://schemas.microsoft.com/office/drawing/2014/main" id="{B0BE28FE-9039-410F-A1A9-170BA68E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101" y="4867275"/>
            <a:ext cx="15128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räjähtävä.gif">
            <a:extLst>
              <a:ext uri="{FF2B5EF4-FFF2-40B4-BE49-F238E27FC236}">
                <a16:creationId xmlns:a16="http://schemas.microsoft.com/office/drawing/2014/main" id="{CEBF3D13-A1A7-4EB7-9732-32B3103EA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51" y="4795838"/>
            <a:ext cx="1443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7" descr="syttyvä.gif">
            <a:extLst>
              <a:ext uri="{FF2B5EF4-FFF2-40B4-BE49-F238E27FC236}">
                <a16:creationId xmlns:a16="http://schemas.microsoft.com/office/drawing/2014/main" id="{3076DCC3-2965-490D-A8D3-B508A4858A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14" y="2924175"/>
            <a:ext cx="1552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uva 8" descr="syövyttävä.gif">
            <a:extLst>
              <a:ext uri="{FF2B5EF4-FFF2-40B4-BE49-F238E27FC236}">
                <a16:creationId xmlns:a16="http://schemas.microsoft.com/office/drawing/2014/main" id="{0AEFDF9C-EDD1-4812-9E80-22489A3D53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7414" y="5011738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9" descr="terveyshaitta.gif">
            <a:extLst>
              <a:ext uri="{FF2B5EF4-FFF2-40B4-BE49-F238E27FC236}">
                <a16:creationId xmlns:a16="http://schemas.microsoft.com/office/drawing/2014/main" id="{E6F9F799-A626-45DA-A0C3-297353F412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7414" y="2995613"/>
            <a:ext cx="15113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va 10" descr="välitön myrkyllisyys.gif">
            <a:extLst>
              <a:ext uri="{FF2B5EF4-FFF2-40B4-BE49-F238E27FC236}">
                <a16:creationId xmlns:a16="http://schemas.microsoft.com/office/drawing/2014/main" id="{F536C5E1-554D-4A39-8718-782795B20F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101" y="2924175"/>
            <a:ext cx="14827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uva 11" descr="ympäristövaarat.gif">
            <a:extLst>
              <a:ext uri="{FF2B5EF4-FFF2-40B4-BE49-F238E27FC236}">
                <a16:creationId xmlns:a16="http://schemas.microsoft.com/office/drawing/2014/main" id="{3CE11477-396A-4489-B906-DD867B0D99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014" y="1123950"/>
            <a:ext cx="1512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ikehys 19">
            <a:extLst>
              <a:ext uri="{FF2B5EF4-FFF2-40B4-BE49-F238E27FC236}">
                <a16:creationId xmlns:a16="http://schemas.microsoft.com/office/drawing/2014/main" id="{201B6AFF-78BD-4F59-B850-E8A93FAC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1268413"/>
            <a:ext cx="13684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Ympäristölle vaarallinen</a:t>
            </a:r>
          </a:p>
        </p:txBody>
      </p:sp>
      <p:sp>
        <p:nvSpPr>
          <p:cNvPr id="21" name="Tekstikehys 20">
            <a:extLst>
              <a:ext uri="{FF2B5EF4-FFF2-40B4-BE49-F238E27FC236}">
                <a16:creationId xmlns:a16="http://schemas.microsoft.com/office/drawing/2014/main" id="{8709A6F1-7D8F-43D9-9964-3BD0F925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3067050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Syttyvä</a:t>
            </a:r>
          </a:p>
        </p:txBody>
      </p:sp>
      <p:sp>
        <p:nvSpPr>
          <p:cNvPr id="22" name="Tekstikehys 21">
            <a:extLst>
              <a:ext uri="{FF2B5EF4-FFF2-40B4-BE49-F238E27FC236}">
                <a16:creationId xmlns:a16="http://schemas.microsoft.com/office/drawing/2014/main" id="{BD2A730B-10C7-4E0D-AF1B-90F684F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39" y="494030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Räjähde</a:t>
            </a:r>
          </a:p>
        </p:txBody>
      </p:sp>
      <p:sp>
        <p:nvSpPr>
          <p:cNvPr id="23" name="Tekstikehys 22">
            <a:extLst>
              <a:ext uri="{FF2B5EF4-FFF2-40B4-BE49-F238E27FC236}">
                <a16:creationId xmlns:a16="http://schemas.microsoft.com/office/drawing/2014/main" id="{C0994760-656B-45B0-B4D3-F976AE1A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90805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Hapettava</a:t>
            </a:r>
          </a:p>
        </p:txBody>
      </p:sp>
      <p:sp>
        <p:nvSpPr>
          <p:cNvPr id="24" name="Tekstikehys 23">
            <a:extLst>
              <a:ext uri="{FF2B5EF4-FFF2-40B4-BE49-F238E27FC236}">
                <a16:creationId xmlns:a16="http://schemas.microsoft.com/office/drawing/2014/main" id="{2D4F123A-5FF1-4D5A-87C7-81FA404E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9" y="2851150"/>
            <a:ext cx="13684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Välittömästi myrkyllinen</a:t>
            </a:r>
          </a:p>
        </p:txBody>
      </p:sp>
      <p:sp>
        <p:nvSpPr>
          <p:cNvPr id="25" name="Tekstikehys 24">
            <a:extLst>
              <a:ext uri="{FF2B5EF4-FFF2-40B4-BE49-F238E27FC236}">
                <a16:creationId xmlns:a16="http://schemas.microsoft.com/office/drawing/2014/main" id="{5F141D0B-D42F-480E-B7A2-3329941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4651375"/>
            <a:ext cx="144145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Paineistettua kaasua</a:t>
            </a:r>
          </a:p>
        </p:txBody>
      </p:sp>
      <p:sp>
        <p:nvSpPr>
          <p:cNvPr id="26" name="Tekstikehys 25">
            <a:extLst>
              <a:ext uri="{FF2B5EF4-FFF2-40B4-BE49-F238E27FC236}">
                <a16:creationId xmlns:a16="http://schemas.microsoft.com/office/drawing/2014/main" id="{516BD331-E1C1-4F04-9592-913A49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692150"/>
            <a:ext cx="14398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Pitkäaikainen terveyshaitta</a:t>
            </a:r>
          </a:p>
        </p:txBody>
      </p:sp>
      <p:sp>
        <p:nvSpPr>
          <p:cNvPr id="27" name="Tekstikehys 26">
            <a:extLst>
              <a:ext uri="{FF2B5EF4-FFF2-40B4-BE49-F238E27FC236}">
                <a16:creationId xmlns:a16="http://schemas.microsoft.com/office/drawing/2014/main" id="{6C56F039-9893-4440-A097-FCF104AA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914" y="2708275"/>
            <a:ext cx="14398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Terveyshaitta</a:t>
            </a:r>
          </a:p>
        </p:txBody>
      </p:sp>
      <p:sp>
        <p:nvSpPr>
          <p:cNvPr id="28" name="Tekstikehys 27">
            <a:extLst>
              <a:ext uri="{FF2B5EF4-FFF2-40B4-BE49-F238E27FC236}">
                <a16:creationId xmlns:a16="http://schemas.microsoft.com/office/drawing/2014/main" id="{7DFD0016-A4D9-4000-9240-A38D1FA3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4867275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Syövyttävä</a:t>
            </a:r>
          </a:p>
        </p:txBody>
      </p:sp>
    </p:spTree>
    <p:extLst>
      <p:ext uri="{BB962C8B-B14F-4D97-AF65-F5344CB8AC3E}">
        <p14:creationId xmlns:p14="http://schemas.microsoft.com/office/powerpoint/2010/main" val="17344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Videoita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Varoitusmerkinnät kodin kemikaaleissa</a:t>
            </a:r>
          </a:p>
          <a:p>
            <a:pPr lvl="1"/>
            <a:r>
              <a:rPr lang="fi-FI" dirty="0">
                <a:hlinkClick r:id="rId3"/>
              </a:rPr>
              <a:t>Helposti syttyvä</a:t>
            </a:r>
            <a:endParaRPr lang="fi-FI" dirty="0"/>
          </a:p>
          <a:p>
            <a:pPr lvl="1"/>
            <a:r>
              <a:rPr lang="fi-FI" dirty="0">
                <a:hlinkClick r:id="rId4"/>
              </a:rPr>
              <a:t>Hapettava</a:t>
            </a:r>
            <a:endParaRPr lang="fi-FI" dirty="0"/>
          </a:p>
          <a:p>
            <a:pPr lvl="1"/>
            <a:r>
              <a:rPr lang="fi-FI" dirty="0">
                <a:hlinkClick r:id="rId5"/>
              </a:rPr>
              <a:t>Syövyttävä</a:t>
            </a:r>
            <a:endParaRPr lang="fi-FI" dirty="0"/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351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D4422C-5A87-4A2C-BC73-42CAF33E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6AE1F9-3D80-4736-B4E2-4A927CEBA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Mene tabletilla osoitteeseen </a:t>
            </a:r>
            <a:r>
              <a:rPr lang="fi-FI" sz="3600" b="1" dirty="0"/>
              <a:t>bit.ly/</a:t>
            </a:r>
            <a:r>
              <a:rPr lang="fi-FI" sz="3600" b="1" dirty="0" err="1"/>
              <a:t>tykaipe</a:t>
            </a:r>
            <a:endParaRPr lang="fi-FI" b="1" dirty="0"/>
          </a:p>
          <a:p>
            <a:r>
              <a:rPr lang="fi-FI" dirty="0"/>
              <a:t>Avaa Kemia</a:t>
            </a:r>
          </a:p>
          <a:p>
            <a:r>
              <a:rPr lang="fi-FI" dirty="0"/>
              <a:t>Avaa kurssi ke0</a:t>
            </a:r>
          </a:p>
          <a:p>
            <a:r>
              <a:rPr lang="fi-FI" dirty="0"/>
              <a:t>Avaa tunti 01</a:t>
            </a:r>
          </a:p>
          <a:p>
            <a:r>
              <a:rPr lang="fi-FI" dirty="0"/>
              <a:t>Tee harjoitukset</a:t>
            </a:r>
          </a:p>
          <a:p>
            <a:pPr lvl="1"/>
            <a:r>
              <a:rPr lang="fi-FI" dirty="0"/>
              <a:t>Yhdistä nimi ja varoitusmerkki</a:t>
            </a:r>
          </a:p>
          <a:p>
            <a:pPr lvl="1"/>
            <a:r>
              <a:rPr lang="fi-FI" dirty="0"/>
              <a:t>Aine ja varoitusmerkki</a:t>
            </a:r>
          </a:p>
        </p:txBody>
      </p:sp>
    </p:spTree>
    <p:extLst>
      <p:ext uri="{BB962C8B-B14F-4D97-AF65-F5344CB8AC3E}">
        <p14:creationId xmlns:p14="http://schemas.microsoft.com/office/powerpoint/2010/main" val="31792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pH, happamuus ja emäksisyys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29294"/>
            <a:ext cx="8229600" cy="226035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Aineen happamuutta mitataan pH-asteikolla</a:t>
            </a:r>
          </a:p>
          <a:p>
            <a:r>
              <a:rPr lang="fi-FI" dirty="0"/>
              <a:t>Jos aineen pH on alle 7, aine on hapan</a:t>
            </a:r>
          </a:p>
          <a:p>
            <a:pPr lvl="1"/>
            <a:r>
              <a:rPr lang="fi-FI" dirty="0"/>
              <a:t>Esim. sitruuna, rikkihappo</a:t>
            </a:r>
          </a:p>
          <a:p>
            <a:r>
              <a:rPr lang="fi-FI" dirty="0"/>
              <a:t>Jos aineen pH on yli 7, aine on emäksinen</a:t>
            </a:r>
          </a:p>
          <a:p>
            <a:pPr lvl="1"/>
            <a:r>
              <a:rPr lang="fi-FI" dirty="0"/>
              <a:t>Esim. saippua, putkenavaaja</a:t>
            </a:r>
          </a:p>
          <a:p>
            <a:r>
              <a:rPr lang="fi-FI" dirty="0"/>
              <a:t>Jos pH on tasan 7 aine on neutraali</a:t>
            </a:r>
          </a:p>
          <a:p>
            <a:pPr lvl="1"/>
            <a:endParaRPr lang="fi-FI" dirty="0"/>
          </a:p>
        </p:txBody>
      </p:sp>
      <p:pic>
        <p:nvPicPr>
          <p:cNvPr id="4" name="Kuva 3" descr="punakaali pH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t="28957" b="17120"/>
          <a:stretch>
            <a:fillRect/>
          </a:stretch>
        </p:blipFill>
        <p:spPr>
          <a:xfrm>
            <a:off x="179512" y="3905672"/>
            <a:ext cx="8676456" cy="280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9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Tutkitaan aineiden pH:ta</a:t>
            </a:r>
            <a:endParaRPr lang="en-GB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845424"/>
            <a:ext cx="5543532" cy="4535903"/>
          </a:xfrm>
        </p:spPr>
        <p:txBody>
          <a:bodyPr>
            <a:normAutofit/>
          </a:bodyPr>
          <a:lstStyle/>
          <a:p>
            <a:r>
              <a:rPr lang="fi-FI" dirty="0"/>
              <a:t>Ota kuusi palaa indikaattoripaperia </a:t>
            </a:r>
            <a:r>
              <a:rPr lang="fi-FI" dirty="0" err="1"/>
              <a:t>petrimaljalle</a:t>
            </a:r>
            <a:endParaRPr lang="fi-FI" dirty="0"/>
          </a:p>
          <a:p>
            <a:r>
              <a:rPr lang="fi-FI" dirty="0"/>
              <a:t>Laita paperin päälle yksi tippa ainetta</a:t>
            </a:r>
          </a:p>
          <a:p>
            <a:r>
              <a:rPr lang="fi-FI" dirty="0"/>
              <a:t>Lue indikaattoripaperin asteikolta, mikä on aineen pH?</a:t>
            </a:r>
          </a:p>
          <a:p>
            <a:r>
              <a:rPr lang="fi-FI" dirty="0"/>
              <a:t>Kirjoita tulokset taulukkoon</a:t>
            </a:r>
          </a:p>
        </p:txBody>
      </p:sp>
      <p:sp>
        <p:nvSpPr>
          <p:cNvPr id="4" name="Ellipsi 3"/>
          <p:cNvSpPr/>
          <p:nvPr/>
        </p:nvSpPr>
        <p:spPr>
          <a:xfrm>
            <a:off x="6084168" y="2132856"/>
            <a:ext cx="2880000" cy="2880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/>
          <p:cNvSpPr/>
          <p:nvPr/>
        </p:nvSpPr>
        <p:spPr>
          <a:xfrm rot="1002288">
            <a:off x="6872103" y="2496928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/>
          <p:cNvSpPr/>
          <p:nvPr/>
        </p:nvSpPr>
        <p:spPr>
          <a:xfrm rot="20428710">
            <a:off x="6388039" y="334294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/>
          <p:cNvSpPr/>
          <p:nvPr/>
        </p:nvSpPr>
        <p:spPr>
          <a:xfrm rot="2290461">
            <a:off x="6668363" y="411310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/>
          <p:cNvSpPr/>
          <p:nvPr/>
        </p:nvSpPr>
        <p:spPr>
          <a:xfrm rot="563388">
            <a:off x="7880715" y="2601616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/>
          <p:cNvSpPr/>
          <p:nvPr/>
        </p:nvSpPr>
        <p:spPr>
          <a:xfrm rot="563388">
            <a:off x="8381187" y="3212314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/>
          <p:cNvSpPr/>
          <p:nvPr/>
        </p:nvSpPr>
        <p:spPr>
          <a:xfrm rot="21322651">
            <a:off x="7863517" y="4159182"/>
            <a:ext cx="351656" cy="459828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45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</TotalTime>
  <Words>293</Words>
  <Application>Microsoft Office PowerPoint</Application>
  <PresentationFormat>Näytössä katseltava diaesitys (4:3)</PresentationFormat>
  <Paragraphs>76</Paragraphs>
  <Slides>10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Office-teema</vt:lpstr>
      <vt:lpstr>Kodin kemikaaleja</vt:lpstr>
      <vt:lpstr>Tunnin ohjelma</vt:lpstr>
      <vt:lpstr>Kodin kemikaaleja</vt:lpstr>
      <vt:lpstr>Kodin kemikaaleja</vt:lpstr>
      <vt:lpstr>Varoitusmerkit</vt:lpstr>
      <vt:lpstr>Videoita</vt:lpstr>
      <vt:lpstr>Harjoitus</vt:lpstr>
      <vt:lpstr>pH, happamuus ja emäksisyys</vt:lpstr>
      <vt:lpstr>Tutkitaan aineiden pH:ta</vt:lpstr>
      <vt:lpstr>Happo ja emäs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mahtuu kahdelle riville</dc:title>
  <dc:creator>Jan Jansson</dc:creator>
  <cp:lastModifiedBy>Jan Jansson</cp:lastModifiedBy>
  <cp:revision>17</cp:revision>
  <dcterms:created xsi:type="dcterms:W3CDTF">2018-08-13T10:09:59Z</dcterms:created>
  <dcterms:modified xsi:type="dcterms:W3CDTF">2019-01-07T07:46:04Z</dcterms:modified>
</cp:coreProperties>
</file>