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9144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120676"/>
            <a:ext cx="5266135" cy="2308324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4900" b="1">
                <a:solidFill>
                  <a:schemeClr val="bg1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6268" y="3809999"/>
            <a:ext cx="5269314" cy="1012778"/>
          </a:xfrm>
        </p:spPr>
        <p:txBody>
          <a:bodyPr>
            <a:normAutofit/>
          </a:bodyPr>
          <a:lstStyle/>
          <a:p>
            <a:pPr algn="l"/>
            <a:r>
              <a:rPr lang="fi-FI" b="1">
                <a:solidFill>
                  <a:schemeClr val="bg1"/>
                </a:solidFill>
              </a:rPr>
              <a:t>Luku 8: Riippuvuus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Riippuvuuden ennaltaehkäisy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riippuvuutta aiheuttavien aineiden tai toimintojen saatavuuden säännöstely</a:t>
            </a:r>
          </a:p>
          <a:p>
            <a:pPr lvl="1"/>
            <a:r>
              <a:rPr lang="fi-FI" sz="1700"/>
              <a:t>lainsäädännölliset rajoitukset, ikärajat</a:t>
            </a:r>
          </a:p>
          <a:p>
            <a:r>
              <a:rPr lang="fi-FI" sz="1700"/>
              <a:t>riippuvuuksista tiedottaminen</a:t>
            </a:r>
          </a:p>
          <a:p>
            <a:pPr lvl="1"/>
            <a:r>
              <a:rPr lang="fi-FI" sz="1700"/>
              <a:t>julkaisut, kampanjat, terveysopetus ym.</a:t>
            </a:r>
          </a:p>
          <a:p>
            <a:r>
              <a:rPr lang="fi-FI" sz="1700"/>
              <a:t>vaikuttaminen olosuhteisiin ja tilanteisiin, joissa riippuvuus saattaa kehittyä</a:t>
            </a:r>
          </a:p>
          <a:p>
            <a:pPr lvl="1"/>
            <a:r>
              <a:rPr lang="fi-FI" sz="1700"/>
              <a:t>esim. läheisten riskikäyttäytymisen havaitseminen ja siihen puuttuminen</a:t>
            </a:r>
          </a:p>
          <a:p>
            <a:endParaRPr lang="fi-FI" sz="1700"/>
          </a:p>
          <a:p>
            <a:pPr lvl="1"/>
            <a:endParaRPr lang="fi-FI" sz="1700"/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1954107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Riippuvuuden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useat henkilökohtaiset tekijät vaikuttavat siihen, kuinka helppoa tai vaikeaa riippuvuuksista irrottautuminen on</a:t>
            </a:r>
          </a:p>
          <a:p>
            <a:r>
              <a:rPr lang="fi-FI" sz="1700"/>
              <a:t>ensisijaista ongelman tunnustaminen ja motivoituminen muutokseen</a:t>
            </a:r>
          </a:p>
          <a:p>
            <a:r>
              <a:rPr lang="fi-FI" sz="1700"/>
              <a:t>keskustelutuki, vertaisryhmät (myös internet ja puhelinpalvelut), läheisten tuki</a:t>
            </a:r>
          </a:p>
          <a:p>
            <a:r>
              <a:rPr lang="fi-FI" sz="1700"/>
              <a:t>vakavissa riippuvuuksissa tehdään hoitosuunnitelma</a:t>
            </a:r>
          </a:p>
          <a:p>
            <a:pPr lvl="1"/>
            <a:r>
              <a:rPr lang="fi-FI" sz="1700"/>
              <a:t>yksilöllinen </a:t>
            </a:r>
            <a:r>
              <a:rPr lang="fi-FI" sz="1700" b="1"/>
              <a:t>psykososiaalinen hoito </a:t>
            </a:r>
            <a:br>
              <a:rPr lang="fi-FI" sz="1700"/>
            </a:br>
            <a:r>
              <a:rPr lang="fi-FI" sz="1700"/>
              <a:t>(kognitiivinen käyttäytymisterapia)</a:t>
            </a:r>
          </a:p>
          <a:p>
            <a:pPr lvl="1"/>
            <a:r>
              <a:rPr lang="fi-FI" sz="1700" b="1"/>
              <a:t>lääkehoito</a:t>
            </a:r>
            <a:r>
              <a:rPr lang="fi-FI" sz="1700"/>
              <a:t> etenkin alkuvaiheessa</a:t>
            </a:r>
          </a:p>
          <a:p>
            <a:pPr lvl="1"/>
            <a:endParaRPr lang="fi-FI" sz="1700"/>
          </a:p>
          <a:p>
            <a:pPr lvl="1"/>
            <a:endParaRPr lang="fi-FI" sz="1700"/>
          </a:p>
          <a:p>
            <a:endParaRPr lang="fi-FI" sz="1700"/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323769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Mielihyvä - riippuvuus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b="1"/>
              <a:t>Mielihyvä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elämää ylläpitävien toimintojen toistaminen (esim. syöminen ja juominen) tuottaa mielihyvää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tarkoituksena ylläpitää elämää ja turvata ihmislajin säilyminen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koetaan myös ihmissuhteista ja itsensä toteuttamisesta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mielihyvähakuisuus osa normaalia ja tervettä elämää</a:t>
            </a:r>
          </a:p>
          <a:p>
            <a:pPr>
              <a:lnSpc>
                <a:spcPct val="90000"/>
              </a:lnSpc>
            </a:pPr>
            <a:endParaRPr lang="fi-FI" sz="1400" b="1"/>
          </a:p>
          <a:p>
            <a:pPr>
              <a:lnSpc>
                <a:spcPct val="90000"/>
              </a:lnSpc>
            </a:pPr>
            <a:r>
              <a:rPr lang="fi-FI" sz="1400" b="1"/>
              <a:t>Riippuvuus eli addiktio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hallitsematon tai pakonomainen tarve saavuttaa mielihyvää 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kehittyy vähitellen ja usein huomaamatta – ihminen ei useimmiten itse tunnista tai myönnä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vaikeaa ennustaa, kenestä tulee riippuvainen ja kenestä ei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normaalin ja pakonomaisen käyttäytymisen välistä rajaa vaikea määrittää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mitä nopeammin mielihyvä saavutetaan, sitä helpommin riippuvuus saattaa kehittyä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aivojen (keskushermoston) viestintäjärjestelmä sekoittuu ja muuttuu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addiktoituneella henkilöllä voi olla useita riippuvuuksia ja riippuvuuden kohteet voivat  vaihdella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kerran kehittynyt riippuvuus usein koko loppuelämän asia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072" y="629268"/>
            <a:ext cx="4939868" cy="12861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4100" b="1"/>
              <a:t>Riippuvuuden selitysmallit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4073" y="2438400"/>
            <a:ext cx="4939867" cy="378541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fi-FI" sz="1700"/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Geneettinen eli perinnöllinen näkökulma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Neurobiologinen näkemys (</a:t>
            </a:r>
            <a:r>
              <a:rPr lang="fi-FI" sz="1700" b="1"/>
              <a:t>dopamiini</a:t>
            </a:r>
            <a:r>
              <a:rPr lang="fi-FI" sz="170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Psykologinen näkemys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Sosiaalinen näkemys</a:t>
            </a:r>
          </a:p>
          <a:p>
            <a:pPr marL="514350" indent="-514350">
              <a:buFont typeface="+mj-lt"/>
              <a:buAutoNum type="arabicPeriod"/>
            </a:pPr>
            <a:endParaRPr lang="fi-FI" sz="1700"/>
          </a:p>
          <a:p>
            <a:pPr marL="514350" indent="-514350">
              <a:buFont typeface="+mj-lt"/>
              <a:buAutoNum type="arabicPeriod"/>
            </a:pPr>
            <a:endParaRPr lang="fi-FI" sz="1700"/>
          </a:p>
        </p:txBody>
      </p:sp>
      <p:pic>
        <p:nvPicPr>
          <p:cNvPr id="5" name="Picture 4" descr="Foropteri">
            <a:extLst>
              <a:ext uri="{FF2B5EF4-FFF2-40B4-BE49-F238E27FC236}">
                <a16:creationId xmlns:a16="http://schemas.microsoft.com/office/drawing/2014/main" id="{DB04C42D-1B35-49B7-8E7C-78A6AB263F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093" r="20068" b="-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97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2200" b="1">
                <a:solidFill>
                  <a:srgbClr val="FFFFFF"/>
                </a:solidFill>
              </a:rPr>
              <a:t>Aineriippuvuudet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700"/>
              <a:t>useilla kemiallisilla aineilla riippuvuutta aiheuttava vaikutus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esim. kahvin ja energiajuomien kofeiini tai tupakan nikotiini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kofeiinin riippuvuutta aiheuttava vaikutus varsin lievä, </a:t>
            </a:r>
            <a:br>
              <a:rPr lang="fi-FI" sz="1700"/>
            </a:br>
            <a:r>
              <a:rPr lang="fi-FI" sz="1700"/>
              <a:t>nikotiinin huomattavasti voimakkaampi</a:t>
            </a:r>
          </a:p>
          <a:p>
            <a:pPr>
              <a:lnSpc>
                <a:spcPct val="90000"/>
              </a:lnSpc>
            </a:pPr>
            <a:r>
              <a:rPr lang="fi-FI" sz="1700"/>
              <a:t>voimakasta riippuvuutta aiheuttavia aineita ovat </a:t>
            </a:r>
            <a:r>
              <a:rPr lang="fi-FI" sz="1700" b="1"/>
              <a:t>päihteet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esim. alkoholi, huumeet, jotkin lääkeaineet ja impattavat aineet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aineita tai valmisteita, jotka muuttavat ihmisen havainnointia, mielialaa, tietoisuutta tai käyttäytymistä </a:t>
            </a:r>
            <a:br>
              <a:rPr lang="fi-FI" sz="1700"/>
            </a:br>
            <a:r>
              <a:rPr lang="fi-FI" sz="1700"/>
              <a:t>(vaikuttavat keskushermostoon) 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liittyy toleranssin eli sietokyvyn kasvu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käytön taustalla on useita syitä kuten esim.</a:t>
            </a:r>
          </a:p>
          <a:p>
            <a:pPr lvl="2">
              <a:lnSpc>
                <a:spcPct val="90000"/>
              </a:lnSpc>
            </a:pPr>
            <a:r>
              <a:rPr lang="fi-FI" sz="1700"/>
              <a:t>voidaan tavoitella hetkellistä mielihyvää, rentoutumista tai hauskaa yhdessäoloa</a:t>
            </a:r>
          </a:p>
          <a:p>
            <a:pPr lvl="2">
              <a:lnSpc>
                <a:spcPct val="90000"/>
              </a:lnSpc>
            </a:pPr>
            <a:r>
              <a:rPr lang="fi-FI" sz="1700"/>
              <a:t>kulttuurinen traditio ja ryhmäpaine</a:t>
            </a:r>
          </a:p>
        </p:txBody>
      </p:sp>
    </p:spTree>
    <p:extLst>
      <p:ext uri="{BB962C8B-B14F-4D97-AF65-F5344CB8AC3E}">
        <p14:creationId xmlns:p14="http://schemas.microsoft.com/office/powerpoint/2010/main" val="3599867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Aineriippuvuuden seuraukset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fyysisiä, psyykkisiä ja sosiaalisia </a:t>
            </a:r>
          </a:p>
          <a:p>
            <a:r>
              <a:rPr lang="fi-FI" sz="1700"/>
              <a:t>aiheuttaa monia sairauksia ja vaikuttaa ihmisen toimintakykyyn </a:t>
            </a:r>
          </a:p>
          <a:p>
            <a:r>
              <a:rPr lang="fi-FI" sz="1700"/>
              <a:t>yksilötason lisäksi myös yhteisöllisiä ja yhteiskunnallisia seurauksia</a:t>
            </a:r>
          </a:p>
          <a:p>
            <a:pPr lvl="1"/>
            <a:r>
              <a:rPr lang="fi-FI" sz="1700"/>
              <a:t>sairauspoissaolot ja syrjäytyminen </a:t>
            </a:r>
          </a:p>
          <a:p>
            <a:pPr lvl="1"/>
            <a:r>
              <a:rPr lang="fi-FI" sz="1700"/>
              <a:t>käyttäjät altistuvat onnettomuuksille</a:t>
            </a:r>
          </a:p>
          <a:p>
            <a:pPr lvl="1"/>
            <a:r>
              <a:rPr lang="fi-FI" sz="1700"/>
              <a:t>käyttö voi johtaa myös väkivaltaiseen käyttäytymiseen</a:t>
            </a:r>
          </a:p>
          <a:p>
            <a:r>
              <a:rPr lang="fi-FI" sz="1700"/>
              <a:t>laajojen vaikutusten vuoksi päihteiden käyttöä pyritään kontrolloimaan lainsäädännöllä</a:t>
            </a:r>
          </a:p>
        </p:txBody>
      </p:sp>
    </p:spTree>
    <p:extLst>
      <p:ext uri="{BB962C8B-B14F-4D97-AF65-F5344CB8AC3E}">
        <p14:creationId xmlns:p14="http://schemas.microsoft.com/office/powerpoint/2010/main" val="331861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000" b="1">
                <a:solidFill>
                  <a:srgbClr val="FFFFFF"/>
                </a:solidFill>
              </a:rPr>
              <a:t>Toiminnalliset riippuvuudet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fi-FI" sz="1700"/>
              <a:t>riippuvuutta tyydytystä tuottavaan tekemiseen, jota jatketaan sen aiheuttamista haitoista huolimatta</a:t>
            </a:r>
          </a:p>
          <a:p>
            <a:r>
              <a:rPr lang="fi-FI" sz="1700"/>
              <a:t>aivojen välittäjäaineiden osalta samankaltaisia piirteitä kuin aineriippuvuuksissa </a:t>
            </a:r>
          </a:p>
          <a:p>
            <a:r>
              <a:rPr lang="fi-FI" sz="1700"/>
              <a:t>voivat kehittyä monenlaiseen toimintaan tai tekemiseen</a:t>
            </a:r>
          </a:p>
          <a:p>
            <a:pPr lvl="1"/>
            <a:r>
              <a:rPr lang="fi-FI" sz="1700"/>
              <a:t>esim. sosiaalisen median jatkuvalla käytöllä voidaan tyydyttää tarvetta saada yhteys muihin ihmisiin </a:t>
            </a:r>
          </a:p>
          <a:p>
            <a:pPr lvl="1"/>
            <a:r>
              <a:rPr lang="fi-FI" sz="1700"/>
              <a:t>esim. uhkapelaamalla voidaan tai tarvetta tavoitella suurta taloudellista menestystä tai tyydyttää tarvetta kokea jännitystä elämässä</a:t>
            </a:r>
          </a:p>
        </p:txBody>
      </p:sp>
    </p:spTree>
    <p:extLst>
      <p:ext uri="{BB962C8B-B14F-4D97-AF65-F5344CB8AC3E}">
        <p14:creationId xmlns:p14="http://schemas.microsoft.com/office/powerpoint/2010/main" val="1119019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5FA909-3F24-448C-A8BC-7CF77F62F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41752"/>
            <a:ext cx="4605336" cy="1323439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bg1"/>
                </a:solidFill>
              </a:rPr>
              <a:t>Toiminnallisen riippuvuuden muotoja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146400"/>
            <a:ext cx="4605336" cy="2862288"/>
          </a:xfrm>
        </p:spPr>
        <p:txBody>
          <a:bodyPr>
            <a:normAutofit/>
          </a:bodyPr>
          <a:lstStyle/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peliriippuvuus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nettiriippuvuus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ostoriippuvuus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liikuntariippuvuus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työriippuvuus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seksiriippuvuus</a:t>
            </a:r>
          </a:p>
          <a:p>
            <a:r>
              <a:rPr lang="fi-FI" sz="2100">
                <a:solidFill>
                  <a:schemeClr val="bg1">
                    <a:alpha val="80000"/>
                  </a:schemeClr>
                </a:solidFill>
              </a:rPr>
              <a:t>läheisriippuvuus</a:t>
            </a:r>
          </a:p>
          <a:p>
            <a:endParaRPr lang="fi-FI" sz="210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5" name="Picture 4" descr="Geometriset muodot puutaustalla">
            <a:extLst>
              <a:ext uri="{FF2B5EF4-FFF2-40B4-BE49-F238E27FC236}">
                <a16:creationId xmlns:a16="http://schemas.microsoft.com/office/drawing/2014/main" id="{E7FA8CE5-0B46-497B-8E72-5999FEDA05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91" r="40038" b="-2"/>
          <a:stretch/>
        </p:blipFill>
        <p:spPr>
          <a:xfrm>
            <a:off x="5751621" y="-1"/>
            <a:ext cx="3407965" cy="6858002"/>
          </a:xfrm>
          <a:custGeom>
            <a:avLst/>
            <a:gdLst/>
            <a:ahLst/>
            <a:cxnLst/>
            <a:rect l="l" t="t" r="r" b="b"/>
            <a:pathLst>
              <a:path w="4543953" h="6858002">
                <a:moveTo>
                  <a:pt x="248638" y="6438981"/>
                </a:moveTo>
                <a:cubicBezTo>
                  <a:pt x="258140" y="6444077"/>
                  <a:pt x="265617" y="6451650"/>
                  <a:pt x="268569" y="6463841"/>
                </a:cubicBezTo>
                <a:lnTo>
                  <a:pt x="268572" y="6463849"/>
                </a:lnTo>
                <a:lnTo>
                  <a:pt x="279556" y="6508052"/>
                </a:lnTo>
                <a:lnTo>
                  <a:pt x="282367" y="6513012"/>
                </a:lnTo>
                <a:lnTo>
                  <a:pt x="284834" y="6521804"/>
                </a:lnTo>
                <a:lnTo>
                  <a:pt x="301172" y="6546195"/>
                </a:lnTo>
                <a:lnTo>
                  <a:pt x="301172" y="6546194"/>
                </a:lnTo>
                <a:lnTo>
                  <a:pt x="282367" y="6513012"/>
                </a:lnTo>
                <a:lnTo>
                  <a:pt x="268572" y="6463849"/>
                </a:lnTo>
                <a:lnTo>
                  <a:pt x="268569" y="6463840"/>
                </a:lnTo>
                <a:close/>
                <a:moveTo>
                  <a:pt x="332842" y="2836172"/>
                </a:moveTo>
                <a:lnTo>
                  <a:pt x="332842" y="2836173"/>
                </a:lnTo>
                <a:cubicBezTo>
                  <a:pt x="336914" y="2839983"/>
                  <a:pt x="340200" y="2844317"/>
                  <a:pt x="341533" y="2848794"/>
                </a:cubicBezTo>
                <a:cubicBezTo>
                  <a:pt x="348200" y="2870416"/>
                  <a:pt x="356392" y="2892181"/>
                  <a:pt x="361441" y="2914328"/>
                </a:cubicBezTo>
                <a:lnTo>
                  <a:pt x="366072" y="2947863"/>
                </a:lnTo>
                <a:lnTo>
                  <a:pt x="362488" y="2982148"/>
                </a:lnTo>
                <a:cubicBezTo>
                  <a:pt x="354392" y="3014153"/>
                  <a:pt x="350582" y="3045777"/>
                  <a:pt x="350796" y="3077401"/>
                </a:cubicBezTo>
                <a:lnTo>
                  <a:pt x="350796" y="3077402"/>
                </a:lnTo>
                <a:lnTo>
                  <a:pt x="350796" y="3077402"/>
                </a:lnTo>
                <a:cubicBezTo>
                  <a:pt x="351010" y="3109026"/>
                  <a:pt x="355249" y="3140650"/>
                  <a:pt x="363250" y="3172655"/>
                </a:cubicBezTo>
                <a:cubicBezTo>
                  <a:pt x="389159" y="3276481"/>
                  <a:pt x="416591" y="3380306"/>
                  <a:pt x="410877" y="3489468"/>
                </a:cubicBezTo>
                <a:cubicBezTo>
                  <a:pt x="409925" y="3507564"/>
                  <a:pt x="421546" y="3529091"/>
                  <a:pt x="432976" y="3544714"/>
                </a:cubicBezTo>
                <a:cubicBezTo>
                  <a:pt x="438406" y="3552191"/>
                  <a:pt x="442585" y="3557716"/>
                  <a:pt x="445520" y="3562321"/>
                </a:cubicBezTo>
                <a:lnTo>
                  <a:pt x="450598" y="3574408"/>
                </a:lnTo>
                <a:lnTo>
                  <a:pt x="448246" y="3587174"/>
                </a:lnTo>
                <a:cubicBezTo>
                  <a:pt x="446228" y="3592232"/>
                  <a:pt x="442978" y="3598435"/>
                  <a:pt x="438500" y="3606817"/>
                </a:cubicBezTo>
                <a:cubicBezTo>
                  <a:pt x="434118" y="3614819"/>
                  <a:pt x="431452" y="3624725"/>
                  <a:pt x="424974" y="3630632"/>
                </a:cubicBezTo>
                <a:cubicBezTo>
                  <a:pt x="408496" y="3645682"/>
                  <a:pt x="402257" y="3662494"/>
                  <a:pt x="400733" y="3680163"/>
                </a:cubicBezTo>
                <a:lnTo>
                  <a:pt x="400733" y="3680164"/>
                </a:lnTo>
                <a:lnTo>
                  <a:pt x="400733" y="3680164"/>
                </a:lnTo>
                <a:lnTo>
                  <a:pt x="404781" y="3734838"/>
                </a:lnTo>
                <a:lnTo>
                  <a:pt x="404399" y="3754652"/>
                </a:lnTo>
                <a:cubicBezTo>
                  <a:pt x="398399" y="3767130"/>
                  <a:pt x="396447" y="3778655"/>
                  <a:pt x="398042" y="3789776"/>
                </a:cubicBezTo>
                <a:lnTo>
                  <a:pt x="398042" y="3789776"/>
                </a:lnTo>
                <a:lnTo>
                  <a:pt x="398042" y="3789777"/>
                </a:lnTo>
                <a:cubicBezTo>
                  <a:pt x="399638" y="3800897"/>
                  <a:pt x="404781" y="3811614"/>
                  <a:pt x="412973" y="3822473"/>
                </a:cubicBezTo>
                <a:lnTo>
                  <a:pt x="427308" y="3852620"/>
                </a:lnTo>
                <a:lnTo>
                  <a:pt x="426528" y="3868764"/>
                </a:lnTo>
                <a:cubicBezTo>
                  <a:pt x="425070" y="3874229"/>
                  <a:pt x="422307" y="3879766"/>
                  <a:pt x="417925" y="3885338"/>
                </a:cubicBezTo>
                <a:cubicBezTo>
                  <a:pt x="398494" y="3910104"/>
                  <a:pt x="388302" y="3935727"/>
                  <a:pt x="386040" y="3962159"/>
                </a:cubicBezTo>
                <a:lnTo>
                  <a:pt x="386040" y="3962160"/>
                </a:lnTo>
                <a:lnTo>
                  <a:pt x="386040" y="3962160"/>
                </a:lnTo>
                <a:cubicBezTo>
                  <a:pt x="383778" y="3988593"/>
                  <a:pt x="389446" y="4015835"/>
                  <a:pt x="401733" y="4043840"/>
                </a:cubicBezTo>
                <a:lnTo>
                  <a:pt x="416855" y="4103826"/>
                </a:lnTo>
                <a:lnTo>
                  <a:pt x="414887" y="4134256"/>
                </a:lnTo>
                <a:cubicBezTo>
                  <a:pt x="413045" y="4144498"/>
                  <a:pt x="409973" y="4154857"/>
                  <a:pt x="405543" y="4165383"/>
                </a:cubicBezTo>
                <a:cubicBezTo>
                  <a:pt x="402114" y="4173480"/>
                  <a:pt x="401543" y="4182767"/>
                  <a:pt x="401638" y="4192387"/>
                </a:cubicBezTo>
                <a:lnTo>
                  <a:pt x="401638" y="4192388"/>
                </a:lnTo>
                <a:lnTo>
                  <a:pt x="401638" y="4192388"/>
                </a:lnTo>
                <a:lnTo>
                  <a:pt x="401733" y="4221391"/>
                </a:lnTo>
                <a:lnTo>
                  <a:pt x="396017" y="4253014"/>
                </a:lnTo>
                <a:cubicBezTo>
                  <a:pt x="383824" y="4277401"/>
                  <a:pt x="368204" y="4300070"/>
                  <a:pt x="356201" y="4324645"/>
                </a:cubicBezTo>
                <a:cubicBezTo>
                  <a:pt x="350487" y="4336457"/>
                  <a:pt x="347439" y="4350554"/>
                  <a:pt x="347247" y="4363890"/>
                </a:cubicBezTo>
                <a:lnTo>
                  <a:pt x="347247" y="4363891"/>
                </a:lnTo>
                <a:lnTo>
                  <a:pt x="347247" y="4363891"/>
                </a:lnTo>
                <a:cubicBezTo>
                  <a:pt x="346295" y="4403326"/>
                  <a:pt x="346295" y="4442762"/>
                  <a:pt x="348009" y="4482005"/>
                </a:cubicBezTo>
                <a:cubicBezTo>
                  <a:pt x="350677" y="4546777"/>
                  <a:pt x="351249" y="4612501"/>
                  <a:pt x="408019" y="4659175"/>
                </a:cubicBezTo>
                <a:cubicBezTo>
                  <a:pt x="412591" y="4662987"/>
                  <a:pt x="415259" y="4671177"/>
                  <a:pt x="416021" y="4677656"/>
                </a:cubicBezTo>
                <a:cubicBezTo>
                  <a:pt x="419640" y="4707565"/>
                  <a:pt x="420022" y="4738236"/>
                  <a:pt x="425928" y="4767765"/>
                </a:cubicBezTo>
                <a:lnTo>
                  <a:pt x="427237" y="4800483"/>
                </a:lnTo>
                <a:lnTo>
                  <a:pt x="412401" y="4828916"/>
                </a:lnTo>
                <a:cubicBezTo>
                  <a:pt x="395828" y="4846490"/>
                  <a:pt x="384397" y="4866958"/>
                  <a:pt x="382691" y="4889275"/>
                </a:cubicBezTo>
                <a:lnTo>
                  <a:pt x="382691" y="4889275"/>
                </a:lnTo>
                <a:lnTo>
                  <a:pt x="382691" y="4889276"/>
                </a:lnTo>
                <a:cubicBezTo>
                  <a:pt x="382122" y="4896714"/>
                  <a:pt x="382634" y="4904358"/>
                  <a:pt x="384396" y="4912169"/>
                </a:cubicBezTo>
                <a:lnTo>
                  <a:pt x="385799" y="4933805"/>
                </a:lnTo>
                <a:lnTo>
                  <a:pt x="381039" y="4952673"/>
                </a:lnTo>
                <a:cubicBezTo>
                  <a:pt x="376253" y="4964604"/>
                  <a:pt x="368680" y="4975511"/>
                  <a:pt x="360964" y="4987037"/>
                </a:cubicBezTo>
                <a:cubicBezTo>
                  <a:pt x="349725" y="5003801"/>
                  <a:pt x="335627" y="5022852"/>
                  <a:pt x="334485" y="5041521"/>
                </a:cubicBezTo>
                <a:cubicBezTo>
                  <a:pt x="332628" y="5073241"/>
                  <a:pt x="310088" y="5101639"/>
                  <a:pt x="308337" y="5133224"/>
                </a:cubicBezTo>
                <a:lnTo>
                  <a:pt x="308337" y="5133225"/>
                </a:lnTo>
                <a:lnTo>
                  <a:pt x="308337" y="5133225"/>
                </a:lnTo>
                <a:lnTo>
                  <a:pt x="315052" y="5166114"/>
                </a:lnTo>
                <a:lnTo>
                  <a:pt x="314362" y="5172090"/>
                </a:lnTo>
                <a:cubicBezTo>
                  <a:pt x="313481" y="5174400"/>
                  <a:pt x="312290" y="5176876"/>
                  <a:pt x="311814" y="5179067"/>
                </a:cubicBezTo>
                <a:lnTo>
                  <a:pt x="311814" y="5179068"/>
                </a:lnTo>
                <a:lnTo>
                  <a:pt x="311814" y="5179068"/>
                </a:lnTo>
                <a:cubicBezTo>
                  <a:pt x="304574" y="5214122"/>
                  <a:pt x="311624" y="5247079"/>
                  <a:pt x="335437" y="5272797"/>
                </a:cubicBezTo>
                <a:cubicBezTo>
                  <a:pt x="350964" y="5289657"/>
                  <a:pt x="359489" y="5307422"/>
                  <a:pt x="362870" y="5326163"/>
                </a:cubicBezTo>
                <a:lnTo>
                  <a:pt x="364317" y="5355014"/>
                </a:lnTo>
                <a:lnTo>
                  <a:pt x="359440" y="5385384"/>
                </a:lnTo>
                <a:cubicBezTo>
                  <a:pt x="356201" y="5398721"/>
                  <a:pt x="353915" y="5412057"/>
                  <a:pt x="351249" y="5425582"/>
                </a:cubicBezTo>
                <a:cubicBezTo>
                  <a:pt x="347439" y="5443870"/>
                  <a:pt x="343437" y="5462351"/>
                  <a:pt x="339627" y="5480637"/>
                </a:cubicBezTo>
                <a:cubicBezTo>
                  <a:pt x="337722" y="5489497"/>
                  <a:pt x="335151" y="5498832"/>
                  <a:pt x="335103" y="5507667"/>
                </a:cubicBezTo>
                <a:lnTo>
                  <a:pt x="335103" y="5507668"/>
                </a:lnTo>
                <a:lnTo>
                  <a:pt x="335103" y="5507668"/>
                </a:lnTo>
                <a:cubicBezTo>
                  <a:pt x="335056" y="5516503"/>
                  <a:pt x="337532" y="5524837"/>
                  <a:pt x="345723" y="5531694"/>
                </a:cubicBezTo>
                <a:lnTo>
                  <a:pt x="355869" y="5547578"/>
                </a:lnTo>
                <a:lnTo>
                  <a:pt x="346295" y="5562746"/>
                </a:lnTo>
                <a:cubicBezTo>
                  <a:pt x="303622" y="5600467"/>
                  <a:pt x="276951" y="5646189"/>
                  <a:pt x="275047" y="5704483"/>
                </a:cubicBezTo>
                <a:cubicBezTo>
                  <a:pt x="274665" y="5716485"/>
                  <a:pt x="271999" y="5728678"/>
                  <a:pt x="269141" y="5740488"/>
                </a:cubicBezTo>
                <a:cubicBezTo>
                  <a:pt x="267426" y="5747728"/>
                  <a:pt x="265520" y="5756493"/>
                  <a:pt x="260376" y="5760873"/>
                </a:cubicBezTo>
                <a:cubicBezTo>
                  <a:pt x="221133" y="5794974"/>
                  <a:pt x="193890" y="5837457"/>
                  <a:pt x="171981" y="5883751"/>
                </a:cubicBezTo>
                <a:cubicBezTo>
                  <a:pt x="164171" y="5900323"/>
                  <a:pt x="156361" y="5918042"/>
                  <a:pt x="154075" y="5935949"/>
                </a:cubicBezTo>
                <a:lnTo>
                  <a:pt x="154075" y="5935950"/>
                </a:lnTo>
                <a:lnTo>
                  <a:pt x="154075" y="5935950"/>
                </a:lnTo>
                <a:cubicBezTo>
                  <a:pt x="151789" y="5954618"/>
                  <a:pt x="155599" y="5974241"/>
                  <a:pt x="157695" y="5993292"/>
                </a:cubicBezTo>
                <a:cubicBezTo>
                  <a:pt x="158837" y="6004532"/>
                  <a:pt x="158647" y="6017486"/>
                  <a:pt x="164171" y="6026441"/>
                </a:cubicBezTo>
                <a:cubicBezTo>
                  <a:pt x="181508" y="6054826"/>
                  <a:pt x="200176" y="6082259"/>
                  <a:pt x="220371" y="6108739"/>
                </a:cubicBezTo>
                <a:lnTo>
                  <a:pt x="234064" y="6133315"/>
                </a:lnTo>
                <a:lnTo>
                  <a:pt x="230364" y="6143190"/>
                </a:lnTo>
                <a:cubicBezTo>
                  <a:pt x="227813" y="6146732"/>
                  <a:pt x="223895" y="6150697"/>
                  <a:pt x="218465" y="6155602"/>
                </a:cubicBezTo>
                <a:cubicBezTo>
                  <a:pt x="196176" y="6175797"/>
                  <a:pt x="184556" y="6200944"/>
                  <a:pt x="179794" y="6228756"/>
                </a:cubicBezTo>
                <a:cubicBezTo>
                  <a:pt x="172363" y="6272764"/>
                  <a:pt x="166077" y="6317151"/>
                  <a:pt x="162457" y="6361539"/>
                </a:cubicBezTo>
                <a:lnTo>
                  <a:pt x="162457" y="6361540"/>
                </a:lnTo>
                <a:lnTo>
                  <a:pt x="162457" y="6361540"/>
                </a:lnTo>
                <a:lnTo>
                  <a:pt x="162684" y="6365557"/>
                </a:lnTo>
                <a:lnTo>
                  <a:pt x="163946" y="6387910"/>
                </a:lnTo>
                <a:lnTo>
                  <a:pt x="166047" y="6392243"/>
                </a:lnTo>
                <a:lnTo>
                  <a:pt x="173364" y="6407333"/>
                </a:lnTo>
                <a:lnTo>
                  <a:pt x="173364" y="6407332"/>
                </a:lnTo>
                <a:lnTo>
                  <a:pt x="166047" y="6392243"/>
                </a:lnTo>
                <a:lnTo>
                  <a:pt x="163946" y="6387910"/>
                </a:lnTo>
                <a:lnTo>
                  <a:pt x="162684" y="6365557"/>
                </a:lnTo>
                <a:lnTo>
                  <a:pt x="162457" y="6361540"/>
                </a:lnTo>
                <a:lnTo>
                  <a:pt x="179794" y="6228757"/>
                </a:lnTo>
                <a:cubicBezTo>
                  <a:pt x="184556" y="6200945"/>
                  <a:pt x="196176" y="6175798"/>
                  <a:pt x="218465" y="6155603"/>
                </a:cubicBezTo>
                <a:cubicBezTo>
                  <a:pt x="229325" y="6145793"/>
                  <a:pt x="234135" y="6139745"/>
                  <a:pt x="234064" y="6133315"/>
                </a:cubicBezTo>
                <a:lnTo>
                  <a:pt x="234064" y="6133315"/>
                </a:lnTo>
                <a:lnTo>
                  <a:pt x="234064" y="6133314"/>
                </a:lnTo>
                <a:cubicBezTo>
                  <a:pt x="233993" y="6126884"/>
                  <a:pt x="229039" y="6120074"/>
                  <a:pt x="220371" y="6108738"/>
                </a:cubicBezTo>
                <a:cubicBezTo>
                  <a:pt x="200176" y="6082258"/>
                  <a:pt x="181508" y="6054825"/>
                  <a:pt x="164171" y="6026440"/>
                </a:cubicBezTo>
                <a:cubicBezTo>
                  <a:pt x="158647" y="6017485"/>
                  <a:pt x="158837" y="6004531"/>
                  <a:pt x="157695" y="5993291"/>
                </a:cubicBezTo>
                <a:cubicBezTo>
                  <a:pt x="156647" y="5983766"/>
                  <a:pt x="155171" y="5974097"/>
                  <a:pt x="154242" y="5964477"/>
                </a:cubicBezTo>
                <a:lnTo>
                  <a:pt x="154075" y="5935950"/>
                </a:lnTo>
                <a:lnTo>
                  <a:pt x="160957" y="5909351"/>
                </a:lnTo>
                <a:cubicBezTo>
                  <a:pt x="164171" y="5900611"/>
                  <a:pt x="168076" y="5892038"/>
                  <a:pt x="171981" y="5883752"/>
                </a:cubicBezTo>
                <a:cubicBezTo>
                  <a:pt x="193890" y="5837458"/>
                  <a:pt x="221133" y="5794975"/>
                  <a:pt x="260376" y="5760874"/>
                </a:cubicBezTo>
                <a:cubicBezTo>
                  <a:pt x="265520" y="5756494"/>
                  <a:pt x="267426" y="5747729"/>
                  <a:pt x="269141" y="5740489"/>
                </a:cubicBezTo>
                <a:cubicBezTo>
                  <a:pt x="271999" y="5728679"/>
                  <a:pt x="274665" y="5716486"/>
                  <a:pt x="275047" y="5704484"/>
                </a:cubicBezTo>
                <a:cubicBezTo>
                  <a:pt x="276951" y="5646190"/>
                  <a:pt x="303622" y="5600468"/>
                  <a:pt x="346295" y="5562747"/>
                </a:cubicBezTo>
                <a:cubicBezTo>
                  <a:pt x="352392" y="5557318"/>
                  <a:pt x="355774" y="5552508"/>
                  <a:pt x="355869" y="5547579"/>
                </a:cubicBezTo>
                <a:lnTo>
                  <a:pt x="355869" y="5547578"/>
                </a:lnTo>
                <a:lnTo>
                  <a:pt x="355869" y="5547578"/>
                </a:lnTo>
                <a:cubicBezTo>
                  <a:pt x="355964" y="5542649"/>
                  <a:pt x="352773" y="5537600"/>
                  <a:pt x="345723" y="5531693"/>
                </a:cubicBezTo>
                <a:cubicBezTo>
                  <a:pt x="341628" y="5528265"/>
                  <a:pt x="338961" y="5524467"/>
                  <a:pt x="337324" y="5520422"/>
                </a:cubicBezTo>
                <a:lnTo>
                  <a:pt x="335103" y="5507668"/>
                </a:lnTo>
                <a:lnTo>
                  <a:pt x="339627" y="5480638"/>
                </a:lnTo>
                <a:cubicBezTo>
                  <a:pt x="343437" y="5462352"/>
                  <a:pt x="347439" y="5443871"/>
                  <a:pt x="351249" y="5425583"/>
                </a:cubicBezTo>
                <a:cubicBezTo>
                  <a:pt x="353915" y="5412058"/>
                  <a:pt x="356201" y="5398722"/>
                  <a:pt x="359440" y="5385385"/>
                </a:cubicBezTo>
                <a:cubicBezTo>
                  <a:pt x="361965" y="5375003"/>
                  <a:pt x="363668" y="5364883"/>
                  <a:pt x="364317" y="5355015"/>
                </a:cubicBezTo>
                <a:lnTo>
                  <a:pt x="364317" y="5355014"/>
                </a:lnTo>
                <a:lnTo>
                  <a:pt x="364317" y="5355014"/>
                </a:lnTo>
                <a:cubicBezTo>
                  <a:pt x="366264" y="5325412"/>
                  <a:pt x="358727" y="5298086"/>
                  <a:pt x="335437" y="5272796"/>
                </a:cubicBezTo>
                <a:cubicBezTo>
                  <a:pt x="323531" y="5259937"/>
                  <a:pt x="315815" y="5245269"/>
                  <a:pt x="311981" y="5229433"/>
                </a:cubicBezTo>
                <a:lnTo>
                  <a:pt x="311814" y="5179068"/>
                </a:lnTo>
                <a:lnTo>
                  <a:pt x="314362" y="5172091"/>
                </a:lnTo>
                <a:cubicBezTo>
                  <a:pt x="315243" y="5169781"/>
                  <a:pt x="315814" y="5167638"/>
                  <a:pt x="315052" y="5166114"/>
                </a:cubicBezTo>
                <a:lnTo>
                  <a:pt x="315052" y="5166114"/>
                </a:lnTo>
                <a:lnTo>
                  <a:pt x="315052" y="5166113"/>
                </a:lnTo>
                <a:lnTo>
                  <a:pt x="308337" y="5133225"/>
                </a:lnTo>
                <a:lnTo>
                  <a:pt x="315482" y="5102461"/>
                </a:lnTo>
                <a:cubicBezTo>
                  <a:pt x="322817" y="5082339"/>
                  <a:pt x="333247" y="5062669"/>
                  <a:pt x="334485" y="5041522"/>
                </a:cubicBezTo>
                <a:cubicBezTo>
                  <a:pt x="335627" y="5022853"/>
                  <a:pt x="349725" y="5003802"/>
                  <a:pt x="360964" y="4987038"/>
                </a:cubicBezTo>
                <a:cubicBezTo>
                  <a:pt x="372538" y="4969748"/>
                  <a:pt x="383790" y="4953853"/>
                  <a:pt x="385799" y="4933805"/>
                </a:cubicBezTo>
                <a:lnTo>
                  <a:pt x="385799" y="4933805"/>
                </a:lnTo>
                <a:lnTo>
                  <a:pt x="385799" y="4933805"/>
                </a:lnTo>
                <a:cubicBezTo>
                  <a:pt x="386468" y="4927122"/>
                  <a:pt x="386111" y="4919979"/>
                  <a:pt x="384396" y="4912168"/>
                </a:cubicBezTo>
                <a:lnTo>
                  <a:pt x="382691" y="4889275"/>
                </a:lnTo>
                <a:lnTo>
                  <a:pt x="387469" y="4867614"/>
                </a:lnTo>
                <a:cubicBezTo>
                  <a:pt x="392589" y="4853636"/>
                  <a:pt x="401352" y="4840633"/>
                  <a:pt x="412401" y="4828917"/>
                </a:cubicBezTo>
                <a:cubicBezTo>
                  <a:pt x="420784" y="4819964"/>
                  <a:pt x="425356" y="4810581"/>
                  <a:pt x="427237" y="4800484"/>
                </a:cubicBezTo>
                <a:lnTo>
                  <a:pt x="427237" y="4800483"/>
                </a:lnTo>
                <a:lnTo>
                  <a:pt x="427237" y="4800483"/>
                </a:lnTo>
                <a:cubicBezTo>
                  <a:pt x="429119" y="4790386"/>
                  <a:pt x="428309" y="4779575"/>
                  <a:pt x="425928" y="4767764"/>
                </a:cubicBezTo>
                <a:cubicBezTo>
                  <a:pt x="420022" y="4738235"/>
                  <a:pt x="419640" y="4707564"/>
                  <a:pt x="416021" y="4677655"/>
                </a:cubicBezTo>
                <a:cubicBezTo>
                  <a:pt x="415259" y="4671176"/>
                  <a:pt x="412591" y="4662986"/>
                  <a:pt x="408019" y="4659174"/>
                </a:cubicBezTo>
                <a:cubicBezTo>
                  <a:pt x="351249" y="4612500"/>
                  <a:pt x="350677" y="4546776"/>
                  <a:pt x="348009" y="4482004"/>
                </a:cubicBezTo>
                <a:lnTo>
                  <a:pt x="347247" y="4363891"/>
                </a:lnTo>
                <a:lnTo>
                  <a:pt x="356201" y="4324646"/>
                </a:lnTo>
                <a:cubicBezTo>
                  <a:pt x="368204" y="4300071"/>
                  <a:pt x="383824" y="4277402"/>
                  <a:pt x="396017" y="4253015"/>
                </a:cubicBezTo>
                <a:cubicBezTo>
                  <a:pt x="400781" y="4243873"/>
                  <a:pt x="400971" y="4232061"/>
                  <a:pt x="401733" y="4221392"/>
                </a:cubicBezTo>
                <a:lnTo>
                  <a:pt x="401733" y="4221391"/>
                </a:lnTo>
                <a:lnTo>
                  <a:pt x="401733" y="4221391"/>
                </a:lnTo>
                <a:lnTo>
                  <a:pt x="401638" y="4192388"/>
                </a:lnTo>
                <a:lnTo>
                  <a:pt x="405543" y="4165384"/>
                </a:lnTo>
                <a:cubicBezTo>
                  <a:pt x="414402" y="4144333"/>
                  <a:pt x="417831" y="4123948"/>
                  <a:pt x="416855" y="4103826"/>
                </a:cubicBezTo>
                <a:lnTo>
                  <a:pt x="416855" y="4103826"/>
                </a:lnTo>
                <a:lnTo>
                  <a:pt x="416855" y="4103825"/>
                </a:lnTo>
                <a:cubicBezTo>
                  <a:pt x="415879" y="4083702"/>
                  <a:pt x="410497" y="4063842"/>
                  <a:pt x="401733" y="4043839"/>
                </a:cubicBezTo>
                <a:cubicBezTo>
                  <a:pt x="395590" y="4029837"/>
                  <a:pt x="391101" y="4016025"/>
                  <a:pt x="388431" y="4002410"/>
                </a:cubicBezTo>
                <a:lnTo>
                  <a:pt x="386040" y="3962160"/>
                </a:lnTo>
                <a:lnTo>
                  <a:pt x="395544" y="3923125"/>
                </a:lnTo>
                <a:cubicBezTo>
                  <a:pt x="400804" y="3910319"/>
                  <a:pt x="408210" y="3897722"/>
                  <a:pt x="417925" y="3885339"/>
                </a:cubicBezTo>
                <a:cubicBezTo>
                  <a:pt x="426689" y="3874195"/>
                  <a:pt x="428975" y="3863193"/>
                  <a:pt x="427308" y="3852620"/>
                </a:cubicBezTo>
                <a:lnTo>
                  <a:pt x="427308" y="3852620"/>
                </a:lnTo>
                <a:lnTo>
                  <a:pt x="427308" y="3852619"/>
                </a:lnTo>
                <a:cubicBezTo>
                  <a:pt x="425642" y="3842046"/>
                  <a:pt x="420022" y="3831902"/>
                  <a:pt x="412973" y="3822472"/>
                </a:cubicBezTo>
                <a:lnTo>
                  <a:pt x="398042" y="3789776"/>
                </a:lnTo>
                <a:lnTo>
                  <a:pt x="404399" y="3754653"/>
                </a:lnTo>
                <a:cubicBezTo>
                  <a:pt x="407067" y="3749126"/>
                  <a:pt x="405733" y="3741316"/>
                  <a:pt x="404781" y="3734838"/>
                </a:cubicBezTo>
                <a:lnTo>
                  <a:pt x="404781" y="3734838"/>
                </a:lnTo>
                <a:lnTo>
                  <a:pt x="404781" y="3734837"/>
                </a:lnTo>
                <a:lnTo>
                  <a:pt x="400733" y="3680164"/>
                </a:lnTo>
                <a:lnTo>
                  <a:pt x="407246" y="3654416"/>
                </a:lnTo>
                <a:cubicBezTo>
                  <a:pt x="411056" y="3646123"/>
                  <a:pt x="416735" y="3638158"/>
                  <a:pt x="424974" y="3630633"/>
                </a:cubicBezTo>
                <a:cubicBezTo>
                  <a:pt x="431452" y="3624726"/>
                  <a:pt x="434118" y="3614820"/>
                  <a:pt x="438500" y="3606818"/>
                </a:cubicBezTo>
                <a:cubicBezTo>
                  <a:pt x="447455" y="3590054"/>
                  <a:pt x="451503" y="3582005"/>
                  <a:pt x="450598" y="3574409"/>
                </a:cubicBezTo>
                <a:lnTo>
                  <a:pt x="450598" y="3574408"/>
                </a:lnTo>
                <a:lnTo>
                  <a:pt x="450598" y="3574408"/>
                </a:lnTo>
                <a:cubicBezTo>
                  <a:pt x="449693" y="3566811"/>
                  <a:pt x="443835" y="3559668"/>
                  <a:pt x="432976" y="3544713"/>
                </a:cubicBezTo>
                <a:cubicBezTo>
                  <a:pt x="421546" y="3529090"/>
                  <a:pt x="409925" y="3507563"/>
                  <a:pt x="410877" y="3489467"/>
                </a:cubicBezTo>
                <a:cubicBezTo>
                  <a:pt x="416591" y="3380305"/>
                  <a:pt x="389159" y="3276480"/>
                  <a:pt x="363250" y="3172654"/>
                </a:cubicBezTo>
                <a:lnTo>
                  <a:pt x="350796" y="3077402"/>
                </a:lnTo>
                <a:lnTo>
                  <a:pt x="362488" y="2982149"/>
                </a:lnTo>
                <a:cubicBezTo>
                  <a:pt x="365441" y="2970576"/>
                  <a:pt x="366442" y="2959157"/>
                  <a:pt x="366072" y="2947863"/>
                </a:cubicBezTo>
                <a:lnTo>
                  <a:pt x="366072" y="2947863"/>
                </a:lnTo>
                <a:lnTo>
                  <a:pt x="366072" y="2947862"/>
                </a:lnTo>
                <a:cubicBezTo>
                  <a:pt x="364965" y="2913982"/>
                  <a:pt x="351534" y="2881226"/>
                  <a:pt x="341533" y="2848793"/>
                </a:cubicBezTo>
                <a:close/>
                <a:moveTo>
                  <a:pt x="817328" y="1508458"/>
                </a:moveTo>
                <a:lnTo>
                  <a:pt x="845421" y="1596213"/>
                </a:lnTo>
                <a:cubicBezTo>
                  <a:pt x="847898" y="1604978"/>
                  <a:pt x="846373" y="1615836"/>
                  <a:pt x="843517" y="1624980"/>
                </a:cubicBezTo>
                <a:cubicBezTo>
                  <a:pt x="833801" y="1656223"/>
                  <a:pt x="809415" y="1676036"/>
                  <a:pt x="786935" y="1697753"/>
                </a:cubicBezTo>
                <a:cubicBezTo>
                  <a:pt x="777029" y="1707279"/>
                  <a:pt x="769981" y="1720423"/>
                  <a:pt x="764267" y="1733188"/>
                </a:cubicBezTo>
                <a:cubicBezTo>
                  <a:pt x="749595" y="1766335"/>
                  <a:pt x="736452" y="1800246"/>
                  <a:pt x="722546" y="1833775"/>
                </a:cubicBezTo>
                <a:cubicBezTo>
                  <a:pt x="721212" y="1837013"/>
                  <a:pt x="717783" y="1839679"/>
                  <a:pt x="714925" y="1842158"/>
                </a:cubicBezTo>
                <a:cubicBezTo>
                  <a:pt x="684824" y="1866922"/>
                  <a:pt x="654535" y="1891497"/>
                  <a:pt x="624434" y="1916454"/>
                </a:cubicBezTo>
                <a:cubicBezTo>
                  <a:pt x="618720" y="1921216"/>
                  <a:pt x="614528" y="1928076"/>
                  <a:pt x="609004" y="1933219"/>
                </a:cubicBezTo>
                <a:cubicBezTo>
                  <a:pt x="601384" y="1940459"/>
                  <a:pt x="594143" y="1949603"/>
                  <a:pt x="584999" y="1953413"/>
                </a:cubicBezTo>
                <a:cubicBezTo>
                  <a:pt x="556234" y="1965224"/>
                  <a:pt x="543850" y="1987894"/>
                  <a:pt x="538516" y="2016469"/>
                </a:cubicBezTo>
                <a:cubicBezTo>
                  <a:pt x="533563" y="2042570"/>
                  <a:pt x="529371" y="2068669"/>
                  <a:pt x="523657" y="2094578"/>
                </a:cubicBezTo>
                <a:cubicBezTo>
                  <a:pt x="516799" y="2126201"/>
                  <a:pt x="509369" y="2157636"/>
                  <a:pt x="500986" y="2188879"/>
                </a:cubicBezTo>
                <a:cubicBezTo>
                  <a:pt x="497366" y="2202404"/>
                  <a:pt x="493176" y="2216692"/>
                  <a:pt x="485746" y="2228314"/>
                </a:cubicBezTo>
                <a:cubicBezTo>
                  <a:pt x="465171" y="2260890"/>
                  <a:pt x="451265" y="2295753"/>
                  <a:pt x="456789" y="2334044"/>
                </a:cubicBezTo>
                <a:cubicBezTo>
                  <a:pt x="461171" y="2364715"/>
                  <a:pt x="449931" y="2390434"/>
                  <a:pt x="432404" y="2409485"/>
                </a:cubicBezTo>
                <a:cubicBezTo>
                  <a:pt x="416497" y="2426822"/>
                  <a:pt x="410353" y="2444777"/>
                  <a:pt x="409472" y="2463017"/>
                </a:cubicBezTo>
                <a:lnTo>
                  <a:pt x="409472" y="2463018"/>
                </a:lnTo>
                <a:lnTo>
                  <a:pt x="409472" y="2463018"/>
                </a:lnTo>
                <a:cubicBezTo>
                  <a:pt x="408591" y="2481259"/>
                  <a:pt x="412972" y="2499786"/>
                  <a:pt x="418115" y="2518265"/>
                </a:cubicBezTo>
                <a:lnTo>
                  <a:pt x="421759" y="2545007"/>
                </a:lnTo>
                <a:lnTo>
                  <a:pt x="417545" y="2571034"/>
                </a:lnTo>
                <a:cubicBezTo>
                  <a:pt x="405543" y="2612945"/>
                  <a:pt x="372966" y="2640950"/>
                  <a:pt x="344391" y="2668001"/>
                </a:cubicBezTo>
                <a:cubicBezTo>
                  <a:pt x="320006" y="2691054"/>
                  <a:pt x="306290" y="2716963"/>
                  <a:pt x="296001" y="2745348"/>
                </a:cubicBezTo>
                <a:lnTo>
                  <a:pt x="296001" y="2745352"/>
                </a:lnTo>
                <a:lnTo>
                  <a:pt x="289670" y="2770758"/>
                </a:lnTo>
                <a:lnTo>
                  <a:pt x="290080" y="2778006"/>
                </a:lnTo>
                <a:lnTo>
                  <a:pt x="289301" y="2782305"/>
                </a:lnTo>
                <a:lnTo>
                  <a:pt x="290501" y="2785440"/>
                </a:lnTo>
                <a:lnTo>
                  <a:pt x="290929" y="2793023"/>
                </a:lnTo>
                <a:lnTo>
                  <a:pt x="300579" y="2811780"/>
                </a:lnTo>
                <a:lnTo>
                  <a:pt x="300582" y="2811787"/>
                </a:lnTo>
                <a:lnTo>
                  <a:pt x="300583" y="2811787"/>
                </a:lnTo>
                <a:lnTo>
                  <a:pt x="300579" y="2811780"/>
                </a:lnTo>
                <a:lnTo>
                  <a:pt x="290501" y="2785440"/>
                </a:lnTo>
                <a:lnTo>
                  <a:pt x="290080" y="2778006"/>
                </a:lnTo>
                <a:lnTo>
                  <a:pt x="296001" y="2745352"/>
                </a:lnTo>
                <a:lnTo>
                  <a:pt x="296001" y="2745349"/>
                </a:lnTo>
                <a:cubicBezTo>
                  <a:pt x="306290" y="2716964"/>
                  <a:pt x="320006" y="2691055"/>
                  <a:pt x="344391" y="2668002"/>
                </a:cubicBezTo>
                <a:cubicBezTo>
                  <a:pt x="372966" y="2640951"/>
                  <a:pt x="405543" y="2612946"/>
                  <a:pt x="417545" y="2571035"/>
                </a:cubicBezTo>
                <a:cubicBezTo>
                  <a:pt x="420117" y="2561986"/>
                  <a:pt x="421593" y="2553556"/>
                  <a:pt x="421760" y="2545007"/>
                </a:cubicBezTo>
                <a:lnTo>
                  <a:pt x="421759" y="2545007"/>
                </a:lnTo>
                <a:lnTo>
                  <a:pt x="421760" y="2545006"/>
                </a:lnTo>
                <a:cubicBezTo>
                  <a:pt x="421926" y="2536457"/>
                  <a:pt x="420783" y="2527790"/>
                  <a:pt x="418115" y="2518264"/>
                </a:cubicBezTo>
                <a:cubicBezTo>
                  <a:pt x="415544" y="2509025"/>
                  <a:pt x="413163" y="2499773"/>
                  <a:pt x="411535" y="2490551"/>
                </a:cubicBezTo>
                <a:lnTo>
                  <a:pt x="409472" y="2463018"/>
                </a:lnTo>
                <a:lnTo>
                  <a:pt x="415303" y="2435913"/>
                </a:lnTo>
                <a:cubicBezTo>
                  <a:pt x="418938" y="2426977"/>
                  <a:pt x="424451" y="2418154"/>
                  <a:pt x="432404" y="2409486"/>
                </a:cubicBezTo>
                <a:cubicBezTo>
                  <a:pt x="449931" y="2390435"/>
                  <a:pt x="461171" y="2364716"/>
                  <a:pt x="456789" y="2334045"/>
                </a:cubicBezTo>
                <a:cubicBezTo>
                  <a:pt x="451265" y="2295754"/>
                  <a:pt x="465171" y="2260891"/>
                  <a:pt x="485746" y="2228315"/>
                </a:cubicBezTo>
                <a:cubicBezTo>
                  <a:pt x="493176" y="2216693"/>
                  <a:pt x="497366" y="2202405"/>
                  <a:pt x="500986" y="2188880"/>
                </a:cubicBezTo>
                <a:cubicBezTo>
                  <a:pt x="509369" y="2157637"/>
                  <a:pt x="516799" y="2126202"/>
                  <a:pt x="523657" y="2094579"/>
                </a:cubicBezTo>
                <a:cubicBezTo>
                  <a:pt x="529371" y="2068670"/>
                  <a:pt x="533563" y="2042571"/>
                  <a:pt x="538516" y="2016470"/>
                </a:cubicBezTo>
                <a:cubicBezTo>
                  <a:pt x="543850" y="1987895"/>
                  <a:pt x="556234" y="1965225"/>
                  <a:pt x="584999" y="1953414"/>
                </a:cubicBezTo>
                <a:cubicBezTo>
                  <a:pt x="594143" y="1949604"/>
                  <a:pt x="601384" y="1940460"/>
                  <a:pt x="609004" y="1933220"/>
                </a:cubicBezTo>
                <a:cubicBezTo>
                  <a:pt x="614528" y="1928077"/>
                  <a:pt x="618720" y="1921217"/>
                  <a:pt x="624434" y="1916455"/>
                </a:cubicBezTo>
                <a:cubicBezTo>
                  <a:pt x="654535" y="1891498"/>
                  <a:pt x="684824" y="1866923"/>
                  <a:pt x="714925" y="1842159"/>
                </a:cubicBezTo>
                <a:cubicBezTo>
                  <a:pt x="717783" y="1839680"/>
                  <a:pt x="721212" y="1837014"/>
                  <a:pt x="722546" y="1833776"/>
                </a:cubicBezTo>
                <a:cubicBezTo>
                  <a:pt x="736452" y="1800247"/>
                  <a:pt x="749596" y="1766336"/>
                  <a:pt x="764267" y="1733189"/>
                </a:cubicBezTo>
                <a:cubicBezTo>
                  <a:pt x="769981" y="1720424"/>
                  <a:pt x="777029" y="1707280"/>
                  <a:pt x="786936" y="1697754"/>
                </a:cubicBezTo>
                <a:cubicBezTo>
                  <a:pt x="809416" y="1676037"/>
                  <a:pt x="833801" y="1656224"/>
                  <a:pt x="843517" y="1624981"/>
                </a:cubicBezTo>
                <a:cubicBezTo>
                  <a:pt x="846374" y="1615837"/>
                  <a:pt x="847899" y="1604979"/>
                  <a:pt x="845422" y="1596214"/>
                </a:cubicBezTo>
                <a:close/>
                <a:moveTo>
                  <a:pt x="792926" y="1453958"/>
                </a:moveTo>
                <a:lnTo>
                  <a:pt x="798723" y="1459073"/>
                </a:lnTo>
                <a:lnTo>
                  <a:pt x="807941" y="1481572"/>
                </a:lnTo>
                <a:lnTo>
                  <a:pt x="798724" y="1459074"/>
                </a:lnTo>
                <a:lnTo>
                  <a:pt x="798723" y="1459073"/>
                </a:lnTo>
                <a:lnTo>
                  <a:pt x="798723" y="1459073"/>
                </a:lnTo>
                <a:close/>
                <a:moveTo>
                  <a:pt x="779530" y="1268758"/>
                </a:moveTo>
                <a:lnTo>
                  <a:pt x="774363" y="1286069"/>
                </a:lnTo>
                <a:cubicBezTo>
                  <a:pt x="759789" y="1306930"/>
                  <a:pt x="753550" y="1328552"/>
                  <a:pt x="752025" y="1350627"/>
                </a:cubicBezTo>
                <a:lnTo>
                  <a:pt x="757620" y="1413840"/>
                </a:lnTo>
                <a:lnTo>
                  <a:pt x="752026" y="1350628"/>
                </a:lnTo>
                <a:cubicBezTo>
                  <a:pt x="753550" y="1328553"/>
                  <a:pt x="759790" y="1306930"/>
                  <a:pt x="774363" y="1286070"/>
                </a:cubicBezTo>
                <a:cubicBezTo>
                  <a:pt x="777506" y="1281689"/>
                  <a:pt x="779078" y="1275402"/>
                  <a:pt x="779530" y="1268758"/>
                </a:cubicBezTo>
                <a:close/>
                <a:moveTo>
                  <a:pt x="837801" y="773035"/>
                </a:moveTo>
                <a:lnTo>
                  <a:pt x="829801" y="854379"/>
                </a:lnTo>
                <a:cubicBezTo>
                  <a:pt x="827515" y="878956"/>
                  <a:pt x="826753" y="903722"/>
                  <a:pt x="798747" y="915343"/>
                </a:cubicBezTo>
                <a:cubicBezTo>
                  <a:pt x="794365" y="917059"/>
                  <a:pt x="791127" y="922773"/>
                  <a:pt x="788269" y="927155"/>
                </a:cubicBezTo>
                <a:cubicBezTo>
                  <a:pt x="744261" y="994785"/>
                  <a:pt x="745405" y="1030980"/>
                  <a:pt x="791889" y="1097087"/>
                </a:cubicBezTo>
                <a:cubicBezTo>
                  <a:pt x="796651" y="1103945"/>
                  <a:pt x="800081" y="1118613"/>
                  <a:pt x="796271" y="1123185"/>
                </a:cubicBezTo>
                <a:cubicBezTo>
                  <a:pt x="780459" y="1142617"/>
                  <a:pt x="773411" y="1162954"/>
                  <a:pt x="771553" y="1184029"/>
                </a:cubicBezTo>
                <a:cubicBezTo>
                  <a:pt x="773411" y="1162954"/>
                  <a:pt x="780460" y="1142618"/>
                  <a:pt x="796272" y="1123186"/>
                </a:cubicBezTo>
                <a:cubicBezTo>
                  <a:pt x="800082" y="1118614"/>
                  <a:pt x="796652" y="1103946"/>
                  <a:pt x="791890" y="1097088"/>
                </a:cubicBezTo>
                <a:cubicBezTo>
                  <a:pt x="745406" y="1030981"/>
                  <a:pt x="744262" y="994786"/>
                  <a:pt x="788270" y="927156"/>
                </a:cubicBezTo>
                <a:cubicBezTo>
                  <a:pt x="791128" y="922774"/>
                  <a:pt x="794366" y="917060"/>
                  <a:pt x="798748" y="915344"/>
                </a:cubicBezTo>
                <a:cubicBezTo>
                  <a:pt x="826753" y="903723"/>
                  <a:pt x="827515" y="878957"/>
                  <a:pt x="829801" y="854380"/>
                </a:cubicBezTo>
                <a:cubicBezTo>
                  <a:pt x="832277" y="827330"/>
                  <a:pt x="835515" y="800277"/>
                  <a:pt x="837801" y="773036"/>
                </a:cubicBezTo>
                <a:close/>
                <a:moveTo>
                  <a:pt x="782400" y="517851"/>
                </a:moveTo>
                <a:lnTo>
                  <a:pt x="791317" y="556047"/>
                </a:lnTo>
                <a:cubicBezTo>
                  <a:pt x="793413" y="564048"/>
                  <a:pt x="798937" y="572622"/>
                  <a:pt x="797795" y="580050"/>
                </a:cubicBezTo>
                <a:cubicBezTo>
                  <a:pt x="794461" y="601578"/>
                  <a:pt x="796890" y="622201"/>
                  <a:pt x="801176" y="642537"/>
                </a:cubicBezTo>
                <a:lnTo>
                  <a:pt x="813700" y="694928"/>
                </a:lnTo>
                <a:lnTo>
                  <a:pt x="801177" y="642538"/>
                </a:lnTo>
                <a:cubicBezTo>
                  <a:pt x="796891" y="622201"/>
                  <a:pt x="794462" y="601579"/>
                  <a:pt x="797796" y="580051"/>
                </a:cubicBezTo>
                <a:cubicBezTo>
                  <a:pt x="798938" y="572623"/>
                  <a:pt x="793414" y="564049"/>
                  <a:pt x="791318" y="556048"/>
                </a:cubicBezTo>
                <a:close/>
                <a:moveTo>
                  <a:pt x="769105" y="298169"/>
                </a:moveTo>
                <a:lnTo>
                  <a:pt x="783887" y="313533"/>
                </a:lnTo>
                <a:lnTo>
                  <a:pt x="786245" y="324058"/>
                </a:lnTo>
                <a:cubicBezTo>
                  <a:pt x="786031" y="328964"/>
                  <a:pt x="785126" y="334584"/>
                  <a:pt x="784459" y="338870"/>
                </a:cubicBezTo>
                <a:cubicBezTo>
                  <a:pt x="781601" y="357921"/>
                  <a:pt x="774363" y="376781"/>
                  <a:pt x="774553" y="395640"/>
                </a:cubicBezTo>
                <a:lnTo>
                  <a:pt x="778363" y="367328"/>
                </a:lnTo>
                <a:cubicBezTo>
                  <a:pt x="780506" y="357874"/>
                  <a:pt x="783031" y="348396"/>
                  <a:pt x="784460" y="338871"/>
                </a:cubicBezTo>
                <a:cubicBezTo>
                  <a:pt x="785794" y="330299"/>
                  <a:pt x="788080" y="316390"/>
                  <a:pt x="783888" y="313534"/>
                </a:cubicBezTo>
                <a:lnTo>
                  <a:pt x="783887" y="313533"/>
                </a:lnTo>
                <a:lnTo>
                  <a:pt x="783887" y="313533"/>
                </a:lnTo>
                <a:close/>
                <a:moveTo>
                  <a:pt x="761560" y="281568"/>
                </a:moveTo>
                <a:lnTo>
                  <a:pt x="766454" y="295415"/>
                </a:lnTo>
                <a:lnTo>
                  <a:pt x="766455" y="295415"/>
                </a:lnTo>
                <a:close/>
                <a:moveTo>
                  <a:pt x="774880" y="24486"/>
                </a:moveTo>
                <a:lnTo>
                  <a:pt x="777142" y="74129"/>
                </a:lnTo>
                <a:cubicBezTo>
                  <a:pt x="775758" y="100174"/>
                  <a:pt x="771253" y="125876"/>
                  <a:pt x="767023" y="151569"/>
                </a:cubicBezTo>
                <a:lnTo>
                  <a:pt x="766824" y="153388"/>
                </a:lnTo>
                <a:lnTo>
                  <a:pt x="763010" y="177271"/>
                </a:lnTo>
                <a:lnTo>
                  <a:pt x="758551" y="228944"/>
                </a:lnTo>
                <a:lnTo>
                  <a:pt x="758551" y="228948"/>
                </a:lnTo>
                <a:lnTo>
                  <a:pt x="758551" y="228949"/>
                </a:lnTo>
                <a:lnTo>
                  <a:pt x="758551" y="228944"/>
                </a:lnTo>
                <a:lnTo>
                  <a:pt x="766824" y="153388"/>
                </a:lnTo>
                <a:lnTo>
                  <a:pt x="771220" y="125861"/>
                </a:lnTo>
                <a:cubicBezTo>
                  <a:pt x="773910" y="108703"/>
                  <a:pt x="776220" y="91492"/>
                  <a:pt x="777143" y="74129"/>
                </a:cubicBezTo>
                <a:close/>
                <a:moveTo>
                  <a:pt x="313353" y="0"/>
                </a:moveTo>
                <a:lnTo>
                  <a:pt x="777461" y="0"/>
                </a:lnTo>
                <a:lnTo>
                  <a:pt x="774743" y="21486"/>
                </a:lnTo>
                <a:lnTo>
                  <a:pt x="777461" y="1"/>
                </a:lnTo>
                <a:lnTo>
                  <a:pt x="4543953" y="2"/>
                </a:lnTo>
                <a:lnTo>
                  <a:pt x="4543953" y="6858002"/>
                </a:lnTo>
                <a:lnTo>
                  <a:pt x="284400" y="6858002"/>
                </a:lnTo>
                <a:lnTo>
                  <a:pt x="284400" y="6858001"/>
                </a:lnTo>
                <a:lnTo>
                  <a:pt x="284400" y="6858001"/>
                </a:lnTo>
                <a:lnTo>
                  <a:pt x="278237" y="6812064"/>
                </a:lnTo>
                <a:lnTo>
                  <a:pt x="283011" y="6776800"/>
                </a:lnTo>
                <a:cubicBezTo>
                  <a:pt x="286107" y="6765164"/>
                  <a:pt x="290857" y="6753698"/>
                  <a:pt x="297715" y="6742553"/>
                </a:cubicBezTo>
                <a:cubicBezTo>
                  <a:pt x="306003" y="6729219"/>
                  <a:pt x="311147" y="6716169"/>
                  <a:pt x="311551" y="6702977"/>
                </a:cubicBezTo>
                <a:lnTo>
                  <a:pt x="311551" y="6702976"/>
                </a:lnTo>
                <a:lnTo>
                  <a:pt x="311551" y="6702976"/>
                </a:lnTo>
                <a:cubicBezTo>
                  <a:pt x="311956" y="6689783"/>
                  <a:pt x="307622" y="6676448"/>
                  <a:pt x="296953" y="6662541"/>
                </a:cubicBezTo>
                <a:cubicBezTo>
                  <a:pt x="293286" y="6657825"/>
                  <a:pt x="290989" y="6651967"/>
                  <a:pt x="289870" y="6645552"/>
                </a:cubicBezTo>
                <a:lnTo>
                  <a:pt x="289858" y="6625225"/>
                </a:lnTo>
                <a:lnTo>
                  <a:pt x="306480" y="6588626"/>
                </a:lnTo>
                <a:cubicBezTo>
                  <a:pt x="312576" y="6582147"/>
                  <a:pt x="318672" y="6575479"/>
                  <a:pt x="328959" y="6564621"/>
                </a:cubicBezTo>
                <a:lnTo>
                  <a:pt x="328959" y="6564620"/>
                </a:lnTo>
                <a:lnTo>
                  <a:pt x="306480" y="6588625"/>
                </a:lnTo>
                <a:cubicBezTo>
                  <a:pt x="298003" y="6597578"/>
                  <a:pt x="291954" y="6611342"/>
                  <a:pt x="289858" y="6625224"/>
                </a:cubicBezTo>
                <a:lnTo>
                  <a:pt x="289858" y="6625225"/>
                </a:lnTo>
                <a:lnTo>
                  <a:pt x="289858" y="6625225"/>
                </a:lnTo>
                <a:cubicBezTo>
                  <a:pt x="287762" y="6639108"/>
                  <a:pt x="289619" y="6653111"/>
                  <a:pt x="296953" y="6662542"/>
                </a:cubicBezTo>
                <a:cubicBezTo>
                  <a:pt x="302288" y="6669496"/>
                  <a:pt x="306038" y="6676306"/>
                  <a:pt x="308405" y="6683027"/>
                </a:cubicBezTo>
                <a:lnTo>
                  <a:pt x="311551" y="6702976"/>
                </a:lnTo>
                <a:lnTo>
                  <a:pt x="297715" y="6742552"/>
                </a:lnTo>
                <a:cubicBezTo>
                  <a:pt x="283999" y="6764841"/>
                  <a:pt x="278713" y="6788417"/>
                  <a:pt x="278237" y="6812063"/>
                </a:cubicBezTo>
                <a:lnTo>
                  <a:pt x="278237" y="6812064"/>
                </a:lnTo>
                <a:lnTo>
                  <a:pt x="278237" y="6812064"/>
                </a:lnTo>
                <a:lnTo>
                  <a:pt x="284400" y="6858001"/>
                </a:lnTo>
                <a:lnTo>
                  <a:pt x="112147" y="6858001"/>
                </a:lnTo>
                <a:lnTo>
                  <a:pt x="102447" y="6815516"/>
                </a:lnTo>
                <a:cubicBezTo>
                  <a:pt x="96923" y="6793035"/>
                  <a:pt x="87016" y="6771319"/>
                  <a:pt x="83396" y="6748458"/>
                </a:cubicBezTo>
                <a:cubicBezTo>
                  <a:pt x="74824" y="6694164"/>
                  <a:pt x="68728" y="6639488"/>
                  <a:pt x="61870" y="6584812"/>
                </a:cubicBezTo>
                <a:cubicBezTo>
                  <a:pt x="54821" y="6528424"/>
                  <a:pt x="47391" y="6472225"/>
                  <a:pt x="41105" y="6415833"/>
                </a:cubicBezTo>
                <a:cubicBezTo>
                  <a:pt x="37865" y="6384972"/>
                  <a:pt x="37295" y="6353919"/>
                  <a:pt x="34247" y="6323058"/>
                </a:cubicBezTo>
                <a:cubicBezTo>
                  <a:pt x="31579" y="6296005"/>
                  <a:pt x="26626" y="6269144"/>
                  <a:pt x="23386" y="6242093"/>
                </a:cubicBezTo>
                <a:cubicBezTo>
                  <a:pt x="20720" y="6218660"/>
                  <a:pt x="19196" y="6195037"/>
                  <a:pt x="16528" y="6171605"/>
                </a:cubicBezTo>
                <a:cubicBezTo>
                  <a:pt x="12148" y="6134075"/>
                  <a:pt x="7194" y="6096736"/>
                  <a:pt x="2622" y="6059397"/>
                </a:cubicBezTo>
                <a:lnTo>
                  <a:pt x="0" y="6041769"/>
                </a:lnTo>
                <a:lnTo>
                  <a:pt x="0" y="6000937"/>
                </a:lnTo>
                <a:lnTo>
                  <a:pt x="3670" y="5957595"/>
                </a:lnTo>
                <a:lnTo>
                  <a:pt x="0" y="5912511"/>
                </a:lnTo>
                <a:lnTo>
                  <a:pt x="0" y="5886401"/>
                </a:lnTo>
                <a:lnTo>
                  <a:pt x="1098" y="5864318"/>
                </a:lnTo>
                <a:cubicBezTo>
                  <a:pt x="7576" y="5839361"/>
                  <a:pt x="16720" y="5815169"/>
                  <a:pt x="24720" y="5790592"/>
                </a:cubicBezTo>
                <a:cubicBezTo>
                  <a:pt x="25672" y="5787924"/>
                  <a:pt x="25864" y="5784686"/>
                  <a:pt x="26434" y="5781830"/>
                </a:cubicBezTo>
                <a:cubicBezTo>
                  <a:pt x="29675" y="5765635"/>
                  <a:pt x="32913" y="5749634"/>
                  <a:pt x="35771" y="5733440"/>
                </a:cubicBezTo>
                <a:cubicBezTo>
                  <a:pt x="37295" y="5724678"/>
                  <a:pt x="37485" y="5715723"/>
                  <a:pt x="38819" y="5706959"/>
                </a:cubicBezTo>
                <a:cubicBezTo>
                  <a:pt x="44153" y="5673050"/>
                  <a:pt x="35199" y="5635711"/>
                  <a:pt x="58250" y="5606372"/>
                </a:cubicBezTo>
                <a:cubicBezTo>
                  <a:pt x="73110" y="5587321"/>
                  <a:pt x="69680" y="5568842"/>
                  <a:pt x="67394" y="5548460"/>
                </a:cubicBezTo>
                <a:cubicBezTo>
                  <a:pt x="65680" y="5533027"/>
                  <a:pt x="66252" y="5517215"/>
                  <a:pt x="66060" y="5501594"/>
                </a:cubicBezTo>
                <a:cubicBezTo>
                  <a:pt x="65490" y="5474161"/>
                  <a:pt x="65298" y="5446728"/>
                  <a:pt x="64346" y="5419295"/>
                </a:cubicBezTo>
                <a:cubicBezTo>
                  <a:pt x="63966" y="5410531"/>
                  <a:pt x="59202" y="5401579"/>
                  <a:pt x="59964" y="5393005"/>
                </a:cubicBezTo>
                <a:cubicBezTo>
                  <a:pt x="63584" y="5353379"/>
                  <a:pt x="69300" y="5313754"/>
                  <a:pt x="72538" y="5274129"/>
                </a:cubicBezTo>
                <a:cubicBezTo>
                  <a:pt x="74442" y="5251650"/>
                  <a:pt x="70824" y="5228597"/>
                  <a:pt x="73490" y="5206308"/>
                </a:cubicBezTo>
                <a:cubicBezTo>
                  <a:pt x="76538" y="5180591"/>
                  <a:pt x="84348" y="5155445"/>
                  <a:pt x="89113" y="5129916"/>
                </a:cubicBezTo>
                <a:cubicBezTo>
                  <a:pt x="90445" y="5122867"/>
                  <a:pt x="88731" y="5115057"/>
                  <a:pt x="88351" y="5107627"/>
                </a:cubicBezTo>
                <a:cubicBezTo>
                  <a:pt x="87968" y="5099245"/>
                  <a:pt x="87206" y="5091052"/>
                  <a:pt x="87016" y="5082670"/>
                </a:cubicBezTo>
                <a:cubicBezTo>
                  <a:pt x="86634" y="5057141"/>
                  <a:pt x="87206" y="5031614"/>
                  <a:pt x="85872" y="5006086"/>
                </a:cubicBezTo>
                <a:cubicBezTo>
                  <a:pt x="85110" y="4990465"/>
                  <a:pt x="77300" y="4974082"/>
                  <a:pt x="80158" y="4959602"/>
                </a:cubicBezTo>
                <a:cubicBezTo>
                  <a:pt x="85682" y="4930075"/>
                  <a:pt x="73300" y="4900546"/>
                  <a:pt x="83586" y="4871019"/>
                </a:cubicBezTo>
                <a:cubicBezTo>
                  <a:pt x="86634" y="4861873"/>
                  <a:pt x="79014" y="4849300"/>
                  <a:pt x="78634" y="4838250"/>
                </a:cubicBezTo>
                <a:cubicBezTo>
                  <a:pt x="77682" y="4810627"/>
                  <a:pt x="77872" y="4783004"/>
                  <a:pt x="78062" y="4755381"/>
                </a:cubicBezTo>
                <a:cubicBezTo>
                  <a:pt x="78252" y="4730614"/>
                  <a:pt x="75586" y="4704895"/>
                  <a:pt x="80920" y="4681083"/>
                </a:cubicBezTo>
                <a:cubicBezTo>
                  <a:pt x="86634" y="4656126"/>
                  <a:pt x="85872" y="4633647"/>
                  <a:pt x="79396" y="4609452"/>
                </a:cubicBezTo>
                <a:cubicBezTo>
                  <a:pt x="75014" y="4592878"/>
                  <a:pt x="74442" y="4575351"/>
                  <a:pt x="73110" y="4558207"/>
                </a:cubicBezTo>
                <a:cubicBezTo>
                  <a:pt x="71586" y="4539728"/>
                  <a:pt x="75586" y="4519343"/>
                  <a:pt x="69300" y="4502579"/>
                </a:cubicBezTo>
                <a:cubicBezTo>
                  <a:pt x="50629" y="4452665"/>
                  <a:pt x="46629" y="4401419"/>
                  <a:pt x="46629" y="4349222"/>
                </a:cubicBezTo>
                <a:cubicBezTo>
                  <a:pt x="46629" y="4339695"/>
                  <a:pt x="49295" y="4329979"/>
                  <a:pt x="52153" y="4320837"/>
                </a:cubicBezTo>
                <a:cubicBezTo>
                  <a:pt x="69300" y="4267493"/>
                  <a:pt x="67776" y="4213961"/>
                  <a:pt x="57297" y="4159667"/>
                </a:cubicBezTo>
                <a:cubicBezTo>
                  <a:pt x="55011" y="4148427"/>
                  <a:pt x="54629" y="4135854"/>
                  <a:pt x="56915" y="4124614"/>
                </a:cubicBezTo>
                <a:cubicBezTo>
                  <a:pt x="63584" y="4092989"/>
                  <a:pt x="74634" y="4062318"/>
                  <a:pt x="79396" y="4030503"/>
                </a:cubicBezTo>
                <a:cubicBezTo>
                  <a:pt x="87206" y="3977925"/>
                  <a:pt x="60918" y="3932394"/>
                  <a:pt x="43771" y="3885338"/>
                </a:cubicBezTo>
                <a:cubicBezTo>
                  <a:pt x="31627" y="3851761"/>
                  <a:pt x="8016" y="3821935"/>
                  <a:pt x="426" y="3786777"/>
                </a:cubicBezTo>
                <a:lnTo>
                  <a:pt x="0" y="3773897"/>
                </a:lnTo>
                <a:lnTo>
                  <a:pt x="0" y="3393882"/>
                </a:lnTo>
                <a:lnTo>
                  <a:pt x="11838" y="3359516"/>
                </a:lnTo>
                <a:cubicBezTo>
                  <a:pt x="14434" y="3346205"/>
                  <a:pt x="14910" y="3332774"/>
                  <a:pt x="12910" y="3318771"/>
                </a:cubicBezTo>
                <a:cubicBezTo>
                  <a:pt x="12243" y="3314104"/>
                  <a:pt x="9909" y="3308770"/>
                  <a:pt x="6718" y="3304079"/>
                </a:cubicBezTo>
                <a:lnTo>
                  <a:pt x="0" y="3297657"/>
                </a:lnTo>
                <a:lnTo>
                  <a:pt x="0" y="3207867"/>
                </a:lnTo>
                <a:lnTo>
                  <a:pt x="15553" y="3186771"/>
                </a:lnTo>
                <a:cubicBezTo>
                  <a:pt x="28483" y="3162329"/>
                  <a:pt x="30484" y="3134647"/>
                  <a:pt x="36341" y="3107500"/>
                </a:cubicBezTo>
                <a:cubicBezTo>
                  <a:pt x="41105" y="3085403"/>
                  <a:pt x="41295" y="3064827"/>
                  <a:pt x="38057" y="3042728"/>
                </a:cubicBezTo>
                <a:cubicBezTo>
                  <a:pt x="30817" y="2994722"/>
                  <a:pt x="41105" y="2948047"/>
                  <a:pt x="54249" y="2901943"/>
                </a:cubicBezTo>
                <a:cubicBezTo>
                  <a:pt x="63012" y="2871462"/>
                  <a:pt x="68346" y="2840219"/>
                  <a:pt x="77300" y="2809930"/>
                </a:cubicBezTo>
                <a:cubicBezTo>
                  <a:pt x="84158" y="2787259"/>
                  <a:pt x="92351" y="2764590"/>
                  <a:pt x="103399" y="2743826"/>
                </a:cubicBezTo>
                <a:cubicBezTo>
                  <a:pt x="119594" y="2713723"/>
                  <a:pt x="143978" y="2687436"/>
                  <a:pt x="137500" y="2649143"/>
                </a:cubicBezTo>
                <a:cubicBezTo>
                  <a:pt x="131786" y="2615421"/>
                  <a:pt x="143786" y="2584942"/>
                  <a:pt x="155217" y="2554079"/>
                </a:cubicBezTo>
                <a:cubicBezTo>
                  <a:pt x="163599" y="2531409"/>
                  <a:pt x="172173" y="2508742"/>
                  <a:pt x="177507" y="2485307"/>
                </a:cubicBezTo>
                <a:cubicBezTo>
                  <a:pt x="183794" y="2457492"/>
                  <a:pt x="181126" y="2426059"/>
                  <a:pt x="192748" y="2401292"/>
                </a:cubicBezTo>
                <a:cubicBezTo>
                  <a:pt x="204940" y="2375383"/>
                  <a:pt x="196748" y="2353859"/>
                  <a:pt x="193318" y="2330806"/>
                </a:cubicBezTo>
                <a:cubicBezTo>
                  <a:pt x="187984" y="2294039"/>
                  <a:pt x="178077" y="2257459"/>
                  <a:pt x="190652" y="2220312"/>
                </a:cubicBezTo>
                <a:cubicBezTo>
                  <a:pt x="205892" y="2175163"/>
                  <a:pt x="222275" y="2130393"/>
                  <a:pt x="236753" y="2085054"/>
                </a:cubicBezTo>
                <a:cubicBezTo>
                  <a:pt x="242280" y="2067525"/>
                  <a:pt x="244566" y="2048668"/>
                  <a:pt x="247042" y="2030378"/>
                </a:cubicBezTo>
                <a:cubicBezTo>
                  <a:pt x="249138" y="2013043"/>
                  <a:pt x="243804" y="1992279"/>
                  <a:pt x="251804" y="1978940"/>
                </a:cubicBezTo>
                <a:cubicBezTo>
                  <a:pt x="272379" y="1944649"/>
                  <a:pt x="282475" y="1909408"/>
                  <a:pt x="282475" y="1869780"/>
                </a:cubicBezTo>
                <a:cubicBezTo>
                  <a:pt x="282475" y="1854920"/>
                  <a:pt x="291049" y="1840441"/>
                  <a:pt x="292573" y="1825393"/>
                </a:cubicBezTo>
                <a:cubicBezTo>
                  <a:pt x="294477" y="1804816"/>
                  <a:pt x="299622" y="1781194"/>
                  <a:pt x="292381" y="1763287"/>
                </a:cubicBezTo>
                <a:cubicBezTo>
                  <a:pt x="275237" y="1721185"/>
                  <a:pt x="289525" y="1687086"/>
                  <a:pt x="306480" y="1650317"/>
                </a:cubicBezTo>
                <a:cubicBezTo>
                  <a:pt x="323244" y="1614120"/>
                  <a:pt x="336579" y="1576019"/>
                  <a:pt x="347629" y="1537537"/>
                </a:cubicBezTo>
                <a:cubicBezTo>
                  <a:pt x="351629" y="1523059"/>
                  <a:pt x="344961" y="1505724"/>
                  <a:pt x="343629" y="1489720"/>
                </a:cubicBezTo>
                <a:cubicBezTo>
                  <a:pt x="343247" y="1484004"/>
                  <a:pt x="342675" y="1477717"/>
                  <a:pt x="344581" y="1472575"/>
                </a:cubicBezTo>
                <a:cubicBezTo>
                  <a:pt x="362870" y="1422854"/>
                  <a:pt x="376776" y="1372368"/>
                  <a:pt x="367252" y="1318456"/>
                </a:cubicBezTo>
                <a:cubicBezTo>
                  <a:pt x="366298" y="1313504"/>
                  <a:pt x="368394" y="1307978"/>
                  <a:pt x="369728" y="1303024"/>
                </a:cubicBezTo>
                <a:cubicBezTo>
                  <a:pt x="376586" y="1278829"/>
                  <a:pt x="387444" y="1255206"/>
                  <a:pt x="389921" y="1230633"/>
                </a:cubicBezTo>
                <a:cubicBezTo>
                  <a:pt x="396017" y="1170051"/>
                  <a:pt x="398495" y="1109091"/>
                  <a:pt x="402495" y="1048125"/>
                </a:cubicBezTo>
                <a:cubicBezTo>
                  <a:pt x="402685" y="1044315"/>
                  <a:pt x="402685" y="1040315"/>
                  <a:pt x="404019" y="1036887"/>
                </a:cubicBezTo>
                <a:cubicBezTo>
                  <a:pt x="412211" y="1014406"/>
                  <a:pt x="409543" y="994785"/>
                  <a:pt x="393923" y="975733"/>
                </a:cubicBezTo>
                <a:cubicBezTo>
                  <a:pt x="387064" y="967350"/>
                  <a:pt x="383444" y="955920"/>
                  <a:pt x="379634" y="945444"/>
                </a:cubicBezTo>
                <a:cubicBezTo>
                  <a:pt x="373918" y="930011"/>
                  <a:pt x="368394" y="914200"/>
                  <a:pt x="364774" y="898198"/>
                </a:cubicBezTo>
                <a:cubicBezTo>
                  <a:pt x="361346" y="882384"/>
                  <a:pt x="356583" y="865430"/>
                  <a:pt x="359250" y="850189"/>
                </a:cubicBezTo>
                <a:cubicBezTo>
                  <a:pt x="364012" y="822756"/>
                  <a:pt x="374680" y="796655"/>
                  <a:pt x="381730" y="769605"/>
                </a:cubicBezTo>
                <a:cubicBezTo>
                  <a:pt x="384206" y="760270"/>
                  <a:pt x="383824" y="749982"/>
                  <a:pt x="384016" y="740268"/>
                </a:cubicBezTo>
                <a:cubicBezTo>
                  <a:pt x="384586" y="717977"/>
                  <a:pt x="379062" y="695116"/>
                  <a:pt x="394875" y="674923"/>
                </a:cubicBezTo>
                <a:cubicBezTo>
                  <a:pt x="409733" y="656255"/>
                  <a:pt x="405353" y="637392"/>
                  <a:pt x="394113" y="617772"/>
                </a:cubicBezTo>
                <a:cubicBezTo>
                  <a:pt x="386110" y="603673"/>
                  <a:pt x="379824" y="587672"/>
                  <a:pt x="376776" y="571860"/>
                </a:cubicBezTo>
                <a:cubicBezTo>
                  <a:pt x="372586" y="550141"/>
                  <a:pt x="370870" y="528615"/>
                  <a:pt x="373348" y="505182"/>
                </a:cubicBezTo>
                <a:cubicBezTo>
                  <a:pt x="375062" y="488607"/>
                  <a:pt x="375824" y="475081"/>
                  <a:pt x="385920" y="462126"/>
                </a:cubicBezTo>
                <a:cubicBezTo>
                  <a:pt x="387444" y="460032"/>
                  <a:pt x="387826" y="456222"/>
                  <a:pt x="387634" y="453364"/>
                </a:cubicBezTo>
                <a:cubicBezTo>
                  <a:pt x="384396" y="415835"/>
                  <a:pt x="386110" y="378686"/>
                  <a:pt x="388399" y="340774"/>
                </a:cubicBezTo>
                <a:cubicBezTo>
                  <a:pt x="391445" y="292579"/>
                  <a:pt x="382492" y="241901"/>
                  <a:pt x="350487" y="200182"/>
                </a:cubicBezTo>
                <a:cubicBezTo>
                  <a:pt x="345723" y="194085"/>
                  <a:pt x="343629" y="184941"/>
                  <a:pt x="342485" y="176939"/>
                </a:cubicBezTo>
                <a:cubicBezTo>
                  <a:pt x="337533" y="139219"/>
                  <a:pt x="334103" y="101308"/>
                  <a:pt x="328579" y="63587"/>
                </a:cubicBezTo>
                <a:cubicBezTo>
                  <a:pt x="325530" y="43012"/>
                  <a:pt x="322862" y="21486"/>
                  <a:pt x="314480" y="2817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B60959F-9B69-4520-A16E-EA6BECC7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15000" y="-1"/>
            <a:ext cx="656037" cy="6858001"/>
            <a:chOff x="7620000" y="-1"/>
            <a:chExt cx="874716" cy="6858001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8D5A6E8-CD1B-4796-ABD1-A6F27F6C0E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7E12F56-F4EE-4535-8677-C11996E24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8517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000" b="1">
                <a:solidFill>
                  <a:srgbClr val="FFFFFF"/>
                </a:solidFill>
              </a:rPr>
              <a:t>Riippuvuuden ulottuvuudet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1700" b="1"/>
              <a:t>Psyykkinen riippuvuus</a:t>
            </a:r>
          </a:p>
          <a:p>
            <a:pPr marL="914400" lvl="1" indent="-514350"/>
            <a:r>
              <a:rPr lang="fi-FI" sz="1700"/>
              <a:t>ominaista himo, pakonomainen halu ja kykenemättömyys pidättäytyä huolimatta terveydellisistä ja muista vakavista seurauksista</a:t>
            </a:r>
          </a:p>
          <a:p>
            <a:pPr marL="914400" lvl="1" indent="-514350"/>
            <a:r>
              <a:rPr lang="fi-FI" sz="1700"/>
              <a:t>käyttäytymistä, jolla haetaan pikaista tyydytystä tai pakokeinoa todellisuudesta</a:t>
            </a:r>
          </a:p>
          <a:p>
            <a:pPr marL="914400" lvl="1" indent="-514350"/>
            <a:r>
              <a:rPr lang="fi-FI" sz="1700"/>
              <a:t>riippuvainen voi kokea, että hän pystyy hillitsemään ja hallitsemaan omaa käyttäytymistään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b="1"/>
              <a:t>Fyysinen riippuvuus</a:t>
            </a:r>
          </a:p>
          <a:p>
            <a:pPr marL="914400" lvl="1" indent="-514350"/>
            <a:r>
              <a:rPr lang="fi-FI" sz="1700"/>
              <a:t>hermoston yliärtyvyys ja </a:t>
            </a:r>
            <a:r>
              <a:rPr lang="fi-FI" sz="1700" b="1"/>
              <a:t>vieroitusoireet</a:t>
            </a:r>
            <a:r>
              <a:rPr lang="fi-FI" sz="1700"/>
              <a:t> esim. päihteiden käytön katketessa </a:t>
            </a:r>
            <a:r>
              <a:rPr lang="fi-FI" sz="1700">
                <a:sym typeface="Wingdings" panose="05000000000000000000" pitchFamily="2" charset="2"/>
              </a:rPr>
              <a:t> helposti uudelleen </a:t>
            </a:r>
            <a:r>
              <a:rPr lang="fi-FI" sz="1700" b="1">
                <a:sym typeface="Wingdings" panose="05000000000000000000" pitchFamily="2" charset="2"/>
              </a:rPr>
              <a:t>retkahtaminen</a:t>
            </a:r>
            <a:endParaRPr lang="fi-FI" sz="1700" b="1"/>
          </a:p>
          <a:p>
            <a:pPr marL="514350" indent="-514350">
              <a:buFont typeface="+mj-lt"/>
              <a:buAutoNum type="arabicPeriod"/>
            </a:pPr>
            <a:r>
              <a:rPr lang="fi-FI" sz="1700" b="1"/>
              <a:t>Sosiaalinen riippuvuus</a:t>
            </a:r>
          </a:p>
          <a:p>
            <a:pPr lvl="1"/>
            <a:r>
              <a:rPr lang="fi-FI" sz="1700"/>
              <a:t>pakonomaista halua ja tarvetta kuulua tiettyyn joukkoon tai tulla hyväksytyksi joukon jäsenenä</a:t>
            </a:r>
          </a:p>
          <a:p>
            <a:pPr marL="0" indent="0">
              <a:buNone/>
            </a:pPr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1757165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000" b="1">
                <a:solidFill>
                  <a:srgbClr val="FFFFFF"/>
                </a:solidFill>
              </a:rPr>
              <a:t>Riippuvuudet vs. yhteiskunta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fi-FI" sz="1700"/>
              <a:t>merkittävä kansanterveydellinen ja -taloudellinen ongelma</a:t>
            </a:r>
          </a:p>
          <a:p>
            <a:r>
              <a:rPr lang="fi-FI" sz="1700"/>
              <a:t>hoidosta aiheutuvien sosiaali- ja terveyspalvelujen käytön kasvu</a:t>
            </a:r>
          </a:p>
          <a:p>
            <a:pPr lvl="1"/>
            <a:r>
              <a:rPr lang="fi-FI" sz="1700"/>
              <a:t>riippuvuudesta irtaantuminen vaatii pitkäjänteistä työtä ja hoitoajat ovat pitkiä </a:t>
            </a:r>
            <a:r>
              <a:rPr lang="fi-FI" sz="1700">
                <a:sym typeface="Wingdings" panose="05000000000000000000" pitchFamily="2" charset="2"/>
              </a:rPr>
              <a:t></a:t>
            </a:r>
            <a:r>
              <a:rPr lang="fi-FI" sz="1700"/>
              <a:t> yhteiskunnan kustannusten kasvu</a:t>
            </a:r>
          </a:p>
          <a:p>
            <a:r>
              <a:rPr lang="fi-FI" sz="1700"/>
              <a:t>alentunut työkyky</a:t>
            </a:r>
          </a:p>
          <a:p>
            <a:r>
              <a:rPr lang="fi-FI" sz="1700"/>
              <a:t>velkajärjestelyt ja taloudelliset vaikeudet</a:t>
            </a:r>
          </a:p>
          <a:p>
            <a:pPr lvl="1"/>
            <a:r>
              <a:rPr lang="fi-FI" sz="1700"/>
              <a:t>riippuvuuksien aiheuttamat menot rahoitetaan usein aluksi kulutusluottojen avulla </a:t>
            </a:r>
            <a:r>
              <a:rPr lang="fi-FI" sz="1700">
                <a:sym typeface="Wingdings" panose="05000000000000000000" pitchFamily="2" charset="2"/>
              </a:rPr>
              <a:t> </a:t>
            </a:r>
            <a:r>
              <a:rPr lang="fi-FI" sz="1700"/>
              <a:t>velkoja ei pystytä maksamaan </a:t>
            </a:r>
            <a:r>
              <a:rPr lang="fi-FI" sz="1700">
                <a:sym typeface="Wingdings" panose="05000000000000000000" pitchFamily="2" charset="2"/>
              </a:rPr>
              <a:t></a:t>
            </a:r>
            <a:r>
              <a:rPr lang="fi-FI" sz="1700"/>
              <a:t> luottotietojen menetys </a:t>
            </a:r>
          </a:p>
          <a:p>
            <a:pPr lvl="1"/>
            <a:r>
              <a:rPr lang="fi-FI" sz="1700"/>
              <a:t>rahapelien ongelmapelaaminen voi johtaa myös rikollisuuteen</a:t>
            </a:r>
          </a:p>
          <a:p>
            <a:pPr lvl="1"/>
            <a:r>
              <a:rPr lang="fi-FI" sz="1700"/>
              <a:t>heijastuvat helposti myös läheisten luottamuksen menettämiseen </a:t>
            </a:r>
            <a:r>
              <a:rPr lang="fi-FI" sz="1700">
                <a:sym typeface="Wingdings" panose="05000000000000000000" pitchFamily="2" charset="2"/>
              </a:rPr>
              <a:t> </a:t>
            </a:r>
            <a:r>
              <a:rPr lang="fi-FI" sz="1700"/>
              <a:t>vakavia ihmissuhdeongelmia</a:t>
            </a:r>
          </a:p>
          <a:p>
            <a:r>
              <a:rPr lang="fi-FI" sz="1700"/>
              <a:t>voi altistaa myös väkivaltarikoksille</a:t>
            </a:r>
          </a:p>
        </p:txBody>
      </p:sp>
    </p:spTree>
    <p:extLst>
      <p:ext uri="{BB962C8B-B14F-4D97-AF65-F5344CB8AC3E}">
        <p14:creationId xmlns:p14="http://schemas.microsoft.com/office/powerpoint/2010/main" val="30060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555</Words>
  <Application>Microsoft Office PowerPoint</Application>
  <PresentationFormat>Näytössä katseltava diaesitys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Terve 1: Terveyden perusteet</vt:lpstr>
      <vt:lpstr>Mielihyvä - riippuvuus</vt:lpstr>
      <vt:lpstr>Riippuvuuden selitysmallit</vt:lpstr>
      <vt:lpstr>Aineriippuvuudet</vt:lpstr>
      <vt:lpstr>Aineriippuvuuden seuraukset</vt:lpstr>
      <vt:lpstr>Toiminnalliset riippuvuudet</vt:lpstr>
      <vt:lpstr>Toiminnallisen riippuvuuden muotoja</vt:lpstr>
      <vt:lpstr>Riippuvuuden ulottuvuudet</vt:lpstr>
      <vt:lpstr>Riippuvuudet vs. yhteiskunta</vt:lpstr>
      <vt:lpstr>Riippuvuuden ennaltaehkäisy</vt:lpstr>
      <vt:lpstr>Riippuvuuden hoito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149</cp:revision>
  <dcterms:created xsi:type="dcterms:W3CDTF">2017-06-09T06:02:13Z</dcterms:created>
  <dcterms:modified xsi:type="dcterms:W3CDTF">2021-02-26T09:01:25Z</dcterms:modified>
</cp:coreProperties>
</file>