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memNXInnOOz6QZtpqn/LFb3do2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Paavilainen" initials="" lastIdx="1" clrIdx="0"/>
  <p:cmAuthor id="1" name="Jaakko Mäki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E53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4477f05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b4477f055c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gb4477f055c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80fc04428f_0_5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180fc04428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80fc04428f_0_7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180fc04428f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80fc04428f_0_6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180fc04428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48a9d6347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gc48a9d63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80fc04428f_0_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180fc04428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80fc04428f_0_1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180fc0442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80fc04428f_0_2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180fc04428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80fc04428f_0_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180fc04428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80fc04428f_0_2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180fc04428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80fc04428f_0_4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180fc04428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80fc04428f_0_5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180fc04428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1" name="Google Shape;31;p13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32;p13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7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0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2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2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2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BB3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4477f055c_0_0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fi-FI"/>
              <a:t>Lauseenvastikkeet </a:t>
            </a:r>
            <a:r>
              <a:rPr lang="fi-FI" i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fi-FI"/>
              <a:t>More </a:t>
            </a:r>
            <a:r>
              <a:rPr lang="fi-FI" dirty="0" err="1"/>
              <a:t>advanced</a:t>
            </a:r>
            <a:endParaRPr dirty="0"/>
          </a:p>
        </p:txBody>
      </p:sp>
      <p:sp>
        <p:nvSpPr>
          <p:cNvPr id="87" name="Google Shape;87;gb4477f055c_0_0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2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600"/>
              <a:buNone/>
            </a:pPr>
            <a:r>
              <a:rPr lang="fi-FI"/>
              <a:t>New Insights</a:t>
            </a:r>
            <a:endParaRPr/>
          </a:p>
        </p:txBody>
      </p:sp>
      <p:sp>
        <p:nvSpPr>
          <p:cNvPr id="88" name="Google Shape;88;gb4477f055c_0_0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2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</a:pPr>
            <a:r>
              <a:rPr lang="fi-FI"/>
              <a:t>Module 7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80fc04428f_0_5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Pilkun käyttö</a:t>
            </a:r>
            <a:endParaRPr/>
          </a:p>
        </p:txBody>
      </p:sp>
      <p:sp>
        <p:nvSpPr>
          <p:cNvPr id="159" name="Google Shape;159;g180fc04428f_0_5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  <p:sp>
        <p:nvSpPr>
          <p:cNvPr id="160" name="Google Shape;160;g180fc04428f_0_5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61" name="Google Shape;161;g180fc04428f_0_50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/>
              <a:t>Knowing</a:t>
            </a:r>
            <a:r>
              <a:rPr lang="fi-FI" b="1" dirty="0"/>
              <a:t> </a:t>
            </a:r>
            <a:r>
              <a:rPr lang="fi-FI" b="1" dirty="0" err="1"/>
              <a:t>this</a:t>
            </a:r>
            <a:r>
              <a:rPr lang="fi-FI" b="1" dirty="0"/>
              <a:t>, </a:t>
            </a:r>
            <a:r>
              <a:rPr lang="fi-FI" dirty="0"/>
              <a:t>I </a:t>
            </a:r>
            <a:r>
              <a:rPr lang="fi-FI" dirty="0" err="1"/>
              <a:t>have</a:t>
            </a:r>
            <a:r>
              <a:rPr lang="fi-FI" dirty="0"/>
              <a:t> to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something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/>
              <a:t>Having</a:t>
            </a:r>
            <a:r>
              <a:rPr lang="fi-FI" b="1" dirty="0"/>
              <a:t> </a:t>
            </a:r>
            <a:r>
              <a:rPr lang="fi-FI" b="1" dirty="0" err="1"/>
              <a:t>been</a:t>
            </a:r>
            <a:r>
              <a:rPr lang="fi-FI" b="1" dirty="0"/>
              <a:t> </a:t>
            </a:r>
            <a:r>
              <a:rPr lang="fi-FI" b="1" dirty="0" err="1"/>
              <a:t>sold</a:t>
            </a:r>
            <a:r>
              <a:rPr lang="fi-FI" b="1" dirty="0"/>
              <a:t> to </a:t>
            </a:r>
            <a:r>
              <a:rPr lang="fi-FI" b="1" dirty="0" err="1"/>
              <a:t>the</a:t>
            </a:r>
            <a:r>
              <a:rPr lang="fi-FI" b="1" dirty="0"/>
              <a:t> idea,</a:t>
            </a:r>
            <a:r>
              <a:rPr lang="fi-FI" dirty="0"/>
              <a:t> I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eager</a:t>
            </a:r>
            <a:r>
              <a:rPr lang="fi-FI" dirty="0"/>
              <a:t> to </a:t>
            </a:r>
            <a:r>
              <a:rPr lang="fi-FI" dirty="0" err="1"/>
              <a:t>start</a:t>
            </a:r>
            <a:r>
              <a:rPr lang="fi-FI" dirty="0"/>
              <a:t>.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Englannissa lauseenvastike erotetaan usein pilkulla päälauseesta.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woman</a:t>
            </a:r>
            <a:r>
              <a:rPr lang="fi-FI" dirty="0"/>
              <a:t> </a:t>
            </a:r>
            <a:r>
              <a:rPr lang="fi-FI" b="1" dirty="0" err="1"/>
              <a:t>singing</a:t>
            </a:r>
            <a:r>
              <a:rPr lang="fi-FI" b="1" dirty="0"/>
              <a:t> on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song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a </a:t>
            </a:r>
            <a:r>
              <a:rPr lang="fi-FI" dirty="0" err="1"/>
              <a:t>great</a:t>
            </a:r>
            <a:r>
              <a:rPr lang="fi-FI" dirty="0"/>
              <a:t> </a:t>
            </a:r>
            <a:r>
              <a:rPr lang="fi-FI" dirty="0" err="1"/>
              <a:t>voice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recording</a:t>
            </a:r>
            <a:r>
              <a:rPr lang="fi-FI" dirty="0"/>
              <a:t> </a:t>
            </a:r>
            <a:r>
              <a:rPr lang="fi-FI" b="1" dirty="0"/>
              <a:t>made in </a:t>
            </a:r>
            <a:r>
              <a:rPr lang="fi-FI" b="1" dirty="0" err="1"/>
              <a:t>the</a:t>
            </a:r>
            <a:r>
              <a:rPr lang="fi-FI" b="1" dirty="0"/>
              <a:t> 1970s </a:t>
            </a:r>
            <a:r>
              <a:rPr lang="fi-FI" dirty="0" err="1"/>
              <a:t>still</a:t>
            </a:r>
            <a:r>
              <a:rPr lang="fi-FI" dirty="0"/>
              <a:t> </a:t>
            </a:r>
            <a:r>
              <a:rPr lang="fi-FI" dirty="0" err="1"/>
              <a:t>sounds</a:t>
            </a:r>
            <a:r>
              <a:rPr lang="fi-FI" dirty="0"/>
              <a:t> </a:t>
            </a:r>
            <a:r>
              <a:rPr lang="fi-FI" dirty="0" err="1"/>
              <a:t>fresh</a:t>
            </a:r>
            <a:r>
              <a:rPr lang="fi-FI" dirty="0"/>
              <a:t>. 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Relatiivilauseen vastiketta ei yleensä eroteta pilkulla. 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80fc04428f_0_7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Practise. Make shortened sentences.</a:t>
            </a:r>
            <a:endParaRPr/>
          </a:p>
        </p:txBody>
      </p:sp>
      <p:sp>
        <p:nvSpPr>
          <p:cNvPr id="167" name="Google Shape;167;g180fc04428f_0_71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  <p:sp>
        <p:nvSpPr>
          <p:cNvPr id="168" name="Google Shape;168;g180fc04428f_0_7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69" name="Google Shape;169;g180fc04428f_0_71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609600" algn="l" rtl="0">
              <a:spcBef>
                <a:spcPts val="2000"/>
              </a:spcBef>
              <a:spcAft>
                <a:spcPts val="0"/>
              </a:spcAft>
              <a:buSzPts val="6000"/>
              <a:buAutoNum type="arabicPeriod"/>
            </a:pPr>
            <a:r>
              <a:rPr lang="fi-FI" sz="5600" dirty="0" err="1"/>
              <a:t>When</a:t>
            </a:r>
            <a:r>
              <a:rPr lang="fi-FI" sz="5600" dirty="0"/>
              <a:t> I </a:t>
            </a:r>
            <a:r>
              <a:rPr lang="fi-FI" sz="5600" dirty="0" err="1"/>
              <a:t>read</a:t>
            </a:r>
            <a:r>
              <a:rPr lang="fi-FI" sz="5600" dirty="0"/>
              <a:t> </a:t>
            </a:r>
            <a:r>
              <a:rPr lang="fi-FI" sz="5600" dirty="0" err="1"/>
              <a:t>the</a:t>
            </a:r>
            <a:r>
              <a:rPr lang="fi-FI" sz="5600" dirty="0"/>
              <a:t> </a:t>
            </a:r>
            <a:r>
              <a:rPr lang="fi-FI" sz="5600" dirty="0" err="1"/>
              <a:t>book</a:t>
            </a:r>
            <a:r>
              <a:rPr lang="fi-FI" sz="5600" dirty="0"/>
              <a:t>, I </a:t>
            </a:r>
            <a:r>
              <a:rPr lang="fi-FI" sz="5600" dirty="0" err="1"/>
              <a:t>could</a:t>
            </a:r>
            <a:r>
              <a:rPr lang="fi-FI" sz="5600" dirty="0"/>
              <a:t> </a:t>
            </a:r>
            <a:r>
              <a:rPr lang="fi-FI" sz="5600" dirty="0" err="1"/>
              <a:t>easily</a:t>
            </a:r>
            <a:r>
              <a:rPr lang="fi-FI" sz="5600" dirty="0"/>
              <a:t> </a:t>
            </a:r>
            <a:r>
              <a:rPr lang="fi-FI" sz="5600" dirty="0" err="1"/>
              <a:t>picture</a:t>
            </a:r>
            <a:r>
              <a:rPr lang="fi-FI" sz="5600" dirty="0"/>
              <a:t> </a:t>
            </a:r>
            <a:r>
              <a:rPr lang="fi-FI" sz="5600" dirty="0" err="1"/>
              <a:t>the</a:t>
            </a:r>
            <a:r>
              <a:rPr lang="fi-FI" sz="5600" dirty="0"/>
              <a:t> </a:t>
            </a:r>
            <a:r>
              <a:rPr lang="fi-FI" sz="5600" dirty="0" err="1"/>
              <a:t>protagonist</a:t>
            </a:r>
            <a:r>
              <a:rPr lang="fi-FI" sz="5600" dirty="0"/>
              <a:t>.</a:t>
            </a: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sz="5600" dirty="0">
                <a:solidFill>
                  <a:schemeClr val="bg2"/>
                </a:solidFill>
              </a:rPr>
              <a:t>		(</a:t>
            </a:r>
            <a:r>
              <a:rPr lang="fi-FI" sz="5600" dirty="0" err="1">
                <a:solidFill>
                  <a:schemeClr val="bg2"/>
                </a:solidFill>
              </a:rPr>
              <a:t>When</a:t>
            </a:r>
            <a:r>
              <a:rPr lang="fi-FI" sz="5600" dirty="0">
                <a:solidFill>
                  <a:schemeClr val="bg2"/>
                </a:solidFill>
              </a:rPr>
              <a:t>) </a:t>
            </a:r>
            <a:r>
              <a:rPr lang="fi-FI" sz="5600" dirty="0" err="1">
                <a:solidFill>
                  <a:schemeClr val="bg2"/>
                </a:solidFill>
              </a:rPr>
              <a:t>reading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the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book</a:t>
            </a:r>
            <a:r>
              <a:rPr lang="fi-FI" sz="5600" dirty="0">
                <a:solidFill>
                  <a:schemeClr val="bg2"/>
                </a:solidFill>
              </a:rPr>
              <a:t>, I </a:t>
            </a:r>
            <a:r>
              <a:rPr lang="fi-FI" sz="5600" dirty="0" err="1">
                <a:solidFill>
                  <a:schemeClr val="bg2"/>
                </a:solidFill>
              </a:rPr>
              <a:t>could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easily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picture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the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protagonist</a:t>
            </a:r>
            <a:r>
              <a:rPr lang="fi-FI" sz="5600" dirty="0">
                <a:solidFill>
                  <a:schemeClr val="bg2"/>
                </a:solidFill>
              </a:rPr>
              <a:t>.</a:t>
            </a:r>
            <a:endParaRPr sz="56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sz="5600" dirty="0"/>
              <a:t>2. As I </a:t>
            </a:r>
            <a:r>
              <a:rPr lang="fi-FI" sz="5600" dirty="0" err="1"/>
              <a:t>had</a:t>
            </a:r>
            <a:r>
              <a:rPr lang="fi-FI" sz="5600" dirty="0"/>
              <a:t> </a:t>
            </a:r>
            <a:r>
              <a:rPr lang="fi-FI" sz="5600" dirty="0" err="1"/>
              <a:t>not</a:t>
            </a:r>
            <a:r>
              <a:rPr lang="fi-FI" sz="5600" dirty="0"/>
              <a:t> </a:t>
            </a:r>
            <a:r>
              <a:rPr lang="fi-FI" sz="5600" dirty="0" err="1"/>
              <a:t>read</a:t>
            </a:r>
            <a:r>
              <a:rPr lang="fi-FI" sz="5600" dirty="0"/>
              <a:t> </a:t>
            </a:r>
            <a:r>
              <a:rPr lang="fi-FI" sz="5600" dirty="0" err="1"/>
              <a:t>the</a:t>
            </a:r>
            <a:r>
              <a:rPr lang="fi-FI" sz="5600" dirty="0"/>
              <a:t> </a:t>
            </a:r>
            <a:r>
              <a:rPr lang="fi-FI" sz="5600" dirty="0" err="1"/>
              <a:t>book</a:t>
            </a:r>
            <a:r>
              <a:rPr lang="fi-FI" sz="5600" dirty="0"/>
              <a:t>, </a:t>
            </a:r>
            <a:r>
              <a:rPr lang="fi-FI" sz="5600" dirty="0" err="1"/>
              <a:t>the</a:t>
            </a:r>
            <a:r>
              <a:rPr lang="fi-FI" sz="5600" dirty="0"/>
              <a:t> </a:t>
            </a:r>
            <a:r>
              <a:rPr lang="fi-FI" sz="5600" dirty="0" err="1"/>
              <a:t>plot</a:t>
            </a:r>
            <a:r>
              <a:rPr lang="fi-FI" sz="5600" dirty="0"/>
              <a:t> of </a:t>
            </a:r>
            <a:r>
              <a:rPr lang="fi-FI" sz="5600" dirty="0" err="1"/>
              <a:t>the</a:t>
            </a:r>
            <a:r>
              <a:rPr lang="fi-FI" sz="5600" dirty="0"/>
              <a:t> </a:t>
            </a:r>
            <a:r>
              <a:rPr lang="fi-FI" sz="5600" dirty="0" err="1"/>
              <a:t>film</a:t>
            </a:r>
            <a:r>
              <a:rPr lang="fi-FI" sz="5600" dirty="0"/>
              <a:t> </a:t>
            </a:r>
            <a:r>
              <a:rPr lang="fi-FI" sz="5600" dirty="0" err="1"/>
              <a:t>was</a:t>
            </a:r>
            <a:r>
              <a:rPr lang="fi-FI" sz="5600" dirty="0"/>
              <a:t> </a:t>
            </a:r>
            <a:r>
              <a:rPr lang="fi-FI" sz="5600" dirty="0" err="1"/>
              <a:t>new</a:t>
            </a:r>
            <a:r>
              <a:rPr lang="fi-FI" sz="5600" dirty="0"/>
              <a:t> to me. </a:t>
            </a:r>
            <a:endParaRPr sz="5600"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600" dirty="0">
                <a:solidFill>
                  <a:schemeClr val="bg2"/>
                </a:solidFill>
              </a:rPr>
              <a:t>		</a:t>
            </a:r>
            <a:r>
              <a:rPr lang="fi-FI" sz="5600" dirty="0" err="1">
                <a:solidFill>
                  <a:schemeClr val="bg2"/>
                </a:solidFill>
              </a:rPr>
              <a:t>Not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having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read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the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book</a:t>
            </a:r>
            <a:r>
              <a:rPr lang="fi-FI" sz="5600" dirty="0">
                <a:solidFill>
                  <a:schemeClr val="bg2"/>
                </a:solidFill>
              </a:rPr>
              <a:t>, </a:t>
            </a:r>
            <a:r>
              <a:rPr lang="fi-FI" sz="5600" dirty="0" err="1">
                <a:solidFill>
                  <a:schemeClr val="bg2"/>
                </a:solidFill>
              </a:rPr>
              <a:t>the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plot</a:t>
            </a:r>
            <a:r>
              <a:rPr lang="fi-FI" sz="5600" dirty="0">
                <a:solidFill>
                  <a:schemeClr val="bg2"/>
                </a:solidFill>
              </a:rPr>
              <a:t> of </a:t>
            </a:r>
            <a:r>
              <a:rPr lang="fi-FI" sz="5600" dirty="0" err="1">
                <a:solidFill>
                  <a:schemeClr val="bg2"/>
                </a:solidFill>
              </a:rPr>
              <a:t>the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film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was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new</a:t>
            </a:r>
            <a:r>
              <a:rPr lang="fi-FI" sz="5600" dirty="0">
                <a:solidFill>
                  <a:schemeClr val="bg2"/>
                </a:solidFill>
              </a:rPr>
              <a:t> to me. </a:t>
            </a:r>
            <a:endParaRPr sz="56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sz="5600" dirty="0"/>
              <a:t>3. If it </a:t>
            </a:r>
            <a:r>
              <a:rPr lang="fi-FI" sz="5600" dirty="0" err="1"/>
              <a:t>isn’t</a:t>
            </a:r>
            <a:r>
              <a:rPr lang="fi-FI" sz="5600" dirty="0"/>
              <a:t> </a:t>
            </a:r>
            <a:r>
              <a:rPr lang="fi-FI" sz="5600" dirty="0" err="1"/>
              <a:t>bought</a:t>
            </a:r>
            <a:r>
              <a:rPr lang="fi-FI" sz="5600" dirty="0"/>
              <a:t> </a:t>
            </a:r>
            <a:r>
              <a:rPr lang="fi-FI" sz="56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on </a:t>
            </a:r>
            <a:r>
              <a:rPr lang="fi-FI" sz="5600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sale</a:t>
            </a:r>
            <a:r>
              <a:rPr lang="fi-FI" sz="5600" dirty="0"/>
              <a:t>, </a:t>
            </a:r>
            <a:r>
              <a:rPr lang="fi-FI" sz="5600" dirty="0" err="1"/>
              <a:t>the</a:t>
            </a:r>
            <a:r>
              <a:rPr lang="fi-FI" sz="5600" dirty="0"/>
              <a:t> </a:t>
            </a:r>
            <a:r>
              <a:rPr lang="fi-FI" sz="5600" dirty="0" err="1"/>
              <a:t>book</a:t>
            </a:r>
            <a:r>
              <a:rPr lang="fi-FI" sz="5600" dirty="0"/>
              <a:t> </a:t>
            </a:r>
            <a:r>
              <a:rPr lang="fi-FI" sz="5600" dirty="0" err="1"/>
              <a:t>may</a:t>
            </a:r>
            <a:r>
              <a:rPr lang="fi-FI" sz="5600" dirty="0"/>
              <a:t> </a:t>
            </a:r>
            <a:r>
              <a:rPr lang="fi-FI" sz="5600" dirty="0" err="1"/>
              <a:t>not</a:t>
            </a:r>
            <a:r>
              <a:rPr lang="fi-FI" sz="5600" dirty="0"/>
              <a:t> </a:t>
            </a:r>
            <a:r>
              <a:rPr lang="fi-FI" sz="5600" dirty="0" err="1"/>
              <a:t>be</a:t>
            </a:r>
            <a:r>
              <a:rPr lang="fi-FI" sz="5600" dirty="0"/>
              <a:t> </a:t>
            </a:r>
            <a:r>
              <a:rPr lang="fi-FI" sz="5600" dirty="0" err="1"/>
              <a:t>cheap</a:t>
            </a:r>
            <a:r>
              <a:rPr lang="fi-FI" sz="5600" dirty="0"/>
              <a:t>.</a:t>
            </a:r>
            <a:endParaRPr sz="5600"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600" dirty="0">
                <a:solidFill>
                  <a:schemeClr val="bg2"/>
                </a:solidFill>
              </a:rPr>
              <a:t>		(If) </a:t>
            </a:r>
            <a:r>
              <a:rPr lang="fi-FI" sz="5600" dirty="0" err="1">
                <a:solidFill>
                  <a:schemeClr val="bg2"/>
                </a:solidFill>
              </a:rPr>
              <a:t>not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bought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on </a:t>
            </a:r>
            <a:r>
              <a:rPr lang="fi-FI" sz="5600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sale</a:t>
            </a:r>
            <a:r>
              <a:rPr lang="fi-FI" sz="5600" dirty="0">
                <a:solidFill>
                  <a:schemeClr val="bg2"/>
                </a:solidFill>
              </a:rPr>
              <a:t>, </a:t>
            </a:r>
            <a:r>
              <a:rPr lang="fi-FI" sz="5600" dirty="0" err="1">
                <a:solidFill>
                  <a:schemeClr val="bg2"/>
                </a:solidFill>
              </a:rPr>
              <a:t>the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book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may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not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be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cheap</a:t>
            </a:r>
            <a:r>
              <a:rPr lang="fi-FI" sz="5600" dirty="0">
                <a:solidFill>
                  <a:schemeClr val="bg2"/>
                </a:solidFill>
              </a:rPr>
              <a:t>.</a:t>
            </a:r>
            <a:endParaRPr sz="56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sz="5600" dirty="0"/>
              <a:t>4. </a:t>
            </a:r>
            <a:r>
              <a:rPr lang="fi-FI" sz="5600" dirty="0" err="1"/>
              <a:t>When</a:t>
            </a:r>
            <a:r>
              <a:rPr lang="fi-FI" sz="5600" dirty="0"/>
              <a:t> it </a:t>
            </a:r>
            <a:r>
              <a:rPr lang="fi-FI" sz="5600" dirty="0" err="1"/>
              <a:t>has</a:t>
            </a:r>
            <a:r>
              <a:rPr lang="fi-FI" sz="5600" dirty="0"/>
              <a:t> </a:t>
            </a:r>
            <a:r>
              <a:rPr lang="fi-FI" sz="5600" dirty="0" err="1"/>
              <a:t>been</a:t>
            </a:r>
            <a:r>
              <a:rPr lang="fi-FI" sz="5600" dirty="0"/>
              <a:t> </a:t>
            </a:r>
            <a:r>
              <a:rPr lang="fi-FI" sz="5600" dirty="0" err="1"/>
              <a:t>read</a:t>
            </a:r>
            <a:r>
              <a:rPr lang="fi-FI" sz="5600" dirty="0"/>
              <a:t>, </a:t>
            </a:r>
            <a:r>
              <a:rPr lang="fi-FI" sz="5600" dirty="0" err="1"/>
              <a:t>the</a:t>
            </a:r>
            <a:r>
              <a:rPr lang="fi-FI" sz="5600" dirty="0"/>
              <a:t> </a:t>
            </a:r>
            <a:r>
              <a:rPr lang="fi-FI" sz="5600" dirty="0" err="1"/>
              <a:t>book</a:t>
            </a:r>
            <a:r>
              <a:rPr lang="fi-FI" sz="5600" dirty="0"/>
              <a:t> </a:t>
            </a:r>
            <a:r>
              <a:rPr lang="fi-FI" sz="5600" dirty="0" err="1"/>
              <a:t>may</a:t>
            </a:r>
            <a:r>
              <a:rPr lang="fi-FI" sz="5600" dirty="0"/>
              <a:t> </a:t>
            </a:r>
            <a:r>
              <a:rPr lang="fi-FI" sz="5600" dirty="0" err="1"/>
              <a:t>be</a:t>
            </a:r>
            <a:r>
              <a:rPr lang="fi-FI" sz="5600" dirty="0"/>
              <a:t> </a:t>
            </a:r>
            <a:r>
              <a:rPr lang="fi-FI" sz="5600" dirty="0" err="1"/>
              <a:t>recycled</a:t>
            </a:r>
            <a:r>
              <a:rPr lang="fi-FI" sz="5600" dirty="0"/>
              <a:t>. </a:t>
            </a:r>
            <a:endParaRPr sz="5600"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600" dirty="0">
                <a:solidFill>
                  <a:schemeClr val="bg2"/>
                </a:solidFill>
              </a:rPr>
              <a:t>		</a:t>
            </a:r>
            <a:r>
              <a:rPr lang="fi-FI" sz="5600" dirty="0" err="1">
                <a:solidFill>
                  <a:schemeClr val="bg2"/>
                </a:solidFill>
              </a:rPr>
              <a:t>Having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been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read</a:t>
            </a:r>
            <a:r>
              <a:rPr lang="fi-FI" sz="5600" dirty="0">
                <a:solidFill>
                  <a:schemeClr val="bg2"/>
                </a:solidFill>
              </a:rPr>
              <a:t> / </a:t>
            </a:r>
            <a:r>
              <a:rPr lang="fi-FI" sz="5600" dirty="0" err="1">
                <a:solidFill>
                  <a:schemeClr val="bg2"/>
                </a:solidFill>
              </a:rPr>
              <a:t>After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being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read</a:t>
            </a:r>
            <a:r>
              <a:rPr lang="fi-FI" sz="5600" dirty="0">
                <a:solidFill>
                  <a:schemeClr val="bg2"/>
                </a:solidFill>
              </a:rPr>
              <a:t>, </a:t>
            </a:r>
            <a:r>
              <a:rPr lang="fi-FI" sz="5600" dirty="0" err="1">
                <a:solidFill>
                  <a:schemeClr val="bg2"/>
                </a:solidFill>
              </a:rPr>
              <a:t>the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book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may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be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recycled</a:t>
            </a:r>
            <a:r>
              <a:rPr lang="fi-FI" sz="5600" dirty="0">
                <a:solidFill>
                  <a:schemeClr val="bg2"/>
                </a:solidFill>
              </a:rPr>
              <a:t>.</a:t>
            </a:r>
            <a:endParaRPr sz="5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80fc04428f_0_6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Practise. Make shortened sentences.</a:t>
            </a:r>
            <a:endParaRPr/>
          </a:p>
        </p:txBody>
      </p:sp>
      <p:sp>
        <p:nvSpPr>
          <p:cNvPr id="175" name="Google Shape;175;g180fc04428f_0_6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  <p:sp>
        <p:nvSpPr>
          <p:cNvPr id="176" name="Google Shape;176;g180fc04428f_0_6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77" name="Google Shape;177;g180fc04428f_0_6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600" dirty="0"/>
              <a:t>5. Mike </a:t>
            </a:r>
            <a:r>
              <a:rPr lang="fi-FI" sz="5600" dirty="0" err="1"/>
              <a:t>went</a:t>
            </a:r>
            <a:r>
              <a:rPr lang="fi-FI" sz="5600" dirty="0"/>
              <a:t> </a:t>
            </a:r>
            <a:r>
              <a:rPr lang="fi-FI" sz="5600" dirty="0" err="1"/>
              <a:t>hiking</a:t>
            </a:r>
            <a:r>
              <a:rPr lang="fi-FI" sz="5600" dirty="0"/>
              <a:t>, and he </a:t>
            </a:r>
            <a:r>
              <a:rPr lang="fi-FI" sz="5600" dirty="0" err="1"/>
              <a:t>tried</a:t>
            </a:r>
            <a:r>
              <a:rPr lang="fi-FI" sz="5600" dirty="0"/>
              <a:t> to </a:t>
            </a:r>
            <a:r>
              <a:rPr lang="fi-FI" sz="5600" dirty="0" err="1"/>
              <a:t>capture</a:t>
            </a:r>
            <a:r>
              <a:rPr lang="fi-FI" sz="5600" dirty="0"/>
              <a:t> </a:t>
            </a:r>
            <a:r>
              <a:rPr lang="fi-FI" sz="5600" dirty="0" err="1"/>
              <a:t>his</a:t>
            </a:r>
            <a:r>
              <a:rPr lang="fi-FI" sz="5600" dirty="0"/>
              <a:t> </a:t>
            </a:r>
            <a:r>
              <a:rPr lang="fi-FI" sz="5600" dirty="0" err="1"/>
              <a:t>youth</a:t>
            </a:r>
            <a:r>
              <a:rPr lang="fi-FI" sz="5600" dirty="0"/>
              <a:t>.</a:t>
            </a: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600" dirty="0"/>
              <a:t>		</a:t>
            </a:r>
            <a:r>
              <a:rPr lang="fi-FI" sz="5600" dirty="0">
                <a:solidFill>
                  <a:schemeClr val="bg2"/>
                </a:solidFill>
              </a:rPr>
              <a:t>Mike </a:t>
            </a:r>
            <a:r>
              <a:rPr lang="fi-FI" sz="5600" dirty="0" err="1">
                <a:solidFill>
                  <a:schemeClr val="bg2"/>
                </a:solidFill>
              </a:rPr>
              <a:t>went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hiking</a:t>
            </a:r>
            <a:r>
              <a:rPr lang="fi-FI" sz="5600" dirty="0">
                <a:solidFill>
                  <a:schemeClr val="bg2"/>
                </a:solidFill>
              </a:rPr>
              <a:t>, </a:t>
            </a:r>
            <a:r>
              <a:rPr lang="fi-FI" sz="5600" dirty="0" err="1">
                <a:solidFill>
                  <a:schemeClr val="bg2"/>
                </a:solidFill>
              </a:rPr>
              <a:t>trying</a:t>
            </a:r>
            <a:r>
              <a:rPr lang="fi-FI" sz="5600" dirty="0">
                <a:solidFill>
                  <a:schemeClr val="bg2"/>
                </a:solidFill>
              </a:rPr>
              <a:t> to </a:t>
            </a:r>
            <a:r>
              <a:rPr lang="fi-FI" sz="5600" dirty="0" err="1">
                <a:solidFill>
                  <a:schemeClr val="bg2"/>
                </a:solidFill>
              </a:rPr>
              <a:t>capture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his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youth</a:t>
            </a:r>
            <a:r>
              <a:rPr lang="fi-FI" sz="5600" dirty="0">
                <a:solidFill>
                  <a:schemeClr val="bg2"/>
                </a:solidFill>
              </a:rPr>
              <a:t>.</a:t>
            </a:r>
            <a:endParaRPr sz="56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600" dirty="0"/>
              <a:t>6. As </a:t>
            </a:r>
            <a:r>
              <a:rPr lang="fi-FI" sz="5600" dirty="0" err="1"/>
              <a:t>Flis</a:t>
            </a:r>
            <a:r>
              <a:rPr lang="fi-FI" sz="5600" dirty="0"/>
              <a:t> </a:t>
            </a:r>
            <a:r>
              <a:rPr lang="fi-FI" sz="5600" dirty="0" err="1"/>
              <a:t>was</a:t>
            </a:r>
            <a:r>
              <a:rPr lang="fi-FI" sz="5600" dirty="0"/>
              <a:t> </a:t>
            </a:r>
            <a:r>
              <a:rPr lang="fi-FI" sz="5600" dirty="0" err="1"/>
              <a:t>parachuting</a:t>
            </a:r>
            <a:r>
              <a:rPr lang="fi-FI" sz="5600" dirty="0"/>
              <a:t>, </a:t>
            </a:r>
            <a:r>
              <a:rPr lang="fi-FI" sz="5600" dirty="0" err="1"/>
              <a:t>we</a:t>
            </a:r>
            <a:r>
              <a:rPr lang="fi-FI" sz="5600" dirty="0"/>
              <a:t> </a:t>
            </a:r>
            <a:r>
              <a:rPr lang="fi-FI" sz="5600" dirty="0" err="1"/>
              <a:t>all</a:t>
            </a:r>
            <a:r>
              <a:rPr lang="fi-FI" sz="5600" dirty="0"/>
              <a:t> </a:t>
            </a:r>
            <a:r>
              <a:rPr lang="fi-FI" sz="5600" dirty="0" err="1"/>
              <a:t>looked</a:t>
            </a:r>
            <a:r>
              <a:rPr lang="fi-FI" sz="5600" dirty="0"/>
              <a:t> in </a:t>
            </a:r>
            <a:r>
              <a:rPr lang="fi-FI" sz="5600" dirty="0" err="1"/>
              <a:t>wonder</a:t>
            </a:r>
            <a:r>
              <a:rPr lang="fi-FI" sz="5600" dirty="0"/>
              <a:t>.</a:t>
            </a:r>
            <a:endParaRPr sz="5600"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600" dirty="0"/>
              <a:t>		</a:t>
            </a:r>
            <a:r>
              <a:rPr lang="fi-FI" sz="5600" dirty="0" err="1">
                <a:solidFill>
                  <a:schemeClr val="bg2"/>
                </a:solidFill>
              </a:rPr>
              <a:t>With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Flis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parachuting</a:t>
            </a:r>
            <a:r>
              <a:rPr lang="fi-FI" sz="5600" dirty="0">
                <a:solidFill>
                  <a:schemeClr val="bg2"/>
                </a:solidFill>
              </a:rPr>
              <a:t>, </a:t>
            </a:r>
            <a:r>
              <a:rPr lang="fi-FI" sz="5600" dirty="0" err="1">
                <a:solidFill>
                  <a:schemeClr val="bg2"/>
                </a:solidFill>
              </a:rPr>
              <a:t>we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all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looked</a:t>
            </a:r>
            <a:r>
              <a:rPr lang="fi-FI" sz="5600" dirty="0">
                <a:solidFill>
                  <a:schemeClr val="bg2"/>
                </a:solidFill>
              </a:rPr>
              <a:t> in </a:t>
            </a:r>
            <a:r>
              <a:rPr lang="fi-FI" sz="5600" dirty="0" err="1">
                <a:solidFill>
                  <a:schemeClr val="bg2"/>
                </a:solidFill>
              </a:rPr>
              <a:t>wonder</a:t>
            </a:r>
            <a:r>
              <a:rPr lang="fi-FI" sz="5600" dirty="0">
                <a:solidFill>
                  <a:schemeClr val="bg2"/>
                </a:solidFill>
              </a:rPr>
              <a:t>.</a:t>
            </a:r>
            <a:endParaRPr sz="56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600" dirty="0"/>
              <a:t>7. </a:t>
            </a:r>
            <a:r>
              <a:rPr lang="fi-FI" sz="5600" dirty="0" err="1"/>
              <a:t>Since</a:t>
            </a:r>
            <a:r>
              <a:rPr lang="fi-FI" sz="5600" dirty="0"/>
              <a:t> I </a:t>
            </a:r>
            <a:r>
              <a:rPr lang="fi-FI" sz="5600" dirty="0" err="1"/>
              <a:t>knew</a:t>
            </a:r>
            <a:r>
              <a:rPr lang="fi-FI" sz="5600" dirty="0"/>
              <a:t> </a:t>
            </a:r>
            <a:r>
              <a:rPr lang="fi-FI" sz="5600" dirty="0" err="1"/>
              <a:t>the</a:t>
            </a:r>
            <a:r>
              <a:rPr lang="fi-FI" sz="5600" dirty="0"/>
              <a:t> </a:t>
            </a:r>
            <a:r>
              <a:rPr lang="fi-FI" sz="5600" dirty="0" err="1"/>
              <a:t>answer</a:t>
            </a:r>
            <a:r>
              <a:rPr lang="fi-FI" sz="5600" dirty="0"/>
              <a:t>, </a:t>
            </a:r>
            <a:r>
              <a:rPr lang="fi-FI" sz="5600" dirty="0" err="1"/>
              <a:t>the</a:t>
            </a:r>
            <a:r>
              <a:rPr lang="fi-FI" sz="5600" dirty="0"/>
              <a:t> </a:t>
            </a:r>
            <a:r>
              <a:rPr lang="fi-FI" sz="5600" dirty="0" err="1"/>
              <a:t>quiz</a:t>
            </a:r>
            <a:r>
              <a:rPr lang="fi-FI" sz="5600" dirty="0"/>
              <a:t> </a:t>
            </a:r>
            <a:r>
              <a:rPr lang="fi-FI" sz="5600" dirty="0" err="1"/>
              <a:t>was</a:t>
            </a:r>
            <a:r>
              <a:rPr lang="fi-FI" sz="5600" dirty="0"/>
              <a:t> </a:t>
            </a:r>
            <a:r>
              <a:rPr lang="fi-FI" sz="5600" dirty="0" err="1"/>
              <a:t>easy</a:t>
            </a:r>
            <a:r>
              <a:rPr lang="fi-FI" sz="5600" dirty="0"/>
              <a:t> for us. </a:t>
            </a: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600" dirty="0"/>
              <a:t>		</a:t>
            </a:r>
            <a:r>
              <a:rPr lang="fi-FI" sz="5600">
                <a:solidFill>
                  <a:schemeClr val="bg2"/>
                </a:solidFill>
              </a:rPr>
              <a:t>With </a:t>
            </a:r>
            <a:r>
              <a:rPr lang="fi-FI" sz="5600" dirty="0">
                <a:solidFill>
                  <a:schemeClr val="bg2"/>
                </a:solidFill>
              </a:rPr>
              <a:t>me/my </a:t>
            </a:r>
            <a:r>
              <a:rPr lang="fi-FI" sz="5600" dirty="0" err="1">
                <a:solidFill>
                  <a:schemeClr val="bg2"/>
                </a:solidFill>
              </a:rPr>
              <a:t>knowing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the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answer</a:t>
            </a:r>
            <a:r>
              <a:rPr lang="fi-FI" sz="5600" dirty="0">
                <a:solidFill>
                  <a:schemeClr val="bg2"/>
                </a:solidFill>
              </a:rPr>
              <a:t>, </a:t>
            </a:r>
            <a:r>
              <a:rPr lang="fi-FI" sz="5600" dirty="0" err="1">
                <a:solidFill>
                  <a:schemeClr val="bg2"/>
                </a:solidFill>
              </a:rPr>
              <a:t>the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quiz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was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easy</a:t>
            </a:r>
            <a:r>
              <a:rPr lang="fi-FI" sz="5600" dirty="0">
                <a:solidFill>
                  <a:schemeClr val="bg2"/>
                </a:solidFill>
              </a:rPr>
              <a:t> for us.</a:t>
            </a:r>
            <a:endParaRPr sz="56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600" dirty="0"/>
              <a:t>8. As </a:t>
            </a:r>
            <a:r>
              <a:rPr lang="fi-FI" sz="5600" dirty="0" err="1"/>
              <a:t>she</a:t>
            </a:r>
            <a:r>
              <a:rPr lang="fi-FI" sz="5600" dirty="0"/>
              <a:t> is an </a:t>
            </a:r>
            <a:r>
              <a:rPr lang="fi-FI" sz="5600" dirty="0" err="1"/>
              <a:t>experienced</a:t>
            </a:r>
            <a:r>
              <a:rPr lang="fi-FI" sz="5600" dirty="0"/>
              <a:t> </a:t>
            </a:r>
            <a:r>
              <a:rPr lang="fi-FI" sz="5600" dirty="0" err="1"/>
              <a:t>chef</a:t>
            </a:r>
            <a:r>
              <a:rPr lang="fi-FI" sz="5600" dirty="0"/>
              <a:t>, </a:t>
            </a:r>
            <a:r>
              <a:rPr lang="fi-FI" sz="5600" dirty="0" err="1"/>
              <a:t>she</a:t>
            </a:r>
            <a:r>
              <a:rPr lang="fi-FI" sz="5600" dirty="0"/>
              <a:t> </a:t>
            </a:r>
            <a:r>
              <a:rPr lang="fi-FI" sz="5600" dirty="0" err="1"/>
              <a:t>makes</a:t>
            </a:r>
            <a:r>
              <a:rPr lang="fi-FI" sz="5600" dirty="0"/>
              <a:t> food to </a:t>
            </a:r>
            <a:r>
              <a:rPr lang="fi-FI" sz="5600" dirty="0" err="1"/>
              <a:t>die</a:t>
            </a:r>
            <a:r>
              <a:rPr lang="fi-FI" sz="5600" dirty="0"/>
              <a:t> for.</a:t>
            </a:r>
            <a:endParaRPr sz="5600"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600" dirty="0"/>
              <a:t>		</a:t>
            </a:r>
            <a:r>
              <a:rPr lang="fi-FI" sz="5600" dirty="0">
                <a:solidFill>
                  <a:schemeClr val="bg2"/>
                </a:solidFill>
              </a:rPr>
              <a:t>(</a:t>
            </a:r>
            <a:r>
              <a:rPr lang="fi-FI" sz="5600" dirty="0" err="1">
                <a:solidFill>
                  <a:schemeClr val="bg2"/>
                </a:solidFill>
              </a:rPr>
              <a:t>Being</a:t>
            </a:r>
            <a:r>
              <a:rPr lang="fi-FI" sz="5600" dirty="0">
                <a:solidFill>
                  <a:schemeClr val="bg2"/>
                </a:solidFill>
              </a:rPr>
              <a:t>) an </a:t>
            </a:r>
            <a:r>
              <a:rPr lang="fi-FI" sz="5600" dirty="0" err="1">
                <a:solidFill>
                  <a:schemeClr val="bg2"/>
                </a:solidFill>
              </a:rPr>
              <a:t>experienced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chef</a:t>
            </a:r>
            <a:r>
              <a:rPr lang="fi-FI" sz="5600" dirty="0">
                <a:solidFill>
                  <a:schemeClr val="bg2"/>
                </a:solidFill>
              </a:rPr>
              <a:t>, </a:t>
            </a:r>
            <a:r>
              <a:rPr lang="fi-FI" sz="5600" dirty="0" err="1">
                <a:solidFill>
                  <a:schemeClr val="bg2"/>
                </a:solidFill>
              </a:rPr>
              <a:t>she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r>
              <a:rPr lang="fi-FI" sz="5600" dirty="0" err="1">
                <a:solidFill>
                  <a:schemeClr val="bg2"/>
                </a:solidFill>
              </a:rPr>
              <a:t>makes</a:t>
            </a:r>
            <a:r>
              <a:rPr lang="fi-FI" sz="5600" dirty="0">
                <a:solidFill>
                  <a:schemeClr val="bg2"/>
                </a:solidFill>
              </a:rPr>
              <a:t> food to </a:t>
            </a:r>
            <a:r>
              <a:rPr lang="fi-FI" sz="5600" dirty="0" err="1">
                <a:solidFill>
                  <a:schemeClr val="bg2"/>
                </a:solidFill>
              </a:rPr>
              <a:t>die</a:t>
            </a:r>
            <a:r>
              <a:rPr lang="fi-FI" sz="5600" dirty="0">
                <a:solidFill>
                  <a:schemeClr val="bg2"/>
                </a:solidFill>
              </a:rPr>
              <a:t> for.</a:t>
            </a:r>
            <a:endParaRPr sz="5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48a9d6347_0_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Aktiivilause</a:t>
            </a:r>
            <a:endParaRPr/>
          </a:p>
        </p:txBody>
      </p:sp>
      <p:sp>
        <p:nvSpPr>
          <p:cNvPr id="94" name="Google Shape;94;gc48a9d6347_0_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95" name="Google Shape;95;gc48a9d6347_0_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7 </a:t>
            </a:r>
            <a:r>
              <a:rPr lang="fi-FI" dirty="0" err="1"/>
              <a:t>Grammar</a:t>
            </a:r>
            <a:endParaRPr dirty="0"/>
          </a:p>
        </p:txBody>
      </p:sp>
      <p:sp>
        <p:nvSpPr>
          <p:cNvPr id="96" name="Google Shape;96;gc48a9d6347_0_0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/>
              <a:t>Seeing</a:t>
            </a:r>
            <a:r>
              <a:rPr lang="fi-FI" b="1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accident</a:t>
            </a:r>
            <a:r>
              <a:rPr lang="fi-FI" dirty="0"/>
              <a:t> I </a:t>
            </a:r>
            <a:r>
              <a:rPr lang="fi-FI" dirty="0" err="1"/>
              <a:t>rushed</a:t>
            </a:r>
            <a:r>
              <a:rPr lang="fi-FI" dirty="0"/>
              <a:t> in to help.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/>
              <a:t>Nähdessäni </a:t>
            </a:r>
            <a:r>
              <a:rPr lang="fi-FI" dirty="0"/>
              <a:t>onnettomuuden ryntäsin auttamaan.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Verbi korvataan </a:t>
            </a:r>
            <a:r>
              <a:rPr lang="fi-FI" b="1" dirty="0" err="1">
                <a:solidFill>
                  <a:schemeClr val="bg2"/>
                </a:solidFill>
              </a:rPr>
              <a:t>ing</a:t>
            </a:r>
            <a:r>
              <a:rPr lang="fi-FI" dirty="0">
                <a:solidFill>
                  <a:schemeClr val="bg2"/>
                </a:solidFill>
              </a:rPr>
              <a:t>-muodolla.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/>
              <a:t>Having</a:t>
            </a:r>
            <a:r>
              <a:rPr lang="fi-FI" b="1" dirty="0"/>
              <a:t> </a:t>
            </a:r>
            <a:r>
              <a:rPr lang="fi-FI" b="1" dirty="0" err="1"/>
              <a:t>seen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accident</a:t>
            </a:r>
            <a:r>
              <a:rPr lang="fi-FI" dirty="0"/>
              <a:t> I </a:t>
            </a:r>
            <a:r>
              <a:rPr lang="fi-FI" dirty="0" err="1"/>
              <a:t>could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help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police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/>
              <a:t>Nähtyäni </a:t>
            </a:r>
            <a:r>
              <a:rPr lang="fi-FI" dirty="0"/>
              <a:t>onnettomuuden osasin myös auttaa poliisia.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Menneisyyteen </a:t>
            </a:r>
            <a:r>
              <a:rPr lang="fi-FI" dirty="0" err="1">
                <a:solidFill>
                  <a:schemeClr val="bg2"/>
                </a:solidFill>
              </a:rPr>
              <a:t>viittava</a:t>
            </a:r>
            <a:r>
              <a:rPr lang="fi-FI" dirty="0">
                <a:solidFill>
                  <a:schemeClr val="bg2"/>
                </a:solidFill>
              </a:rPr>
              <a:t> verbi: </a:t>
            </a:r>
            <a:r>
              <a:rPr lang="fi-FI" b="1" dirty="0" err="1">
                <a:solidFill>
                  <a:schemeClr val="bg2"/>
                </a:solidFill>
              </a:rPr>
              <a:t>having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+ 3. muoto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Huom. </a:t>
            </a:r>
            <a:r>
              <a:rPr lang="fi-FI" b="1" dirty="0" err="1">
                <a:solidFill>
                  <a:schemeClr val="bg2"/>
                </a:solidFill>
              </a:rPr>
              <a:t>having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seen</a:t>
            </a:r>
            <a:r>
              <a:rPr lang="fi-FI" b="1" dirty="0">
                <a:solidFill>
                  <a:schemeClr val="bg2"/>
                </a:solidFill>
              </a:rPr>
              <a:t> = </a:t>
            </a:r>
            <a:r>
              <a:rPr lang="fi-FI" b="1" dirty="0" err="1">
                <a:solidFill>
                  <a:schemeClr val="bg2"/>
                </a:solidFill>
              </a:rPr>
              <a:t>after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seeing</a:t>
            </a:r>
            <a:endParaRPr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80fc04428f_0_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Passiivilause</a:t>
            </a:r>
            <a:endParaRPr/>
          </a:p>
        </p:txBody>
      </p:sp>
      <p:sp>
        <p:nvSpPr>
          <p:cNvPr id="102" name="Google Shape;102;g180fc04428f_0_1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3" name="Google Shape;103;g180fc04428f_0_1"/>
          <p:cNvSpPr txBox="1">
            <a:spLocks noGrp="1"/>
          </p:cNvSpPr>
          <p:nvPr>
            <p:ph type="ftr" idx="11"/>
          </p:nvPr>
        </p:nvSpPr>
        <p:spPr>
          <a:xfrm>
            <a:off x="1676400" y="12225600"/>
            <a:ext cx="7787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04" name="Google Shape;104;g180fc04428f_0_1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/>
              <a:t>Given</a:t>
            </a:r>
            <a:r>
              <a:rPr lang="fi-FI" b="1" dirty="0"/>
              <a:t> </a:t>
            </a:r>
            <a:r>
              <a:rPr lang="fi-FI" dirty="0" err="1"/>
              <a:t>another</a:t>
            </a:r>
            <a:r>
              <a:rPr lang="fi-FI" dirty="0"/>
              <a:t> </a:t>
            </a:r>
            <a:r>
              <a:rPr lang="fi-FI" dirty="0" err="1"/>
              <a:t>chance</a:t>
            </a:r>
            <a:r>
              <a:rPr lang="fi-FI" dirty="0"/>
              <a:t> I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better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Jos minulle </a:t>
            </a:r>
            <a:r>
              <a:rPr lang="fi-FI" b="1" dirty="0"/>
              <a:t>annetaan </a:t>
            </a:r>
            <a:r>
              <a:rPr lang="fi-FI" dirty="0"/>
              <a:t>toinen mahdollisuus, pärjään paremmin.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Verbistä jää vain 3. muoto (</a:t>
            </a:r>
            <a:r>
              <a:rPr lang="fi-FI" b="1" dirty="0" err="1">
                <a:solidFill>
                  <a:schemeClr val="bg2"/>
                </a:solidFill>
              </a:rPr>
              <a:t>be</a:t>
            </a:r>
            <a:r>
              <a:rPr lang="fi-FI" dirty="0">
                <a:solidFill>
                  <a:schemeClr val="bg2"/>
                </a:solidFill>
              </a:rPr>
              <a:t>-verbin osuus pois)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/>
              <a:t>Having</a:t>
            </a:r>
            <a:r>
              <a:rPr lang="fi-FI" b="1" dirty="0"/>
              <a:t> </a:t>
            </a:r>
            <a:r>
              <a:rPr lang="fi-FI" b="1" dirty="0" err="1"/>
              <a:t>been</a:t>
            </a:r>
            <a:r>
              <a:rPr lang="fi-FI" b="1" dirty="0"/>
              <a:t> </a:t>
            </a:r>
            <a:r>
              <a:rPr lang="fi-FI" b="1" dirty="0" err="1"/>
              <a:t>given</a:t>
            </a:r>
            <a:r>
              <a:rPr lang="fi-FI" b="1" dirty="0"/>
              <a:t> </a:t>
            </a:r>
            <a:r>
              <a:rPr lang="fi-FI" dirty="0" err="1"/>
              <a:t>another</a:t>
            </a:r>
            <a:r>
              <a:rPr lang="fi-FI" dirty="0"/>
              <a:t> </a:t>
            </a:r>
            <a:r>
              <a:rPr lang="fi-FI" dirty="0" err="1"/>
              <a:t>chance</a:t>
            </a:r>
            <a:r>
              <a:rPr lang="fi-FI" dirty="0"/>
              <a:t> I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determined</a:t>
            </a:r>
            <a:r>
              <a:rPr lang="fi-FI" dirty="0"/>
              <a:t> to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better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Kun minulle </a:t>
            </a:r>
            <a:r>
              <a:rPr lang="fi-FI" b="1" dirty="0"/>
              <a:t>oli annettu</a:t>
            </a:r>
            <a:r>
              <a:rPr lang="fi-FI" dirty="0"/>
              <a:t> uusi mahdollisuus, olin päättänyt pärjätä.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Menneisyyteen viittaava verbi: </a:t>
            </a:r>
            <a:r>
              <a:rPr lang="fi-FI" b="1" dirty="0" err="1">
                <a:solidFill>
                  <a:schemeClr val="bg2"/>
                </a:solidFill>
              </a:rPr>
              <a:t>having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+ </a:t>
            </a:r>
            <a:r>
              <a:rPr lang="fi-FI" b="1" dirty="0" err="1">
                <a:solidFill>
                  <a:schemeClr val="bg2"/>
                </a:solidFill>
              </a:rPr>
              <a:t>been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+ 3. muoto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Huom. </a:t>
            </a:r>
            <a:r>
              <a:rPr lang="fi-FI" b="1" dirty="0" err="1">
                <a:solidFill>
                  <a:schemeClr val="bg2"/>
                </a:solidFill>
              </a:rPr>
              <a:t>having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been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given</a:t>
            </a:r>
            <a:r>
              <a:rPr lang="fi-FI" b="1" dirty="0">
                <a:solidFill>
                  <a:schemeClr val="bg2"/>
                </a:solidFill>
              </a:rPr>
              <a:t> = </a:t>
            </a:r>
            <a:r>
              <a:rPr lang="fi-FI" b="1" dirty="0" err="1">
                <a:solidFill>
                  <a:schemeClr val="bg2"/>
                </a:solidFill>
              </a:rPr>
              <a:t>after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being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given</a:t>
            </a:r>
            <a:endParaRPr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80fc04428f_0_1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Kielteinen lause</a:t>
            </a:r>
            <a:endParaRPr/>
          </a:p>
        </p:txBody>
      </p:sp>
      <p:sp>
        <p:nvSpPr>
          <p:cNvPr id="110" name="Google Shape;110;g180fc04428f_0_1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11" name="Google Shape;111;g180fc04428f_0_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12" name="Google Shape;112;g180fc04428f_0_15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As I </a:t>
            </a:r>
            <a:r>
              <a:rPr lang="fi-FI" b="1" dirty="0" err="1"/>
              <a:t>didn’t</a:t>
            </a:r>
            <a:r>
              <a:rPr lang="fi-FI" b="1" dirty="0"/>
              <a:t> </a:t>
            </a:r>
            <a:r>
              <a:rPr lang="fi-FI" b="1" dirty="0" err="1"/>
              <a:t>know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to </a:t>
            </a:r>
            <a:r>
              <a:rPr lang="fi-FI" dirty="0" err="1"/>
              <a:t>do</a:t>
            </a:r>
            <a:r>
              <a:rPr lang="fi-FI" dirty="0"/>
              <a:t>, I </a:t>
            </a:r>
            <a:r>
              <a:rPr lang="fi-FI" dirty="0" err="1"/>
              <a:t>remained</a:t>
            </a:r>
            <a:r>
              <a:rPr lang="fi-FI" dirty="0"/>
              <a:t> </a:t>
            </a:r>
            <a:r>
              <a:rPr lang="fi-FI" dirty="0" err="1"/>
              <a:t>seated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/>
              <a:t>Not</a:t>
            </a:r>
            <a:r>
              <a:rPr lang="fi-FI" b="1" dirty="0"/>
              <a:t> </a:t>
            </a:r>
            <a:r>
              <a:rPr lang="fi-FI" b="1" dirty="0" err="1"/>
              <a:t>knowing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to </a:t>
            </a:r>
            <a:r>
              <a:rPr lang="fi-FI" dirty="0" err="1"/>
              <a:t>do</a:t>
            </a:r>
            <a:r>
              <a:rPr lang="fi-FI" dirty="0"/>
              <a:t>, I </a:t>
            </a:r>
            <a:r>
              <a:rPr lang="fi-FI" dirty="0" err="1"/>
              <a:t>remained</a:t>
            </a:r>
            <a:r>
              <a:rPr lang="fi-FI" dirty="0"/>
              <a:t> </a:t>
            </a:r>
            <a:r>
              <a:rPr lang="fi-FI" dirty="0" err="1"/>
              <a:t>seated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Since</a:t>
            </a:r>
            <a:r>
              <a:rPr lang="fi-FI" dirty="0"/>
              <a:t> I </a:t>
            </a:r>
            <a:r>
              <a:rPr lang="fi-FI" b="1" dirty="0" err="1"/>
              <a:t>had</a:t>
            </a:r>
            <a:r>
              <a:rPr lang="fi-FI" b="1" dirty="0"/>
              <a:t> </a:t>
            </a:r>
            <a:r>
              <a:rPr lang="fi-FI" b="1" dirty="0" err="1"/>
              <a:t>never</a:t>
            </a:r>
            <a:r>
              <a:rPr lang="fi-FI" b="1" dirty="0"/>
              <a:t> </a:t>
            </a:r>
            <a:r>
              <a:rPr lang="fi-FI" b="1" dirty="0" err="1"/>
              <a:t>done</a:t>
            </a:r>
            <a:r>
              <a:rPr lang="fi-FI" dirty="0"/>
              <a:t> it </a:t>
            </a:r>
            <a:r>
              <a:rPr lang="fi-FI" dirty="0" err="1"/>
              <a:t>before</a:t>
            </a:r>
            <a:r>
              <a:rPr lang="fi-FI" dirty="0"/>
              <a:t>, I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nervous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/>
              <a:t>Never</a:t>
            </a:r>
            <a:r>
              <a:rPr lang="fi-FI" b="1" dirty="0"/>
              <a:t> </a:t>
            </a:r>
            <a:r>
              <a:rPr lang="fi-FI" b="1" dirty="0" err="1"/>
              <a:t>having</a:t>
            </a:r>
            <a:r>
              <a:rPr lang="fi-FI" b="1" dirty="0"/>
              <a:t> </a:t>
            </a:r>
            <a:r>
              <a:rPr lang="fi-FI" b="1" dirty="0" err="1"/>
              <a:t>done</a:t>
            </a:r>
            <a:r>
              <a:rPr lang="fi-FI" dirty="0"/>
              <a:t> it </a:t>
            </a:r>
            <a:r>
              <a:rPr lang="fi-FI" dirty="0" err="1"/>
              <a:t>before</a:t>
            </a:r>
            <a:r>
              <a:rPr lang="fi-FI" dirty="0"/>
              <a:t>, I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nervous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Because</a:t>
            </a:r>
            <a:r>
              <a:rPr lang="fi-FI" dirty="0"/>
              <a:t> I </a:t>
            </a:r>
            <a:r>
              <a:rPr lang="fi-FI" b="1" dirty="0" err="1"/>
              <a:t>hadn’t</a:t>
            </a:r>
            <a:r>
              <a:rPr lang="fi-FI" b="1" dirty="0"/>
              <a:t> </a:t>
            </a:r>
            <a:r>
              <a:rPr lang="fi-FI" b="1" dirty="0" err="1"/>
              <a:t>been</a:t>
            </a:r>
            <a:r>
              <a:rPr lang="fi-FI" b="1" dirty="0"/>
              <a:t> </a:t>
            </a:r>
            <a:r>
              <a:rPr lang="fi-FI" b="1" dirty="0" err="1"/>
              <a:t>told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it, I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furious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/>
              <a:t>Not</a:t>
            </a:r>
            <a:r>
              <a:rPr lang="fi-FI" b="1" dirty="0"/>
              <a:t> </a:t>
            </a:r>
            <a:r>
              <a:rPr lang="fi-FI" b="1" dirty="0" err="1"/>
              <a:t>being</a:t>
            </a:r>
            <a:r>
              <a:rPr lang="fi-FI" b="1" dirty="0"/>
              <a:t> </a:t>
            </a:r>
            <a:r>
              <a:rPr lang="fi-FI" b="1" dirty="0" err="1"/>
              <a:t>told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it, I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furious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Kielteisen lauseenvastikkeen alkuun tulee </a:t>
            </a:r>
            <a:r>
              <a:rPr lang="fi-FI" b="1" dirty="0" err="1">
                <a:solidFill>
                  <a:schemeClr val="bg2"/>
                </a:solidFill>
              </a:rPr>
              <a:t>not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tai </a:t>
            </a:r>
            <a:r>
              <a:rPr lang="fi-FI" b="1" dirty="0" err="1">
                <a:solidFill>
                  <a:schemeClr val="bg2"/>
                </a:solidFill>
              </a:rPr>
              <a:t>never</a:t>
            </a:r>
            <a:r>
              <a:rPr lang="fi-FI" dirty="0">
                <a:solidFill>
                  <a:schemeClr val="bg2"/>
                </a:solidFill>
              </a:rPr>
              <a:t>. 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80fc04428f_0_2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Päälauseesta lauseenvastike</a:t>
            </a:r>
            <a:endParaRPr/>
          </a:p>
        </p:txBody>
      </p:sp>
      <p:sp>
        <p:nvSpPr>
          <p:cNvPr id="118" name="Google Shape;118;g180fc04428f_0_2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19" name="Google Shape;119;g180fc04428f_0_2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20" name="Google Shape;120;g180fc04428f_0_2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I </a:t>
            </a:r>
            <a:r>
              <a:rPr lang="fi-FI" dirty="0" err="1"/>
              <a:t>went</a:t>
            </a:r>
            <a:r>
              <a:rPr lang="fi-FI" dirty="0"/>
              <a:t> home, </a:t>
            </a:r>
            <a:r>
              <a:rPr lang="fi-FI" b="1" dirty="0"/>
              <a:t>and I </a:t>
            </a:r>
            <a:r>
              <a:rPr lang="fi-FI" b="1" dirty="0" err="1"/>
              <a:t>hoped</a:t>
            </a:r>
            <a:r>
              <a:rPr lang="fi-FI" dirty="0"/>
              <a:t> to 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her</a:t>
            </a:r>
            <a:r>
              <a:rPr lang="fi-FI" dirty="0"/>
              <a:t> </a:t>
            </a:r>
            <a:r>
              <a:rPr lang="fi-FI" dirty="0" err="1"/>
              <a:t>there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I </a:t>
            </a:r>
            <a:r>
              <a:rPr lang="fi-FI" dirty="0" err="1"/>
              <a:t>went</a:t>
            </a:r>
            <a:r>
              <a:rPr lang="fi-FI" dirty="0"/>
              <a:t> home, </a:t>
            </a:r>
            <a:r>
              <a:rPr lang="fi-FI" b="1" dirty="0" err="1"/>
              <a:t>hoping</a:t>
            </a:r>
            <a:r>
              <a:rPr lang="fi-FI" b="1" dirty="0"/>
              <a:t> </a:t>
            </a:r>
            <a:r>
              <a:rPr lang="fi-FI" dirty="0"/>
              <a:t>to 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her</a:t>
            </a:r>
            <a:r>
              <a:rPr lang="fi-FI" dirty="0"/>
              <a:t> </a:t>
            </a:r>
            <a:r>
              <a:rPr lang="fi-FI" dirty="0" err="1"/>
              <a:t>there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Yleensä lauseenvastike muodostetaan sivulauseesta.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Joskus voidaan kuitenkin yhdistää myös kaksi päälausetta, joilla on sama subjekti.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Tämä on käytössä lähinnä aktiivilauseissa.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80fc04428f_0_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Konjunktio</a:t>
            </a:r>
            <a:endParaRPr/>
          </a:p>
        </p:txBody>
      </p:sp>
      <p:sp>
        <p:nvSpPr>
          <p:cNvPr id="126" name="Google Shape;126;g180fc04428f_0_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27" name="Google Shape;127;g180fc04428f_0_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28" name="Google Shape;128;g180fc04428f_0_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/>
              <a:t>As I </a:t>
            </a:r>
            <a:r>
              <a:rPr lang="fi-FI" b="1" dirty="0" err="1"/>
              <a:t>had</a:t>
            </a:r>
            <a:r>
              <a:rPr lang="fi-FI" b="1" dirty="0"/>
              <a:t> </a:t>
            </a:r>
            <a:r>
              <a:rPr lang="fi-FI" b="1" dirty="0" err="1"/>
              <a:t>done</a:t>
            </a:r>
            <a:r>
              <a:rPr lang="fi-FI" b="1" dirty="0"/>
              <a:t> </a:t>
            </a:r>
            <a:r>
              <a:rPr lang="fi-FI" dirty="0"/>
              <a:t>my </a:t>
            </a:r>
            <a:r>
              <a:rPr lang="fi-FI" dirty="0" err="1"/>
              <a:t>best</a:t>
            </a:r>
            <a:r>
              <a:rPr lang="fi-FI" dirty="0"/>
              <a:t>, I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satisfied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/>
              <a:t>Having</a:t>
            </a:r>
            <a:r>
              <a:rPr lang="fi-FI" b="1" dirty="0"/>
              <a:t> </a:t>
            </a:r>
            <a:r>
              <a:rPr lang="fi-FI" b="1" dirty="0" err="1"/>
              <a:t>done</a:t>
            </a:r>
            <a:r>
              <a:rPr lang="fi-FI" b="1" dirty="0"/>
              <a:t> </a:t>
            </a:r>
            <a:r>
              <a:rPr lang="fi-FI" dirty="0"/>
              <a:t>my </a:t>
            </a:r>
            <a:r>
              <a:rPr lang="fi-FI" dirty="0" err="1"/>
              <a:t>best</a:t>
            </a:r>
            <a:r>
              <a:rPr lang="fi-FI" dirty="0"/>
              <a:t>, I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satisfied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.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Konjunktio jää usein pois lauseenvastikkeesta.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2"/>
                </a:solidFill>
              </a:rPr>
              <a:t>As </a:t>
            </a:r>
            <a:r>
              <a:rPr lang="fi-FI" dirty="0">
                <a:solidFill>
                  <a:schemeClr val="bg2"/>
                </a:solidFill>
              </a:rPr>
              <a:t>jä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ä</a:t>
            </a:r>
            <a:r>
              <a:rPr lang="fi-FI" dirty="0">
                <a:solidFill>
                  <a:schemeClr val="bg2"/>
                </a:solidFill>
              </a:rPr>
              <a:t> aina pois.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/>
              <a:t>(If) </a:t>
            </a:r>
            <a:r>
              <a:rPr lang="fi-FI" b="1" dirty="0" err="1"/>
              <a:t>seen</a:t>
            </a:r>
            <a:r>
              <a:rPr lang="fi-FI" b="1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another</a:t>
            </a:r>
            <a:r>
              <a:rPr lang="fi-FI" dirty="0"/>
              <a:t> </a:t>
            </a:r>
            <a:r>
              <a:rPr lang="fi-FI" dirty="0" err="1"/>
              <a:t>angle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statue</a:t>
            </a:r>
            <a:r>
              <a:rPr lang="fi-FI" dirty="0"/>
              <a:t> </a:t>
            </a:r>
            <a:r>
              <a:rPr lang="fi-FI" dirty="0" err="1"/>
              <a:t>looks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/>
              <a:t>(</a:t>
            </a:r>
            <a:r>
              <a:rPr lang="fi-FI" b="1" dirty="0" err="1"/>
              <a:t>When</a:t>
            </a:r>
            <a:r>
              <a:rPr lang="fi-FI" b="1" dirty="0"/>
              <a:t>) </a:t>
            </a:r>
            <a:r>
              <a:rPr lang="fi-FI" b="1" dirty="0" err="1"/>
              <a:t>talking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it, I </a:t>
            </a:r>
            <a:r>
              <a:rPr lang="fi-FI" dirty="0" err="1"/>
              <a:t>called</a:t>
            </a:r>
            <a:r>
              <a:rPr lang="fi-FI" dirty="0"/>
              <a:t> it a </a:t>
            </a:r>
            <a:r>
              <a:rPr lang="fi-FI" dirty="0" err="1"/>
              <a:t>masterpiece</a:t>
            </a:r>
            <a:r>
              <a:rPr lang="fi-FI" dirty="0"/>
              <a:t>.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Vastike on usein helpoin hahmottaa, jos konjunktio säilyy siinä.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Erityis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e</a:t>
            </a:r>
            <a:r>
              <a:rPr lang="fi-FI" dirty="0">
                <a:solidFill>
                  <a:schemeClr val="bg2"/>
                </a:solidFill>
              </a:rPr>
              <a:t>n usein säilyvät </a:t>
            </a:r>
            <a:r>
              <a:rPr lang="fi-FI" b="1" dirty="0" err="1">
                <a:solidFill>
                  <a:schemeClr val="bg2"/>
                </a:solidFill>
              </a:rPr>
              <a:t>after</a:t>
            </a:r>
            <a:r>
              <a:rPr lang="fi-FI" dirty="0">
                <a:solidFill>
                  <a:schemeClr val="bg2"/>
                </a:solidFill>
              </a:rPr>
              <a:t>, </a:t>
            </a:r>
            <a:r>
              <a:rPr lang="fi-FI" b="1" dirty="0" err="1">
                <a:solidFill>
                  <a:schemeClr val="bg2"/>
                </a:solidFill>
              </a:rPr>
              <a:t>before</a:t>
            </a:r>
            <a:r>
              <a:rPr lang="fi-FI" dirty="0">
                <a:solidFill>
                  <a:schemeClr val="bg2"/>
                </a:solidFill>
              </a:rPr>
              <a:t>, </a:t>
            </a:r>
            <a:r>
              <a:rPr lang="fi-FI" b="1" dirty="0" err="1">
                <a:solidFill>
                  <a:schemeClr val="bg2"/>
                </a:solidFill>
              </a:rPr>
              <a:t>when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ja </a:t>
            </a:r>
            <a:r>
              <a:rPr lang="fi-FI" b="1" dirty="0" err="1">
                <a:solidFill>
                  <a:schemeClr val="bg2"/>
                </a:solidFill>
              </a:rPr>
              <a:t>while</a:t>
            </a:r>
            <a:r>
              <a:rPr lang="fi-FI" dirty="0">
                <a:solidFill>
                  <a:schemeClr val="bg2"/>
                </a:solidFill>
              </a:rPr>
              <a:t>. 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80fc04428f_0_2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Subjekti</a:t>
            </a:r>
            <a:endParaRPr/>
          </a:p>
        </p:txBody>
      </p:sp>
      <p:sp>
        <p:nvSpPr>
          <p:cNvPr id="134" name="Google Shape;134;g180fc04428f_0_29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35" name="Google Shape;135;g180fc04428f_0_2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36" name="Google Shape;136;g180fc04428f_0_29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I </a:t>
            </a:r>
            <a:r>
              <a:rPr lang="fi-FI" dirty="0" err="1"/>
              <a:t>took</a:t>
            </a:r>
            <a:r>
              <a:rPr lang="fi-FI" dirty="0"/>
              <a:t> </a:t>
            </a:r>
            <a:r>
              <a:rPr lang="fi-FI" dirty="0" err="1"/>
              <a:t>care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dog</a:t>
            </a:r>
            <a:r>
              <a:rPr lang="fi-FI" dirty="0"/>
              <a:t> </a:t>
            </a:r>
            <a:r>
              <a:rPr lang="fi-FI" b="1" dirty="0" err="1"/>
              <a:t>farting</a:t>
            </a:r>
            <a:r>
              <a:rPr lang="fi-FI" b="1" dirty="0"/>
              <a:t> </a:t>
            </a:r>
            <a:r>
              <a:rPr lang="fi-FI" dirty="0" err="1"/>
              <a:t>furiously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Huolehdin koirasta raivoisasti piereskellen. 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Normaalisti lauseenvastikkeella on oltava sama subjekti kuin päälauseella. Vastikkeesta subjekti jää pois.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Eri subjekti johtaa usein vääriin viittaussuhteisiin. 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/>
              <a:t>Sam </a:t>
            </a:r>
            <a:r>
              <a:rPr lang="fi-FI" b="1" dirty="0" err="1"/>
              <a:t>being</a:t>
            </a:r>
            <a:r>
              <a:rPr lang="fi-FI" b="1" dirty="0"/>
              <a:t> </a:t>
            </a:r>
            <a:r>
              <a:rPr lang="fi-FI" b="1" dirty="0" err="1"/>
              <a:t>late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anxious</a:t>
            </a:r>
            <a:r>
              <a:rPr lang="fi-FI" dirty="0"/>
              <a:t> to </a:t>
            </a:r>
            <a:r>
              <a:rPr lang="fi-FI" dirty="0" err="1"/>
              <a:t>get</a:t>
            </a:r>
            <a:r>
              <a:rPr lang="fi-FI" dirty="0"/>
              <a:t> </a:t>
            </a:r>
            <a:r>
              <a:rPr lang="fi-FI" dirty="0" err="1"/>
              <a:t>started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/>
              <a:t>With</a:t>
            </a:r>
            <a:r>
              <a:rPr lang="fi-FI" b="1" dirty="0"/>
              <a:t> </a:t>
            </a:r>
            <a:r>
              <a:rPr lang="fi-FI" b="1" dirty="0" err="1"/>
              <a:t>him</a:t>
            </a:r>
            <a:r>
              <a:rPr lang="fi-FI" b="1" dirty="0"/>
              <a:t>/</a:t>
            </a:r>
            <a:r>
              <a:rPr lang="fi-FI" b="1" dirty="0" err="1"/>
              <a:t>his</a:t>
            </a:r>
            <a:r>
              <a:rPr lang="fi-FI" b="1" dirty="0"/>
              <a:t> </a:t>
            </a:r>
            <a:r>
              <a:rPr lang="fi-FI" b="1" dirty="0" err="1"/>
              <a:t>having</a:t>
            </a:r>
            <a:r>
              <a:rPr lang="fi-FI" b="1" dirty="0"/>
              <a:t>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key</a:t>
            </a:r>
            <a:r>
              <a:rPr lang="fi-FI" b="1" dirty="0"/>
              <a:t>, </a:t>
            </a:r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nothing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could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. 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Muodollisessa kielessä lauseenvastikkeella voi olla oma subjekti.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Persoonapronominista tulee joko objekti- tai omistusmuoto. 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80fc04428f_0_43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Vakiintuneet sanonnat</a:t>
            </a:r>
            <a:endParaRPr/>
          </a:p>
        </p:txBody>
      </p:sp>
      <p:sp>
        <p:nvSpPr>
          <p:cNvPr id="142" name="Google Shape;142;g180fc04428f_0_43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43" name="Google Shape;143;g180fc04428f_0_4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44" name="Google Shape;144;g180fc04428f_0_43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500" cy="833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/>
              <a:t>Generally</a:t>
            </a:r>
            <a:r>
              <a:rPr lang="fi-FI" b="1" dirty="0"/>
              <a:t> </a:t>
            </a:r>
            <a:r>
              <a:rPr lang="fi-FI" b="1" dirty="0" err="1"/>
              <a:t>speaking</a:t>
            </a:r>
            <a:r>
              <a:rPr lang="fi-FI" b="1" dirty="0"/>
              <a:t>,</a:t>
            </a:r>
            <a:r>
              <a:rPr lang="fi-FI" dirty="0"/>
              <a:t> </a:t>
            </a:r>
            <a:r>
              <a:rPr lang="fi-FI" dirty="0" err="1"/>
              <a:t>things</a:t>
            </a:r>
            <a:r>
              <a:rPr lang="fi-FI" dirty="0"/>
              <a:t> </a:t>
            </a:r>
            <a:r>
              <a:rPr lang="fi-FI" dirty="0" err="1"/>
              <a:t>could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worse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/>
              <a:t>Judging</a:t>
            </a:r>
            <a:r>
              <a:rPr lang="fi-FI" b="1" dirty="0"/>
              <a:t> </a:t>
            </a:r>
            <a:r>
              <a:rPr lang="fi-FI" b="1" dirty="0" err="1"/>
              <a:t>by</a:t>
            </a:r>
            <a:r>
              <a:rPr lang="fi-FI" b="1" dirty="0"/>
              <a:t> </a:t>
            </a:r>
            <a:r>
              <a:rPr lang="fi-FI" b="1" dirty="0" err="1"/>
              <a:t>his</a:t>
            </a:r>
            <a:r>
              <a:rPr lang="fi-FI" b="1" dirty="0"/>
              <a:t> </a:t>
            </a:r>
            <a:r>
              <a:rPr lang="fi-FI" b="1" dirty="0" err="1"/>
              <a:t>appearance</a:t>
            </a:r>
            <a:r>
              <a:rPr lang="fi-FI" b="1" dirty="0"/>
              <a:t>,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night</a:t>
            </a:r>
            <a:r>
              <a:rPr lang="fi-FI" dirty="0"/>
              <a:t> </a:t>
            </a:r>
            <a:r>
              <a:rPr lang="fi-FI" dirty="0" err="1"/>
              <a:t>had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</a:t>
            </a:r>
            <a:r>
              <a:rPr lang="fi-FI" dirty="0" err="1"/>
              <a:t>wild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/>
              <a:t>Supposing</a:t>
            </a:r>
            <a:r>
              <a:rPr lang="fi-FI" b="1" dirty="0"/>
              <a:t> </a:t>
            </a:r>
            <a:r>
              <a:rPr lang="fi-FI" b="1" dirty="0" err="1"/>
              <a:t>this</a:t>
            </a:r>
            <a:r>
              <a:rPr lang="fi-FI" b="1" dirty="0"/>
              <a:t> is </a:t>
            </a:r>
            <a:r>
              <a:rPr lang="fi-FI" b="1" dirty="0" err="1"/>
              <a:t>true</a:t>
            </a:r>
            <a:r>
              <a:rPr lang="fi-FI" b="1" dirty="0"/>
              <a:t>,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it?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733425" lvl="0" indent="-857250" algn="l" rtl="0">
              <a:spcBef>
                <a:spcPts val="2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Joidenkin vakiintuneiden sanontojen kanssa subjekti voi helposti olla eri päälauseessa ja sanonnan lauseenvastikkeessa.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5" name="Kuva 4" descr="Kuva, joka sisältää kohteen kissa, ruoho, istuminen, nisäkäs&#10;&#10;Kuvaus luotu automaattisesti">
            <a:extLst>
              <a:ext uri="{FF2B5EF4-FFF2-40B4-BE49-F238E27FC236}">
                <a16:creationId xmlns:a16="http://schemas.microsoft.com/office/drawing/2014/main" id="{0F64A714-0358-795D-D436-7ED61CF9C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9501" y="3730336"/>
            <a:ext cx="11120581" cy="6255327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2380313C-1AA0-2BD3-6760-7A208E18AA53}"/>
              </a:ext>
            </a:extLst>
          </p:cNvPr>
          <p:cNvSpPr txBox="1"/>
          <p:nvPr/>
        </p:nvSpPr>
        <p:spPr>
          <a:xfrm>
            <a:off x="10573774" y="12585589"/>
            <a:ext cx="121882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iStock.com/Ivan</a:t>
            </a:r>
            <a:r>
              <a:rPr lang="fi-FI" sz="1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200" b="0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Zhaborovskiy</a:t>
            </a:r>
            <a:endParaRPr lang="fi-FI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80fc04428f_0_5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b="1"/>
              <a:t>Be</a:t>
            </a:r>
            <a:r>
              <a:rPr lang="fi-FI"/>
              <a:t>-verbi</a:t>
            </a:r>
            <a:endParaRPr/>
          </a:p>
        </p:txBody>
      </p:sp>
      <p:sp>
        <p:nvSpPr>
          <p:cNvPr id="151" name="Google Shape;151;g180fc04428f_0_57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sp>
        <p:nvSpPr>
          <p:cNvPr id="152" name="Google Shape;152;g180fc04428f_0_5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53" name="Google Shape;153;g180fc04428f_0_57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/>
              <a:t>As he </a:t>
            </a:r>
            <a:r>
              <a:rPr lang="fi-FI" b="1" dirty="0" err="1"/>
              <a:t>was</a:t>
            </a:r>
            <a:r>
              <a:rPr lang="fi-FI" b="1" dirty="0"/>
              <a:t> an </a:t>
            </a:r>
            <a:r>
              <a:rPr lang="fi-FI" b="1" dirty="0" err="1"/>
              <a:t>esteemed</a:t>
            </a:r>
            <a:r>
              <a:rPr lang="fi-FI" b="1" dirty="0"/>
              <a:t> </a:t>
            </a:r>
            <a:r>
              <a:rPr lang="fi-FI" b="1" dirty="0" err="1"/>
              <a:t>physicist</a:t>
            </a:r>
            <a:r>
              <a:rPr lang="fi-FI" b="1" dirty="0"/>
              <a:t>,</a:t>
            </a:r>
            <a:r>
              <a:rPr lang="fi-FI" dirty="0"/>
              <a:t> Richard </a:t>
            </a:r>
            <a:r>
              <a:rPr lang="fi-FI" dirty="0" err="1"/>
              <a:t>Feynman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given</a:t>
            </a:r>
            <a:r>
              <a:rPr lang="fi-FI" dirty="0"/>
              <a:t> a </a:t>
            </a:r>
            <a:r>
              <a:rPr lang="fi-FI" dirty="0" err="1"/>
              <a:t>lot</a:t>
            </a:r>
            <a:r>
              <a:rPr lang="fi-FI" dirty="0"/>
              <a:t> of </a:t>
            </a:r>
            <a:r>
              <a:rPr lang="fi-FI" dirty="0" err="1"/>
              <a:t>awards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/>
              <a:t>(</a:t>
            </a:r>
            <a:r>
              <a:rPr lang="fi-FI" b="1" dirty="0" err="1"/>
              <a:t>Being</a:t>
            </a:r>
            <a:r>
              <a:rPr lang="fi-FI" b="1" dirty="0"/>
              <a:t>) an </a:t>
            </a:r>
            <a:r>
              <a:rPr lang="fi-FI" b="1" dirty="0" err="1"/>
              <a:t>esteemed</a:t>
            </a:r>
            <a:r>
              <a:rPr lang="fi-FI" b="1" dirty="0"/>
              <a:t> </a:t>
            </a:r>
            <a:r>
              <a:rPr lang="fi-FI" b="1" dirty="0" err="1"/>
              <a:t>physicist</a:t>
            </a:r>
            <a:r>
              <a:rPr lang="fi-FI" b="1" dirty="0"/>
              <a:t>,</a:t>
            </a:r>
            <a:r>
              <a:rPr lang="fi-FI" dirty="0"/>
              <a:t> Richard </a:t>
            </a:r>
            <a:r>
              <a:rPr lang="fi-FI" dirty="0" err="1"/>
              <a:t>Feynman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given</a:t>
            </a:r>
            <a:r>
              <a:rPr lang="fi-FI" dirty="0"/>
              <a:t> a </a:t>
            </a:r>
            <a:r>
              <a:rPr lang="fi-FI" dirty="0" err="1"/>
              <a:t>lot</a:t>
            </a:r>
            <a:r>
              <a:rPr lang="fi-FI" dirty="0"/>
              <a:t> of </a:t>
            </a:r>
            <a:r>
              <a:rPr lang="fi-FI" dirty="0" err="1"/>
              <a:t>awards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Jos sivulauseessa, josta tulee lauseenvastike, on vain </a:t>
            </a:r>
            <a:r>
              <a:rPr lang="fi-FI" b="1" dirty="0" err="1">
                <a:solidFill>
                  <a:schemeClr val="bg2"/>
                </a:solidFill>
              </a:rPr>
              <a:t>be</a:t>
            </a:r>
            <a:r>
              <a:rPr lang="fi-FI" dirty="0">
                <a:solidFill>
                  <a:schemeClr val="bg2"/>
                </a:solidFill>
              </a:rPr>
              <a:t>-verbi, se jää usein pois lauseenvastikkeesta.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Silloin siinä ei ole verbiä ollenkaan. 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914</Words>
  <Application>Microsoft Office PowerPoint</Application>
  <PresentationFormat>Mukautettu</PresentationFormat>
  <Paragraphs>119</Paragraphs>
  <Slides>12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Office-teema</vt:lpstr>
      <vt:lpstr>Lauseenvastikkeet – More advanced</vt:lpstr>
      <vt:lpstr>Aktiivilause</vt:lpstr>
      <vt:lpstr>Passiivilause</vt:lpstr>
      <vt:lpstr>Kielteinen lause</vt:lpstr>
      <vt:lpstr>Päälauseesta lauseenvastike</vt:lpstr>
      <vt:lpstr>Konjunktio</vt:lpstr>
      <vt:lpstr>Subjekti</vt:lpstr>
      <vt:lpstr>Vakiintuneet sanonnat</vt:lpstr>
      <vt:lpstr>Be-verbi</vt:lpstr>
      <vt:lpstr>Pilkun käyttö</vt:lpstr>
      <vt:lpstr>Practise. Make shortened sentences.</vt:lpstr>
      <vt:lpstr>Practise. Make shortened sentences.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Lauseenvastikkeet - More advanced</dc:title>
  <dc:creator>Väänänen Anna</dc:creator>
  <cp:lastModifiedBy>Irene Vänskä</cp:lastModifiedBy>
  <cp:revision>18</cp:revision>
  <dcterms:created xsi:type="dcterms:W3CDTF">2020-05-05T09:10:38Z</dcterms:created>
  <dcterms:modified xsi:type="dcterms:W3CDTF">2023-03-30T20:08:27Z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0x010100E0385AE73BA4B34DAC1EFBEFAAD46A70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