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3"/>
  </p:notesMasterIdLst>
  <p:sldIdLst>
    <p:sldId id="276" r:id="rId7"/>
    <p:sldId id="277" r:id="rId8"/>
    <p:sldId id="278" r:id="rId9"/>
    <p:sldId id="279" r:id="rId10"/>
    <p:sldId id="280" r:id="rId11"/>
    <p:sldId id="28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823" autoAdjust="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754326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11. Yksilön oikeudet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3603726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B559FA-B856-467C-8C42-0C540D160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Platonin valtio on hierarkkinen yhteiskunta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AC6EB-238C-4250-8DD4-FB226083F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868"/>
            <a:ext cx="10515600" cy="4922095"/>
          </a:xfrm>
        </p:spPr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Oikeudenmukaisessa valtiossa jokaisella on hänelle kuuluva paikka ja tehtävä kokonaisuuden osana.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Ihmisten paikka yhteiskunnassa ei perustu vanhempien asemaan vaan yksilön kykyihin.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Jokainen saa koulutuksen kykyjään vastaavaan tehtävään.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Työläiset ovat hyödykkeitä tuottavia käsityöläisiä, maanviljelijöitä ja kauppiaita.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Soturit huolehtivat valtion sisäisestä ja ulkoisesta turvallisuudesta noudattamalla valtaapitävien ohjeita.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b="1" dirty="0"/>
              <a:t>Hallitsijat ovat filosofeja</a:t>
            </a:r>
            <a:r>
              <a:rPr lang="fi-FI" dirty="0"/>
              <a:t>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u="sng" dirty="0"/>
              <a:t>Soturien ja hallitsijoiden on luovuttava omistusoikeudesta korruption välttämiseksi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876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006BF1-305F-46C9-8E75-32192CA5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Platonin valtio</a:t>
            </a:r>
          </a:p>
        </p:txBody>
      </p:sp>
      <p:pic>
        <p:nvPicPr>
          <p:cNvPr id="5" name="Kuva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021FE15-2659-46CA-B051-41C3246FF5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02" y="1990349"/>
            <a:ext cx="11780196" cy="287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7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C981B3-1BC7-4B14-B1D0-25BF8168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Valtio oikeuksien ja vapauksien turvaajana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9B8B06-ED31-43BC-A4A7-22949C925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-FI" dirty="0"/>
              <a:t>Liberalismi: valtion tehtävä on turvata yksilön vapaudet ja oikeudet lakien avulla.</a:t>
            </a:r>
          </a:p>
          <a:p>
            <a:pPr marL="533400" lvl="1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fi-FI" sz="2800" dirty="0"/>
              <a:t>- taustalla ajatus yhteiskuntasopimuksesta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-FI" dirty="0"/>
              <a:t>Oikeudet voidaan jakaa kahtia:</a:t>
            </a:r>
          </a:p>
          <a:p>
            <a:pPr marL="533400" lvl="1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fi-FI" sz="2800" dirty="0"/>
              <a:t>- Negatiiviset oikeudet, esim. yksityisyyden suoja </a:t>
            </a:r>
          </a:p>
          <a:p>
            <a:pPr marL="1447800" lvl="2" indent="-457200" algn="l" rtl="0">
              <a:spcBef>
                <a:spcPts val="0"/>
              </a:spcBef>
              <a:spcAft>
                <a:spcPts val="0"/>
              </a:spcAft>
              <a:buSzPts val="2400"/>
              <a:buFont typeface="Courier New" panose="02070309020205020404" pitchFamily="49" charset="0"/>
              <a:buChar char="o"/>
            </a:pPr>
            <a:r>
              <a:rPr lang="fi-FI" sz="2800" dirty="0"/>
              <a:t>Ihmisten elämään ei saa puuttua ilman lakiin kirjattua perustetta.</a:t>
            </a:r>
          </a:p>
          <a:p>
            <a:pPr marL="533400" lvl="1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fi-FI" sz="2800" dirty="0"/>
              <a:t>- Positiiviset oikeudet, esim. sananvapaus</a:t>
            </a:r>
          </a:p>
          <a:p>
            <a:pPr marL="1447800" lvl="2" indent="-457200" algn="l" rtl="0">
              <a:spcBef>
                <a:spcPts val="0"/>
              </a:spcBef>
              <a:spcAft>
                <a:spcPts val="0"/>
              </a:spcAft>
              <a:buSzPts val="2400"/>
              <a:buFont typeface="Courier New" panose="02070309020205020404" pitchFamily="49" charset="0"/>
              <a:buChar char="o"/>
            </a:pPr>
            <a:r>
              <a:rPr lang="fi-FI" sz="2800" dirty="0"/>
              <a:t>antavat yksilölle luvan johonkin asiaan</a:t>
            </a:r>
          </a:p>
        </p:txBody>
      </p:sp>
    </p:spTree>
    <p:extLst>
      <p:ext uri="{BB962C8B-B14F-4D97-AF65-F5344CB8AC3E}">
        <p14:creationId xmlns:p14="http://schemas.microsoft.com/office/powerpoint/2010/main" val="106650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489BBAB8-38E1-437D-B2B6-8C5D5BDC0C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05" y="1363236"/>
            <a:ext cx="9807790" cy="3680779"/>
          </a:xfrm>
        </p:spPr>
      </p:pic>
    </p:spTree>
    <p:extLst>
      <p:ext uri="{BB962C8B-B14F-4D97-AF65-F5344CB8AC3E}">
        <p14:creationId xmlns:p14="http://schemas.microsoft.com/office/powerpoint/2010/main" val="420513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1316A8-0B0F-43CA-884F-B67AE69C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Analogiapäättely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4383A7-61A2-4011-B6E3-5D8D76828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Analogiapäättelyssä kahta erityyppistä asiaa verrataan toisiinsa.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Siitä, että asiat muistuttavat toisiaan jossain suhteessa, päätellään niiden olevan samanlaisia myös jossain muussa suhteessa.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Esimerkiksi: Säätilaa ja talouden suhdannevaihteluita on molempia vaikea ennustaa. Sateen jälkeen tulee aina ennemmin tai myöhemmin aurinkoista. Vastaavasti taloudessakin laskusuhdanteen jälkeen tulee enemmin tai myöhemmin noususuhdanne.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941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B9C49D-0E56-47FD-A015-88DC26A51088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2.xml><?xml version="1.0" encoding="utf-8"?>
<ds:datastoreItem xmlns:ds="http://schemas.openxmlformats.org/officeDocument/2006/customXml" ds:itemID="{3B73D450-C27D-4CA7-9B7E-994431BF73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0ED246-DF7E-47BB-B1C4-335BE6C43C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191</Words>
  <Application>Microsoft Office PowerPoint</Application>
  <PresentationFormat>Laajakuva</PresentationFormat>
  <Paragraphs>23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Office-teema</vt:lpstr>
      <vt:lpstr>Mukautettu suunnittelumalli</vt:lpstr>
      <vt:lpstr>1_Mukautettu suunnittelumalli</vt:lpstr>
      <vt:lpstr>PowerPoint-esitys</vt:lpstr>
      <vt:lpstr>Platonin valtio on hierarkkinen yhteiskunta</vt:lpstr>
      <vt:lpstr>Platonin valtio</vt:lpstr>
      <vt:lpstr>Valtio oikeuksien ja vapauksien turvaajana</vt:lpstr>
      <vt:lpstr>PowerPoint-esitys</vt:lpstr>
      <vt:lpstr>Taito: Analogiapäättely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25</cp:revision>
  <dcterms:created xsi:type="dcterms:W3CDTF">2021-02-17T11:51:00Z</dcterms:created>
  <dcterms:modified xsi:type="dcterms:W3CDTF">2025-09-12T10:08:52Z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