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79" r:id="rId3"/>
    <p:sldId id="268" r:id="rId4"/>
    <p:sldId id="257" r:id="rId5"/>
    <p:sldId id="269" r:id="rId6"/>
    <p:sldId id="275" r:id="rId7"/>
    <p:sldId id="273" r:id="rId8"/>
    <p:sldId id="276" r:id="rId9"/>
    <p:sldId id="281" r:id="rId10"/>
    <p:sldId id="259" r:id="rId11"/>
    <p:sldId id="282" r:id="rId12"/>
    <p:sldId id="277" r:id="rId13"/>
    <p:sldId id="283" r:id="rId14"/>
    <p:sldId id="295" r:id="rId15"/>
    <p:sldId id="297" r:id="rId16"/>
    <p:sldId id="298" r:id="rId17"/>
    <p:sldId id="260" r:id="rId18"/>
    <p:sldId id="287" r:id="rId19"/>
    <p:sldId id="293" r:id="rId20"/>
    <p:sldId id="290" r:id="rId21"/>
    <p:sldId id="289" r:id="rId22"/>
    <p:sldId id="291" r:id="rId23"/>
    <p:sldId id="284" r:id="rId24"/>
    <p:sldId id="270" r:id="rId25"/>
    <p:sldId id="272" r:id="rId26"/>
    <p:sldId id="271" r:id="rId27"/>
    <p:sldId id="267" r:id="rId28"/>
    <p:sldId id="264" r:id="rId29"/>
    <p:sldId id="265" r:id="rId30"/>
    <p:sldId id="280" r:id="rId31"/>
    <p:sldId id="294"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13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8936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7147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1140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6811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4130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2967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0997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9853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3408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2/21/2023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81401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05" r:id="rId6"/>
    <p:sldLayoutId id="2147483801" r:id="rId7"/>
    <p:sldLayoutId id="2147483802" r:id="rId8"/>
    <p:sldLayoutId id="2147483803" r:id="rId9"/>
    <p:sldLayoutId id="2147483804" r:id="rId10"/>
    <p:sldLayoutId id="2147483806"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325FC-B15D-37D5-C473-E44897847E06}"/>
              </a:ext>
            </a:extLst>
          </p:cNvPr>
          <p:cNvSpPr>
            <a:spLocks noGrp="1"/>
          </p:cNvSpPr>
          <p:nvPr>
            <p:ph type="ctrTitle"/>
          </p:nvPr>
        </p:nvSpPr>
        <p:spPr>
          <a:xfrm>
            <a:off x="647699" y="871758"/>
            <a:ext cx="5227171" cy="3871143"/>
          </a:xfrm>
        </p:spPr>
        <p:txBody>
          <a:bodyPr>
            <a:normAutofit/>
          </a:bodyPr>
          <a:lstStyle/>
          <a:p>
            <a:r>
              <a:rPr lang="fi-FI" sz="4200"/>
              <a:t>Kirjoitusvinkkejä </a:t>
            </a:r>
          </a:p>
        </p:txBody>
      </p:sp>
      <p:sp>
        <p:nvSpPr>
          <p:cNvPr id="3" name="Subtitle 2">
            <a:extLst>
              <a:ext uri="{FF2B5EF4-FFF2-40B4-BE49-F238E27FC236}">
                <a16:creationId xmlns:a16="http://schemas.microsoft.com/office/drawing/2014/main" id="{B82FBD4C-8DA1-B300-7DFE-067CDA8877BE}"/>
              </a:ext>
            </a:extLst>
          </p:cNvPr>
          <p:cNvSpPr>
            <a:spLocks noGrp="1"/>
          </p:cNvSpPr>
          <p:nvPr>
            <p:ph type="subTitle" idx="1"/>
          </p:nvPr>
        </p:nvSpPr>
        <p:spPr>
          <a:xfrm>
            <a:off x="695325" y="4785543"/>
            <a:ext cx="4857857" cy="1005657"/>
          </a:xfrm>
        </p:spPr>
        <p:txBody>
          <a:bodyPr>
            <a:normAutofit/>
          </a:bodyPr>
          <a:lstStyle/>
          <a:p>
            <a:pPr algn="ctr"/>
            <a:r>
              <a:rPr lang="fi-FI" dirty="0"/>
              <a:t>Opponointiin ja kirjoittamiseen </a:t>
            </a:r>
          </a:p>
          <a:p>
            <a:pPr algn="ctr"/>
            <a:r>
              <a:rPr lang="fi-FI" dirty="0"/>
              <a:t>Graduseminaari 21.2.2023 </a:t>
            </a:r>
          </a:p>
        </p:txBody>
      </p:sp>
      <p:cxnSp>
        <p:nvCxnSpPr>
          <p:cNvPr id="40" name="Straight Connector 3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Jigsaw puzzles in plastic figures">
            <a:extLst>
              <a:ext uri="{FF2B5EF4-FFF2-40B4-BE49-F238E27FC236}">
                <a16:creationId xmlns:a16="http://schemas.microsoft.com/office/drawing/2014/main" id="{1C99E6B1-7F1D-AB99-67AB-C090A0D6F4E5}"/>
              </a:ext>
            </a:extLst>
          </p:cNvPr>
          <p:cNvPicPr>
            <a:picLocks noChangeAspect="1"/>
          </p:cNvPicPr>
          <p:nvPr/>
        </p:nvPicPr>
        <p:blipFill rotWithShape="1">
          <a:blip r:embed="rId2"/>
          <a:srcRect l="21338" r="21338"/>
          <a:stretch/>
        </p:blipFill>
        <p:spPr>
          <a:xfrm>
            <a:off x="6515100" y="10"/>
            <a:ext cx="5676900" cy="6857990"/>
          </a:xfrm>
          <a:prstGeom prst="rect">
            <a:avLst/>
          </a:prstGeom>
        </p:spPr>
      </p:pic>
    </p:spTree>
    <p:extLst>
      <p:ext uri="{BB962C8B-B14F-4D97-AF65-F5344CB8AC3E}">
        <p14:creationId xmlns:p14="http://schemas.microsoft.com/office/powerpoint/2010/main" val="118081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t>Kvantitatiivisen tutkimuksen menetelmän selostaminen</a:t>
            </a:r>
          </a:p>
        </p:txBody>
      </p:sp>
      <p:sp>
        <p:nvSpPr>
          <p:cNvPr id="3" name="Sisällön paikkamerkki 2"/>
          <p:cNvSpPr>
            <a:spLocks noGrp="1"/>
          </p:cNvSpPr>
          <p:nvPr>
            <p:ph idx="1"/>
          </p:nvPr>
        </p:nvSpPr>
        <p:spPr>
          <a:xfrm>
            <a:off x="700635" y="2671948"/>
            <a:ext cx="10691265" cy="3257265"/>
          </a:xfrm>
        </p:spPr>
        <p:txBody>
          <a:bodyPr>
            <a:normAutofit fontScale="92500" lnSpcReduction="20000"/>
          </a:bodyPr>
          <a:lstStyle/>
          <a:p>
            <a:pPr algn="ctr"/>
            <a:r>
              <a:rPr lang="fi-FI" dirty="0"/>
              <a:t>Muuttujat ja niiden mittaaminen, mittareiden valinnan perustelu ja yhteys ongelmiin, mittareiden alkuperä</a:t>
            </a:r>
          </a:p>
          <a:p>
            <a:pPr algn="ctr"/>
            <a:r>
              <a:rPr lang="fi-FI" dirty="0"/>
              <a:t>Koeasetelma</a:t>
            </a:r>
          </a:p>
          <a:p>
            <a:pPr algn="ctr"/>
            <a:r>
              <a:rPr lang="fi-FI" dirty="0"/>
              <a:t>Koehenkilöt ja otannan kuvaus</a:t>
            </a:r>
          </a:p>
          <a:p>
            <a:pPr algn="ctr"/>
            <a:r>
              <a:rPr lang="fi-FI" dirty="0"/>
              <a:t>Koevälineistö</a:t>
            </a:r>
          </a:p>
          <a:p>
            <a:pPr algn="ctr"/>
            <a:r>
              <a:rPr lang="fi-FI" dirty="0"/>
              <a:t>Tutkimuksen suorittaminen</a:t>
            </a:r>
          </a:p>
          <a:p>
            <a:pPr algn="ctr"/>
            <a:r>
              <a:rPr lang="fi-FI" dirty="0"/>
              <a:t>Kerätyn aineiston käsittelymenetelmän valinta ja muuttujien muodostaminen</a:t>
            </a:r>
          </a:p>
          <a:p>
            <a:pPr algn="ctr"/>
            <a:r>
              <a:rPr lang="fi-FI" dirty="0"/>
              <a:t>Tilastollisten menetelmien valinta ja perustelu tutkimusongelmittain</a:t>
            </a:r>
          </a:p>
        </p:txBody>
      </p:sp>
    </p:spTree>
    <p:extLst>
      <p:ext uri="{BB962C8B-B14F-4D97-AF65-F5344CB8AC3E}">
        <p14:creationId xmlns:p14="http://schemas.microsoft.com/office/powerpoint/2010/main" val="170020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bar chart&#10;&#10;Description automatically generated">
            <a:extLst>
              <a:ext uri="{FF2B5EF4-FFF2-40B4-BE49-F238E27FC236}">
                <a16:creationId xmlns:a16="http://schemas.microsoft.com/office/drawing/2014/main" id="{41C01E2A-F37E-17C7-80D9-C2EBF32B63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935" b="3858"/>
          <a:stretch/>
        </p:blipFill>
        <p:spPr>
          <a:xfrm>
            <a:off x="20" y="10"/>
            <a:ext cx="12191979" cy="6857989"/>
          </a:xfrm>
          <a:prstGeom prst="rect">
            <a:avLst/>
          </a:prstGeom>
        </p:spPr>
      </p:pic>
    </p:spTree>
    <p:extLst>
      <p:ext uri="{BB962C8B-B14F-4D97-AF65-F5344CB8AC3E}">
        <p14:creationId xmlns:p14="http://schemas.microsoft.com/office/powerpoint/2010/main" val="74429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A1FADC9-A0F4-4689-9608-959F3C23DD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able&#10;&#10;Description automatically generated">
            <a:extLst>
              <a:ext uri="{FF2B5EF4-FFF2-40B4-BE49-F238E27FC236}">
                <a16:creationId xmlns:a16="http://schemas.microsoft.com/office/drawing/2014/main" id="{9385CE30-B25C-739B-B61B-882F582D2D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4592"/>
          <a:stretch/>
        </p:blipFill>
        <p:spPr>
          <a:xfrm>
            <a:off x="800100" y="1066799"/>
            <a:ext cx="10591800" cy="4724389"/>
          </a:xfrm>
          <a:prstGeom prst="rect">
            <a:avLst/>
          </a:prstGeom>
        </p:spPr>
      </p:pic>
      <p:cxnSp>
        <p:nvCxnSpPr>
          <p:cNvPr id="29" name="Straight Connector 28">
            <a:extLst>
              <a:ext uri="{FF2B5EF4-FFF2-40B4-BE49-F238E27FC236}">
                <a16:creationId xmlns:a16="http://schemas.microsoft.com/office/drawing/2014/main" id="{8ED41C16-52CF-47AA-A5C9-95D10CB80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48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FDC09-EA31-6006-E65D-F18F9516AD9C}"/>
              </a:ext>
            </a:extLst>
          </p:cNvPr>
          <p:cNvSpPr>
            <a:spLocks noGrp="1"/>
          </p:cNvSpPr>
          <p:nvPr>
            <p:ph type="title"/>
          </p:nvPr>
        </p:nvSpPr>
        <p:spPr>
          <a:xfrm>
            <a:off x="695325" y="914557"/>
            <a:ext cx="10872665" cy="705780"/>
          </a:xfrm>
        </p:spPr>
        <p:txBody>
          <a:bodyPr vert="horz" lIns="91440" tIns="45720" rIns="91440" bIns="45720" rtlCol="0" anchor="t">
            <a:normAutofit/>
          </a:bodyPr>
          <a:lstStyle/>
          <a:p>
            <a:pPr algn="ctr"/>
            <a:r>
              <a:rPr lang="en-US" dirty="0" err="1"/>
              <a:t>Taulukon</a:t>
            </a:r>
            <a:r>
              <a:rPr lang="en-US" dirty="0"/>
              <a:t> </a:t>
            </a:r>
            <a:r>
              <a:rPr lang="en-US" dirty="0" err="1"/>
              <a:t>tekeminen</a:t>
            </a:r>
            <a:r>
              <a:rPr lang="en-US" dirty="0"/>
              <a:t> </a:t>
            </a:r>
            <a:r>
              <a:rPr lang="en-US" dirty="0" err="1"/>
              <a:t>wordissa</a:t>
            </a:r>
            <a:endParaRPr lang="en-US" dirty="0"/>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able&#10;&#10;Description automatically generated">
            <a:extLst>
              <a:ext uri="{FF2B5EF4-FFF2-40B4-BE49-F238E27FC236}">
                <a16:creationId xmlns:a16="http://schemas.microsoft.com/office/drawing/2014/main" id="{4219E942-F96D-63E7-9B7F-B03A1449AE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2303414"/>
            <a:ext cx="10591800" cy="3839527"/>
          </a:xfrm>
          <a:prstGeom prst="rect">
            <a:avLst/>
          </a:prstGeom>
        </p:spPr>
      </p:pic>
    </p:spTree>
    <p:extLst>
      <p:ext uri="{BB962C8B-B14F-4D97-AF65-F5344CB8AC3E}">
        <p14:creationId xmlns:p14="http://schemas.microsoft.com/office/powerpoint/2010/main" val="71384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3815A-FC8C-B3CD-8930-7F590ABEC36C}"/>
              </a:ext>
            </a:extLst>
          </p:cNvPr>
          <p:cNvSpPr>
            <a:spLocks noGrp="1"/>
          </p:cNvSpPr>
          <p:nvPr>
            <p:ph type="title"/>
          </p:nvPr>
        </p:nvSpPr>
        <p:spPr>
          <a:xfrm>
            <a:off x="695325" y="897753"/>
            <a:ext cx="3635046" cy="1575391"/>
          </a:xfrm>
        </p:spPr>
        <p:txBody>
          <a:bodyPr>
            <a:normAutofit/>
          </a:bodyPr>
          <a:lstStyle/>
          <a:p>
            <a:r>
              <a:rPr lang="fi-FI" dirty="0"/>
              <a:t>Tulosten kirjaaminen</a:t>
            </a:r>
            <a:endParaRPr lang="fi-FI"/>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F83FD9F-1AF2-0D94-B52D-2939599BFFAC}"/>
              </a:ext>
            </a:extLst>
          </p:cNvPr>
          <p:cNvSpPr>
            <a:spLocks noGrp="1"/>
          </p:cNvSpPr>
          <p:nvPr>
            <p:ph idx="1"/>
          </p:nvPr>
        </p:nvSpPr>
        <p:spPr>
          <a:xfrm>
            <a:off x="695325" y="2710035"/>
            <a:ext cx="3587668" cy="3500265"/>
          </a:xfrm>
        </p:spPr>
        <p:txBody>
          <a:bodyPr>
            <a:normAutofit/>
          </a:bodyPr>
          <a:lstStyle/>
          <a:p>
            <a:r>
              <a:rPr lang="en-US" dirty="0" err="1"/>
              <a:t>Toistetaan</a:t>
            </a:r>
            <a:r>
              <a:rPr lang="en-US" dirty="0"/>
              <a:t> </a:t>
            </a:r>
            <a:r>
              <a:rPr lang="en-US" dirty="0" err="1"/>
              <a:t>eri</a:t>
            </a:r>
            <a:r>
              <a:rPr lang="en-US" dirty="0"/>
              <a:t> </a:t>
            </a:r>
            <a:r>
              <a:rPr lang="en-US" dirty="0" err="1"/>
              <a:t>asiat</a:t>
            </a:r>
            <a:r>
              <a:rPr lang="en-US" dirty="0"/>
              <a:t> </a:t>
            </a:r>
            <a:r>
              <a:rPr lang="en-US" dirty="0" err="1"/>
              <a:t>tekstissä</a:t>
            </a:r>
            <a:r>
              <a:rPr lang="en-US" dirty="0"/>
              <a:t>, </a:t>
            </a:r>
            <a:r>
              <a:rPr lang="en-US" dirty="0" err="1"/>
              <a:t>mitä</a:t>
            </a:r>
            <a:r>
              <a:rPr lang="en-US" dirty="0"/>
              <a:t> </a:t>
            </a:r>
            <a:r>
              <a:rPr lang="en-US" dirty="0" err="1"/>
              <a:t>kuviossa</a:t>
            </a:r>
            <a:r>
              <a:rPr lang="en-US" dirty="0"/>
              <a:t> / </a:t>
            </a:r>
            <a:r>
              <a:rPr lang="en-US" dirty="0" err="1"/>
              <a:t>taulukossa</a:t>
            </a:r>
            <a:r>
              <a:rPr lang="en-US" dirty="0"/>
              <a:t> </a:t>
            </a:r>
          </a:p>
          <a:p>
            <a:r>
              <a:rPr lang="en-US" dirty="0" err="1"/>
              <a:t>Käyttäkää</a:t>
            </a:r>
            <a:r>
              <a:rPr lang="en-US" dirty="0"/>
              <a:t> </a:t>
            </a:r>
            <a:r>
              <a:rPr lang="en-US" dirty="0" err="1"/>
              <a:t>samaa</a:t>
            </a:r>
            <a:r>
              <a:rPr lang="en-US" dirty="0"/>
              <a:t> </a:t>
            </a:r>
            <a:r>
              <a:rPr lang="en-US" dirty="0" err="1"/>
              <a:t>fonttia</a:t>
            </a:r>
            <a:r>
              <a:rPr lang="en-US" dirty="0"/>
              <a:t> </a:t>
            </a:r>
            <a:r>
              <a:rPr lang="en-US" dirty="0" err="1"/>
              <a:t>taulukoissa</a:t>
            </a:r>
            <a:r>
              <a:rPr lang="en-US" dirty="0"/>
              <a:t> / </a:t>
            </a:r>
            <a:r>
              <a:rPr lang="en-US" dirty="0" err="1"/>
              <a:t>kuvioissa</a:t>
            </a:r>
            <a:r>
              <a:rPr lang="en-US" dirty="0"/>
              <a:t> </a:t>
            </a:r>
            <a:r>
              <a:rPr lang="en-US" dirty="0" err="1"/>
              <a:t>kuin</a:t>
            </a:r>
            <a:r>
              <a:rPr lang="en-US" dirty="0"/>
              <a:t> </a:t>
            </a:r>
            <a:r>
              <a:rPr lang="en-US" dirty="0" err="1"/>
              <a:t>mitä</a:t>
            </a:r>
            <a:r>
              <a:rPr lang="en-US" dirty="0"/>
              <a:t> </a:t>
            </a:r>
            <a:r>
              <a:rPr lang="en-US" dirty="0" err="1"/>
              <a:t>tekstissä</a:t>
            </a:r>
            <a:r>
              <a:rPr lang="en-US" dirty="0"/>
              <a:t>! </a:t>
            </a:r>
          </a:p>
          <a:p>
            <a:pPr marL="0" indent="0">
              <a:buNone/>
            </a:pPr>
            <a:endParaRPr lang="en-US" dirty="0"/>
          </a:p>
        </p:txBody>
      </p:sp>
      <p:pic>
        <p:nvPicPr>
          <p:cNvPr id="5" name="Content Placeholder 4" descr="Chart, bar chart&#10;&#10;Description automatically generated">
            <a:extLst>
              <a:ext uri="{FF2B5EF4-FFF2-40B4-BE49-F238E27FC236}">
                <a16:creationId xmlns:a16="http://schemas.microsoft.com/office/drawing/2014/main" id="{7FDF86C7-1323-1FEA-320C-48200B82F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584" y="723900"/>
            <a:ext cx="5755531" cy="5410200"/>
          </a:xfrm>
          <a:prstGeom prst="rect">
            <a:avLst/>
          </a:prstGeom>
        </p:spPr>
      </p:pic>
      <p:sp>
        <p:nvSpPr>
          <p:cNvPr id="6" name="TextBox 5">
            <a:extLst>
              <a:ext uri="{FF2B5EF4-FFF2-40B4-BE49-F238E27FC236}">
                <a16:creationId xmlns:a16="http://schemas.microsoft.com/office/drawing/2014/main" id="{BB5DF4FE-BC3A-EE0D-7B1C-F78B289F1F24}"/>
              </a:ext>
            </a:extLst>
          </p:cNvPr>
          <p:cNvSpPr txBox="1"/>
          <p:nvPr/>
        </p:nvSpPr>
        <p:spPr>
          <a:xfrm>
            <a:off x="5468338" y="6377544"/>
            <a:ext cx="5332021" cy="338554"/>
          </a:xfrm>
          <a:prstGeom prst="rect">
            <a:avLst/>
          </a:prstGeom>
          <a:noFill/>
        </p:spPr>
        <p:txBody>
          <a:bodyPr wrap="square" rtlCol="0">
            <a:spAutoFit/>
          </a:bodyPr>
          <a:lstStyle/>
          <a:p>
            <a:r>
              <a:rPr lang="fi-FI" sz="800" dirty="0" err="1"/>
              <a:t>Arino</a:t>
            </a:r>
            <a:r>
              <a:rPr lang="fi-FI" sz="800" dirty="0"/>
              <a:t>, J. &amp; Heikkilä, H. 2020. Temperamentin ja ohjatun liikunnan harrastamisen yhteys päiväkotilapsilla. Liikuntatieteellinen tiedekunta, Jyväskylän yliopisto. Liikuntapedagogiikan pro gradu - tutkielma, 59 sivua, 3 liitettä.</a:t>
            </a:r>
          </a:p>
        </p:txBody>
      </p:sp>
      <p:sp>
        <p:nvSpPr>
          <p:cNvPr id="7" name="Rectangle 6">
            <a:extLst>
              <a:ext uri="{FF2B5EF4-FFF2-40B4-BE49-F238E27FC236}">
                <a16:creationId xmlns:a16="http://schemas.microsoft.com/office/drawing/2014/main" id="{C04CDA8F-C435-2E4C-E9A8-045C0CA4147E}"/>
              </a:ext>
            </a:extLst>
          </p:cNvPr>
          <p:cNvSpPr/>
          <p:nvPr/>
        </p:nvSpPr>
        <p:spPr>
          <a:xfrm>
            <a:off x="7689273" y="795647"/>
            <a:ext cx="647205" cy="296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78573501-79F1-3C3E-232C-FB414E8BD89C}"/>
              </a:ext>
            </a:extLst>
          </p:cNvPr>
          <p:cNvSpPr/>
          <p:nvPr/>
        </p:nvSpPr>
        <p:spPr>
          <a:xfrm>
            <a:off x="7344888" y="2796639"/>
            <a:ext cx="1472541" cy="296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303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3815A-FC8C-B3CD-8930-7F590ABEC36C}"/>
              </a:ext>
            </a:extLst>
          </p:cNvPr>
          <p:cNvSpPr>
            <a:spLocks noGrp="1"/>
          </p:cNvSpPr>
          <p:nvPr>
            <p:ph type="title"/>
          </p:nvPr>
        </p:nvSpPr>
        <p:spPr>
          <a:xfrm>
            <a:off x="695325" y="897753"/>
            <a:ext cx="3635046" cy="1575391"/>
          </a:xfrm>
        </p:spPr>
        <p:txBody>
          <a:bodyPr>
            <a:normAutofit/>
          </a:bodyPr>
          <a:lstStyle/>
          <a:p>
            <a:r>
              <a:rPr lang="fi-FI" dirty="0"/>
              <a:t>Tulosten kirjaaminen</a:t>
            </a:r>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Timeline&#10;&#10;Description automatically generated">
            <a:extLst>
              <a:ext uri="{FF2B5EF4-FFF2-40B4-BE49-F238E27FC236}">
                <a16:creationId xmlns:a16="http://schemas.microsoft.com/office/drawing/2014/main" id="{61FB4DE2-5CE2-A053-6184-45B966069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194" y="650308"/>
            <a:ext cx="6656481" cy="4842888"/>
          </a:xfrm>
        </p:spPr>
      </p:pic>
      <p:sp>
        <p:nvSpPr>
          <p:cNvPr id="6" name="TextBox 5">
            <a:extLst>
              <a:ext uri="{FF2B5EF4-FFF2-40B4-BE49-F238E27FC236}">
                <a16:creationId xmlns:a16="http://schemas.microsoft.com/office/drawing/2014/main" id="{BB5DF4FE-BC3A-EE0D-7B1C-F78B289F1F24}"/>
              </a:ext>
            </a:extLst>
          </p:cNvPr>
          <p:cNvSpPr txBox="1"/>
          <p:nvPr/>
        </p:nvSpPr>
        <p:spPr>
          <a:xfrm>
            <a:off x="4982698" y="5805057"/>
            <a:ext cx="6815437" cy="461665"/>
          </a:xfrm>
          <a:prstGeom prst="rect">
            <a:avLst/>
          </a:prstGeom>
          <a:noFill/>
        </p:spPr>
        <p:txBody>
          <a:bodyPr wrap="square" rtlCol="0">
            <a:spAutoFit/>
          </a:bodyPr>
          <a:lstStyle/>
          <a:p>
            <a:r>
              <a:rPr lang="fi-FI" sz="800" dirty="0"/>
              <a:t>Pyykkönen, Tiina. 2019. Vanhempien sosioekonomisen taustan yhteys lasten fyysisen aktiivisuuden toteutumiseen. Liikuntatieteellinen tiedekunta, Jyväskylän yliopisto, liikuntapedagogiikan pro gradu-tutkielma,</a:t>
            </a:r>
          </a:p>
          <a:p>
            <a:r>
              <a:rPr lang="fi-FI" sz="800" dirty="0"/>
              <a:t>102 sivua, 3 liitettä.</a:t>
            </a:r>
          </a:p>
        </p:txBody>
      </p:sp>
      <p:sp>
        <p:nvSpPr>
          <p:cNvPr id="8" name="TextBox 7">
            <a:extLst>
              <a:ext uri="{FF2B5EF4-FFF2-40B4-BE49-F238E27FC236}">
                <a16:creationId xmlns:a16="http://schemas.microsoft.com/office/drawing/2014/main" id="{4DBACC85-2359-ACC4-5A7D-FC98D32C4F2B}"/>
              </a:ext>
            </a:extLst>
          </p:cNvPr>
          <p:cNvSpPr txBox="1"/>
          <p:nvPr/>
        </p:nvSpPr>
        <p:spPr>
          <a:xfrm>
            <a:off x="890649" y="2553195"/>
            <a:ext cx="3170712" cy="646331"/>
          </a:xfrm>
          <a:prstGeom prst="rect">
            <a:avLst/>
          </a:prstGeom>
          <a:noFill/>
        </p:spPr>
        <p:txBody>
          <a:bodyPr wrap="square" rtlCol="0">
            <a:spAutoFit/>
          </a:bodyPr>
          <a:lstStyle/>
          <a:p>
            <a:pPr marL="285750" indent="-285750">
              <a:buFont typeface="Arial" panose="020B0604020202020204" pitchFamily="34" charset="0"/>
              <a:buChar char="•"/>
            </a:pPr>
            <a:r>
              <a:rPr lang="fi-FI" dirty="0"/>
              <a:t>Prosentit tekstissä ja kuvioissa </a:t>
            </a:r>
          </a:p>
        </p:txBody>
      </p:sp>
    </p:spTree>
    <p:extLst>
      <p:ext uri="{BB962C8B-B14F-4D97-AF65-F5344CB8AC3E}">
        <p14:creationId xmlns:p14="http://schemas.microsoft.com/office/powerpoint/2010/main" val="61438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AF8B-5D79-4BAB-D971-2971470BE3D2}"/>
              </a:ext>
            </a:extLst>
          </p:cNvPr>
          <p:cNvSpPr>
            <a:spLocks noGrp="1"/>
          </p:cNvSpPr>
          <p:nvPr>
            <p:ph type="title"/>
          </p:nvPr>
        </p:nvSpPr>
        <p:spPr/>
        <p:txBody>
          <a:bodyPr/>
          <a:lstStyle/>
          <a:p>
            <a:pPr algn="ctr"/>
            <a:r>
              <a:rPr lang="fi-FI" dirty="0"/>
              <a:t>Tulosten kirjaaminen</a:t>
            </a:r>
          </a:p>
        </p:txBody>
      </p:sp>
      <p:pic>
        <p:nvPicPr>
          <p:cNvPr id="5" name="Content Placeholder 4" descr="Graphical user interface, text&#10;&#10;Description automatically generated">
            <a:extLst>
              <a:ext uri="{FF2B5EF4-FFF2-40B4-BE49-F238E27FC236}">
                <a16:creationId xmlns:a16="http://schemas.microsoft.com/office/drawing/2014/main" id="{50321A31-1249-E10D-9F15-D080E676EB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635" y="2480375"/>
            <a:ext cx="6315075" cy="1714500"/>
          </a:xfrm>
        </p:spPr>
      </p:pic>
      <p:pic>
        <p:nvPicPr>
          <p:cNvPr id="7" name="Picture 6" descr="Graphical user interface, text, application, email&#10;&#10;Description automatically generated">
            <a:extLst>
              <a:ext uri="{FF2B5EF4-FFF2-40B4-BE49-F238E27FC236}">
                <a16:creationId xmlns:a16="http://schemas.microsoft.com/office/drawing/2014/main" id="{21E14A70-44FD-08B5-324C-2AA1DDE0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019" y="4194875"/>
            <a:ext cx="6229350" cy="1809750"/>
          </a:xfrm>
          <a:prstGeom prst="rect">
            <a:avLst/>
          </a:prstGeom>
        </p:spPr>
      </p:pic>
      <p:sp>
        <p:nvSpPr>
          <p:cNvPr id="8" name="Rectangle 7">
            <a:extLst>
              <a:ext uri="{FF2B5EF4-FFF2-40B4-BE49-F238E27FC236}">
                <a16:creationId xmlns:a16="http://schemas.microsoft.com/office/drawing/2014/main" id="{36D7F902-42FE-6E73-2550-2B55B05C0584}"/>
              </a:ext>
            </a:extLst>
          </p:cNvPr>
          <p:cNvSpPr/>
          <p:nvPr/>
        </p:nvSpPr>
        <p:spPr>
          <a:xfrm>
            <a:off x="2238935" y="3072653"/>
            <a:ext cx="605118" cy="248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9A140257-DD4E-F548-D6B3-251D36C7D92D}"/>
              </a:ext>
            </a:extLst>
          </p:cNvPr>
          <p:cNvSpPr/>
          <p:nvPr/>
        </p:nvSpPr>
        <p:spPr>
          <a:xfrm>
            <a:off x="4744192" y="3061679"/>
            <a:ext cx="997527" cy="275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1A7918D0-6F02-4B31-7CFE-D8A095358708}"/>
              </a:ext>
            </a:extLst>
          </p:cNvPr>
          <p:cNvSpPr/>
          <p:nvPr/>
        </p:nvSpPr>
        <p:spPr>
          <a:xfrm>
            <a:off x="1905990" y="3639787"/>
            <a:ext cx="148441" cy="1543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DB753F7B-B44B-EC23-76FA-6E2EDDB446D0}"/>
              </a:ext>
            </a:extLst>
          </p:cNvPr>
          <p:cNvSpPr/>
          <p:nvPr/>
        </p:nvSpPr>
        <p:spPr>
          <a:xfrm>
            <a:off x="1436914" y="3847605"/>
            <a:ext cx="540328" cy="2493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658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t>Kvalitatiivisen tutkimuksen menetelmän selostaminen</a:t>
            </a:r>
          </a:p>
        </p:txBody>
      </p:sp>
      <p:sp>
        <p:nvSpPr>
          <p:cNvPr id="3" name="Sisällön paikkamerkki 2"/>
          <p:cNvSpPr>
            <a:spLocks noGrp="1"/>
          </p:cNvSpPr>
          <p:nvPr>
            <p:ph idx="1"/>
          </p:nvPr>
        </p:nvSpPr>
        <p:spPr>
          <a:xfrm>
            <a:off x="700635" y="2689760"/>
            <a:ext cx="10691265" cy="3239453"/>
          </a:xfrm>
        </p:spPr>
        <p:txBody>
          <a:bodyPr/>
          <a:lstStyle/>
          <a:p>
            <a:pPr algn="ctr"/>
            <a:r>
              <a:rPr lang="fi-FI" dirty="0"/>
              <a:t>Käytetyt tutkimusmenetelmät ja niiden käytön perustelut</a:t>
            </a:r>
          </a:p>
          <a:p>
            <a:pPr algn="ctr"/>
            <a:r>
              <a:rPr lang="fi-FI" dirty="0"/>
              <a:t>Tiedot ajankäytöstä</a:t>
            </a:r>
          </a:p>
          <a:p>
            <a:pPr algn="ctr"/>
            <a:r>
              <a:rPr lang="fi-FI" dirty="0"/>
              <a:t>Kohderyhmä ja sen piirteet</a:t>
            </a:r>
          </a:p>
          <a:p>
            <a:pPr algn="ctr"/>
            <a:r>
              <a:rPr lang="fi-FI" dirty="0">
                <a:solidFill>
                  <a:srgbClr val="FF0000"/>
                </a:solidFill>
              </a:rPr>
              <a:t>Tutkijan ja tutkittavan väliset suhteet</a:t>
            </a:r>
          </a:p>
          <a:p>
            <a:pPr algn="ctr"/>
            <a:r>
              <a:rPr lang="fi-FI" dirty="0"/>
              <a:t>Aineiston tarkistukset ja kuvaukset analyysimenetelmistä</a:t>
            </a:r>
          </a:p>
        </p:txBody>
      </p:sp>
    </p:spTree>
    <p:extLst>
      <p:ext uri="{BB962C8B-B14F-4D97-AF65-F5344CB8AC3E}">
        <p14:creationId xmlns:p14="http://schemas.microsoft.com/office/powerpoint/2010/main" val="168053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C8B86-FC6E-BBCD-18A5-249FE8FF6959}"/>
              </a:ext>
            </a:extLst>
          </p:cNvPr>
          <p:cNvSpPr>
            <a:spLocks noGrp="1"/>
          </p:cNvSpPr>
          <p:nvPr>
            <p:ph type="title"/>
          </p:nvPr>
        </p:nvSpPr>
        <p:spPr>
          <a:xfrm>
            <a:off x="695325" y="897752"/>
            <a:ext cx="3635046" cy="3136365"/>
          </a:xfrm>
        </p:spPr>
        <p:txBody>
          <a:bodyPr>
            <a:normAutofit/>
          </a:bodyPr>
          <a:lstStyle/>
          <a:p>
            <a:r>
              <a:rPr lang="fi-FI" dirty="0"/>
              <a:t>tutkimuksen menetelmien raportointi </a:t>
            </a:r>
          </a:p>
        </p:txBody>
      </p:sp>
      <p:cxnSp>
        <p:nvCxnSpPr>
          <p:cNvPr id="19"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85F1DC-1362-819B-5B98-D453C8037002}"/>
              </a:ext>
            </a:extLst>
          </p:cNvPr>
          <p:cNvSpPr txBox="1"/>
          <p:nvPr/>
        </p:nvSpPr>
        <p:spPr>
          <a:xfrm>
            <a:off x="398520" y="6307951"/>
            <a:ext cx="11068326" cy="400110"/>
          </a:xfrm>
          <a:prstGeom prst="rect">
            <a:avLst/>
          </a:prstGeom>
          <a:noFill/>
        </p:spPr>
        <p:txBody>
          <a:bodyPr wrap="square" rtlCol="0">
            <a:spAutoFit/>
          </a:bodyPr>
          <a:lstStyle/>
          <a:p>
            <a:r>
              <a:rPr lang="fi-FI" sz="1000" dirty="0" err="1"/>
              <a:t>Kantelus</a:t>
            </a:r>
            <a:r>
              <a:rPr lang="fi-FI" sz="1000" dirty="0"/>
              <a:t> K. (2022). Henkinen hyvinvointi ja </a:t>
            </a:r>
            <a:r>
              <a:rPr lang="fi-FI" sz="1000" dirty="0" err="1"/>
              <a:t>perheresilienssi</a:t>
            </a:r>
            <a:r>
              <a:rPr lang="fi-FI" sz="1000" dirty="0"/>
              <a:t> pandemia-aikana – Luontoliikunnan rooli perheiden kokemana. Liikuntatieteellinen tiedekunta, Jyväskylän yliopisto, Liikuntapedagogiikan pro gradu -tutkielma. 114 s. (3 liitettä).</a:t>
            </a:r>
          </a:p>
        </p:txBody>
      </p:sp>
      <p:pic>
        <p:nvPicPr>
          <p:cNvPr id="7" name="Content Placeholder 4" descr="Table&#10;&#10;Description automatically generated">
            <a:extLst>
              <a:ext uri="{FF2B5EF4-FFF2-40B4-BE49-F238E27FC236}">
                <a16:creationId xmlns:a16="http://schemas.microsoft.com/office/drawing/2014/main" id="{7D103738-E11E-5B0B-EFE2-C9CD028A35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8542"/>
          <a:stretch/>
        </p:blipFill>
        <p:spPr>
          <a:xfrm>
            <a:off x="5130470" y="939313"/>
            <a:ext cx="6452255" cy="3626226"/>
          </a:xfrm>
        </p:spPr>
      </p:pic>
      <p:pic>
        <p:nvPicPr>
          <p:cNvPr id="11" name="Picture 10" descr="Table&#10;&#10;Description automatically generated">
            <a:extLst>
              <a:ext uri="{FF2B5EF4-FFF2-40B4-BE49-F238E27FC236}">
                <a16:creationId xmlns:a16="http://schemas.microsoft.com/office/drawing/2014/main" id="{EA9621F6-8FCA-CE39-C59E-BD48272144D3}"/>
              </a:ext>
            </a:extLst>
          </p:cNvPr>
          <p:cNvPicPr>
            <a:picLocks noChangeAspect="1"/>
          </p:cNvPicPr>
          <p:nvPr/>
        </p:nvPicPr>
        <p:blipFill rotWithShape="1">
          <a:blip r:embed="rId2">
            <a:extLst>
              <a:ext uri="{28A0092B-C50C-407E-A947-70E740481C1C}">
                <a14:useLocalDpi xmlns:a14="http://schemas.microsoft.com/office/drawing/2010/main" val="0"/>
              </a:ext>
            </a:extLst>
          </a:blip>
          <a:srcRect t="89712"/>
          <a:stretch/>
        </p:blipFill>
        <p:spPr>
          <a:xfrm>
            <a:off x="5130470" y="4565539"/>
            <a:ext cx="6452255" cy="724982"/>
          </a:xfrm>
          <a:prstGeom prst="rect">
            <a:avLst/>
          </a:prstGeom>
        </p:spPr>
      </p:pic>
      <p:sp>
        <p:nvSpPr>
          <p:cNvPr id="13" name="Rectangle 12">
            <a:extLst>
              <a:ext uri="{FF2B5EF4-FFF2-40B4-BE49-F238E27FC236}">
                <a16:creationId xmlns:a16="http://schemas.microsoft.com/office/drawing/2014/main" id="{2381E44D-ACEC-1EA5-8716-5BFCB834B1D3}"/>
              </a:ext>
            </a:extLst>
          </p:cNvPr>
          <p:cNvSpPr/>
          <p:nvPr/>
        </p:nvSpPr>
        <p:spPr>
          <a:xfrm>
            <a:off x="5088577" y="897752"/>
            <a:ext cx="6378269" cy="4582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4459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C8B86-FC6E-BBCD-18A5-249FE8FF6959}"/>
              </a:ext>
            </a:extLst>
          </p:cNvPr>
          <p:cNvSpPr>
            <a:spLocks noGrp="1"/>
          </p:cNvSpPr>
          <p:nvPr>
            <p:ph type="title"/>
          </p:nvPr>
        </p:nvSpPr>
        <p:spPr>
          <a:xfrm>
            <a:off x="695325" y="897752"/>
            <a:ext cx="3635046" cy="3136365"/>
          </a:xfrm>
        </p:spPr>
        <p:txBody>
          <a:bodyPr>
            <a:normAutofit/>
          </a:bodyPr>
          <a:lstStyle/>
          <a:p>
            <a:r>
              <a:rPr lang="fi-FI" dirty="0"/>
              <a:t>tutkimuksen kulku </a:t>
            </a:r>
          </a:p>
        </p:txBody>
      </p:sp>
      <p:cxnSp>
        <p:nvCxnSpPr>
          <p:cNvPr id="19"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18EAF1C9-352C-B07B-E761-EB680C98F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981" y="723900"/>
            <a:ext cx="6498738" cy="5410200"/>
          </a:xfrm>
          <a:prstGeom prst="rect">
            <a:avLst/>
          </a:prstGeom>
        </p:spPr>
      </p:pic>
      <p:sp>
        <p:nvSpPr>
          <p:cNvPr id="6" name="TextBox 5">
            <a:extLst>
              <a:ext uri="{FF2B5EF4-FFF2-40B4-BE49-F238E27FC236}">
                <a16:creationId xmlns:a16="http://schemas.microsoft.com/office/drawing/2014/main" id="{6C85F1DC-1362-819B-5B98-D453C8037002}"/>
              </a:ext>
            </a:extLst>
          </p:cNvPr>
          <p:cNvSpPr txBox="1"/>
          <p:nvPr/>
        </p:nvSpPr>
        <p:spPr>
          <a:xfrm>
            <a:off x="398520" y="6307951"/>
            <a:ext cx="11068326" cy="400110"/>
          </a:xfrm>
          <a:prstGeom prst="rect">
            <a:avLst/>
          </a:prstGeom>
          <a:noFill/>
        </p:spPr>
        <p:txBody>
          <a:bodyPr wrap="square" rtlCol="0">
            <a:spAutoFit/>
          </a:bodyPr>
          <a:lstStyle/>
          <a:p>
            <a:r>
              <a:rPr lang="fi-FI" sz="1000" dirty="0" err="1"/>
              <a:t>Kantelus</a:t>
            </a:r>
            <a:r>
              <a:rPr lang="fi-FI" sz="1000" dirty="0"/>
              <a:t> K. (2022). Henkinen hyvinvointi ja </a:t>
            </a:r>
            <a:r>
              <a:rPr lang="fi-FI" sz="1000" dirty="0" err="1"/>
              <a:t>perheresilienssi</a:t>
            </a:r>
            <a:r>
              <a:rPr lang="fi-FI" sz="1000" dirty="0"/>
              <a:t> pandemia-aikana – Luontoliikunnan rooli perheiden kokemana. Liikuntatieteellinen tiedekunta, Jyväskylän yliopisto, Liikuntapedagogiikan pro gradu -tutkielma. 114 s. (3 liitettä).</a:t>
            </a:r>
          </a:p>
        </p:txBody>
      </p:sp>
    </p:spTree>
    <p:extLst>
      <p:ext uri="{BB962C8B-B14F-4D97-AF65-F5344CB8AC3E}">
        <p14:creationId xmlns:p14="http://schemas.microsoft.com/office/powerpoint/2010/main" val="206242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5644B-9FC4-1ADC-AD7E-5096F3AD25AC}"/>
              </a:ext>
            </a:extLst>
          </p:cNvPr>
          <p:cNvSpPr>
            <a:spLocks noGrp="1"/>
          </p:cNvSpPr>
          <p:nvPr>
            <p:ph type="title"/>
          </p:nvPr>
        </p:nvSpPr>
        <p:spPr>
          <a:xfrm>
            <a:off x="7992709" y="895449"/>
            <a:ext cx="3619697" cy="845946"/>
          </a:xfrm>
        </p:spPr>
        <p:txBody>
          <a:bodyPr vert="horz" lIns="91440" tIns="45720" rIns="91440" bIns="45720" rtlCol="0" anchor="t">
            <a:normAutofit/>
          </a:bodyPr>
          <a:lstStyle/>
          <a:p>
            <a:pPr algn="ctr"/>
            <a:r>
              <a:rPr lang="en-US" kern="1200" cap="all" spc="30" baseline="0" dirty="0">
                <a:solidFill>
                  <a:schemeClr val="tx1"/>
                </a:solidFill>
                <a:latin typeface="+mj-lt"/>
                <a:ea typeface="+mj-ea"/>
                <a:cs typeface="+mj-cs"/>
              </a:rPr>
              <a:t>JOHDANTO</a:t>
            </a:r>
          </a:p>
        </p:txBody>
      </p:sp>
      <p:pic>
        <p:nvPicPr>
          <p:cNvPr id="7" name="Content Placeholder 6" descr="A wall covered with sticky notes.">
            <a:extLst>
              <a:ext uri="{FF2B5EF4-FFF2-40B4-BE49-F238E27FC236}">
                <a16:creationId xmlns:a16="http://schemas.microsoft.com/office/drawing/2014/main" id="{0B0B7B80-38B4-477D-627C-716E28C7D12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933" r="16933" b="-1"/>
          <a:stretch/>
        </p:blipFill>
        <p:spPr>
          <a:xfrm>
            <a:off x="20" y="10"/>
            <a:ext cx="7315180" cy="6857984"/>
          </a:xfrm>
          <a:prstGeom prst="rect">
            <a:avLst/>
          </a:prstGeom>
        </p:spPr>
      </p:pic>
      <p:cxnSp>
        <p:nvCxnSpPr>
          <p:cNvPr id="31" name="Straight Connector 3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082515-EC54-314D-1D93-2387D71E8120}"/>
              </a:ext>
            </a:extLst>
          </p:cNvPr>
          <p:cNvSpPr>
            <a:spLocks noGrp="1"/>
          </p:cNvSpPr>
          <p:nvPr>
            <p:ph sz="half" idx="1"/>
          </p:nvPr>
        </p:nvSpPr>
        <p:spPr>
          <a:xfrm>
            <a:off x="7991572" y="1862421"/>
            <a:ext cx="4023375" cy="4515486"/>
          </a:xfrm>
        </p:spPr>
        <p:txBody>
          <a:bodyPr vert="horz" lIns="91440" tIns="45720" rIns="91440" bIns="45720" rtlCol="0">
            <a:normAutofit/>
          </a:bodyPr>
          <a:lstStyle/>
          <a:p>
            <a:pPr marL="0" indent="0" algn="ctr">
              <a:lnSpc>
                <a:spcPct val="110000"/>
              </a:lnSpc>
              <a:buNone/>
            </a:pPr>
            <a:r>
              <a:rPr lang="en-US" sz="1600" b="1" dirty="0" err="1"/>
              <a:t>Harjoitus</a:t>
            </a:r>
            <a:r>
              <a:rPr lang="en-US" sz="1600" b="1" dirty="0"/>
              <a:t> 1: </a:t>
            </a:r>
            <a:r>
              <a:rPr lang="en-US" sz="1600" b="1" dirty="0" err="1"/>
              <a:t>Oletko</a:t>
            </a:r>
            <a:r>
              <a:rPr lang="en-US" sz="1600" b="1" dirty="0"/>
              <a:t> </a:t>
            </a:r>
            <a:r>
              <a:rPr lang="en-US" sz="1600" b="1" dirty="0" err="1"/>
              <a:t>lukijana</a:t>
            </a:r>
            <a:r>
              <a:rPr lang="en-US" sz="1600" b="1" dirty="0"/>
              <a:t> </a:t>
            </a:r>
            <a:r>
              <a:rPr lang="en-US" sz="1600" b="1" dirty="0" err="1"/>
              <a:t>vakuuttunut</a:t>
            </a:r>
            <a:r>
              <a:rPr lang="en-US" sz="1600" b="1" dirty="0"/>
              <a:t>, </a:t>
            </a:r>
            <a:r>
              <a:rPr lang="en-US" sz="1600" b="1" dirty="0" err="1"/>
              <a:t>että</a:t>
            </a:r>
            <a:r>
              <a:rPr lang="en-US" sz="1600" b="1" dirty="0"/>
              <a:t> </a:t>
            </a:r>
            <a:r>
              <a:rPr lang="en-US" sz="1600" b="1" dirty="0" err="1"/>
              <a:t>aiheen</a:t>
            </a:r>
            <a:r>
              <a:rPr lang="en-US" sz="1600" b="1" dirty="0"/>
              <a:t> </a:t>
            </a:r>
            <a:r>
              <a:rPr lang="en-US" sz="1600" b="1" dirty="0" err="1"/>
              <a:t>valinta</a:t>
            </a:r>
            <a:r>
              <a:rPr lang="en-US" sz="1600" b="1" dirty="0"/>
              <a:t> on </a:t>
            </a:r>
            <a:r>
              <a:rPr lang="en-US" sz="1600" b="1" dirty="0" err="1"/>
              <a:t>perusteltu</a:t>
            </a:r>
            <a:r>
              <a:rPr lang="en-US" sz="1600" b="1" dirty="0"/>
              <a:t>? </a:t>
            </a:r>
          </a:p>
          <a:p>
            <a:pPr marL="0" indent="0" algn="ctr">
              <a:lnSpc>
                <a:spcPct val="110000"/>
              </a:lnSpc>
              <a:buNone/>
            </a:pPr>
            <a:endParaRPr lang="en-US" sz="1600" b="1" dirty="0"/>
          </a:p>
          <a:p>
            <a:pPr marL="0" indent="0" algn="ctr">
              <a:lnSpc>
                <a:spcPct val="110000"/>
              </a:lnSpc>
              <a:buNone/>
            </a:pPr>
            <a:r>
              <a:rPr lang="en-US" sz="1600" dirty="0" err="1"/>
              <a:t>Perusteluja</a:t>
            </a:r>
            <a:r>
              <a:rPr lang="en-US" sz="1600" dirty="0"/>
              <a:t> on </a:t>
            </a:r>
            <a:r>
              <a:rPr lang="en-US" sz="1600" dirty="0" err="1"/>
              <a:t>kuvattu</a:t>
            </a:r>
            <a:r>
              <a:rPr lang="en-US" sz="1600" dirty="0"/>
              <a:t> </a:t>
            </a:r>
            <a:r>
              <a:rPr lang="en-US" sz="1600" dirty="0" err="1"/>
              <a:t>esim</a:t>
            </a:r>
            <a:r>
              <a:rPr lang="en-US" sz="1600" dirty="0"/>
              <a:t>. </a:t>
            </a:r>
            <a:r>
              <a:rPr lang="en-US" sz="1600" dirty="0" err="1"/>
              <a:t>alla</a:t>
            </a:r>
            <a:r>
              <a:rPr lang="en-US" sz="1600" dirty="0"/>
              <a:t> </a:t>
            </a:r>
            <a:r>
              <a:rPr lang="en-US" sz="1600" dirty="0" err="1"/>
              <a:t>olevista</a:t>
            </a:r>
            <a:r>
              <a:rPr lang="en-US" sz="1600" dirty="0"/>
              <a:t> </a:t>
            </a:r>
            <a:r>
              <a:rPr lang="en-US" sz="1600" dirty="0" err="1"/>
              <a:t>näkökulmista</a:t>
            </a:r>
            <a:r>
              <a:rPr lang="en-US" sz="1600" dirty="0"/>
              <a:t>: </a:t>
            </a:r>
          </a:p>
          <a:p>
            <a:pPr algn="ctr">
              <a:lnSpc>
                <a:spcPct val="110000"/>
              </a:lnSpc>
            </a:pPr>
            <a:r>
              <a:rPr lang="en-US" sz="1600" dirty="0" err="1"/>
              <a:t>Yhteiskunnallinen</a:t>
            </a:r>
            <a:r>
              <a:rPr lang="en-US" sz="1600" dirty="0"/>
              <a:t> ja </a:t>
            </a:r>
            <a:r>
              <a:rPr lang="en-US" sz="1600" dirty="0" err="1"/>
              <a:t>yksilöllinen</a:t>
            </a:r>
            <a:r>
              <a:rPr lang="en-US" sz="1600" dirty="0"/>
              <a:t> </a:t>
            </a:r>
            <a:r>
              <a:rPr lang="en-US" sz="1600" dirty="0" err="1"/>
              <a:t>näkökulma</a:t>
            </a:r>
            <a:r>
              <a:rPr lang="en-US" sz="1600" dirty="0"/>
              <a:t> </a:t>
            </a:r>
          </a:p>
          <a:p>
            <a:pPr algn="ctr">
              <a:lnSpc>
                <a:spcPct val="110000"/>
              </a:lnSpc>
            </a:pPr>
            <a:r>
              <a:rPr lang="en-US" sz="1600" dirty="0" err="1"/>
              <a:t>Perusteet</a:t>
            </a:r>
            <a:r>
              <a:rPr lang="en-US" sz="1600" dirty="0"/>
              <a:t> ja </a:t>
            </a:r>
            <a:r>
              <a:rPr lang="en-US" sz="1600" dirty="0" err="1"/>
              <a:t>yhtymäkohdat</a:t>
            </a:r>
            <a:r>
              <a:rPr lang="en-US" sz="1600" dirty="0"/>
              <a:t> </a:t>
            </a:r>
            <a:r>
              <a:rPr lang="en-US" sz="1600" dirty="0" err="1"/>
              <a:t>aiempaan</a:t>
            </a:r>
            <a:r>
              <a:rPr lang="en-US" sz="1600" dirty="0"/>
              <a:t> </a:t>
            </a:r>
            <a:r>
              <a:rPr lang="en-US" sz="1600" dirty="0" err="1"/>
              <a:t>tutkimukseen</a:t>
            </a:r>
            <a:r>
              <a:rPr lang="en-US" sz="1600" dirty="0"/>
              <a:t> </a:t>
            </a:r>
            <a:r>
              <a:rPr lang="en-US" sz="1600" dirty="0">
                <a:sym typeface="Wingdings" panose="05000000000000000000" pitchFamily="2" charset="2"/>
              </a:rPr>
              <a:t> ja </a:t>
            </a:r>
            <a:r>
              <a:rPr lang="en-US" sz="1600" dirty="0" err="1">
                <a:sym typeface="Wingdings" panose="05000000000000000000" pitchFamily="2" charset="2"/>
              </a:rPr>
              <a:t>mitä</a:t>
            </a:r>
            <a:r>
              <a:rPr lang="en-US" sz="1600" dirty="0">
                <a:sym typeface="Wingdings" panose="05000000000000000000" pitchFamily="2" charset="2"/>
              </a:rPr>
              <a:t> </a:t>
            </a:r>
            <a:r>
              <a:rPr lang="en-US" sz="1600" dirty="0" err="1">
                <a:sym typeface="Wingdings" panose="05000000000000000000" pitchFamily="2" charset="2"/>
              </a:rPr>
              <a:t>tuo</a:t>
            </a:r>
            <a:r>
              <a:rPr lang="en-US" sz="1600" dirty="0">
                <a:sym typeface="Wingdings" panose="05000000000000000000" pitchFamily="2" charset="2"/>
              </a:rPr>
              <a:t> </a:t>
            </a:r>
            <a:r>
              <a:rPr lang="en-US" sz="1600" dirty="0" err="1">
                <a:sym typeface="Wingdings" panose="05000000000000000000" pitchFamily="2" charset="2"/>
              </a:rPr>
              <a:t>siihen</a:t>
            </a:r>
            <a:r>
              <a:rPr lang="en-US" sz="1600" dirty="0">
                <a:sym typeface="Wingdings" panose="05000000000000000000" pitchFamily="2" charset="2"/>
              </a:rPr>
              <a:t> </a:t>
            </a:r>
            <a:r>
              <a:rPr lang="en-US" sz="1600" dirty="0" err="1">
                <a:sym typeface="Wingdings" panose="05000000000000000000" pitchFamily="2" charset="2"/>
              </a:rPr>
              <a:t>lisää</a:t>
            </a:r>
            <a:endParaRPr lang="en-US" sz="1600" dirty="0"/>
          </a:p>
          <a:p>
            <a:pPr algn="ctr">
              <a:lnSpc>
                <a:spcPct val="110000"/>
              </a:lnSpc>
            </a:pPr>
            <a:r>
              <a:rPr lang="en-US" sz="1600" dirty="0" err="1"/>
              <a:t>Oppiainenäkökulma</a:t>
            </a:r>
            <a:r>
              <a:rPr lang="en-US" sz="1600" dirty="0"/>
              <a:t>  </a:t>
            </a:r>
          </a:p>
          <a:p>
            <a:pPr algn="ctr">
              <a:lnSpc>
                <a:spcPct val="110000"/>
              </a:lnSpc>
            </a:pPr>
            <a:r>
              <a:rPr lang="en-US" sz="1600" dirty="0" err="1"/>
              <a:t>Uutuusarvo</a:t>
            </a:r>
            <a:r>
              <a:rPr lang="en-US" sz="1600" dirty="0"/>
              <a:t> / </a:t>
            </a:r>
            <a:r>
              <a:rPr lang="en-US" sz="1600" dirty="0" err="1"/>
              <a:t>ajankohtaisuus</a:t>
            </a:r>
            <a:r>
              <a:rPr lang="en-US" sz="1600" dirty="0"/>
              <a:t> </a:t>
            </a:r>
          </a:p>
          <a:p>
            <a:pPr algn="ctr">
              <a:lnSpc>
                <a:spcPct val="110000"/>
              </a:lnSpc>
            </a:pPr>
            <a:r>
              <a:rPr lang="en-US" sz="1600" dirty="0" err="1"/>
              <a:t>Kirjoittajan</a:t>
            </a:r>
            <a:r>
              <a:rPr lang="en-US" sz="1600" dirty="0"/>
              <a:t> </a:t>
            </a:r>
            <a:r>
              <a:rPr lang="en-US" sz="1600" dirty="0" err="1"/>
              <a:t>omat</a:t>
            </a:r>
            <a:r>
              <a:rPr lang="en-US" sz="1600" dirty="0"/>
              <a:t> </a:t>
            </a:r>
            <a:r>
              <a:rPr lang="en-US" sz="1600" dirty="0" err="1"/>
              <a:t>kokemukset</a:t>
            </a:r>
            <a:r>
              <a:rPr lang="en-US" sz="1600" dirty="0"/>
              <a:t>  </a:t>
            </a:r>
          </a:p>
        </p:txBody>
      </p:sp>
    </p:spTree>
    <p:extLst>
      <p:ext uri="{BB962C8B-B14F-4D97-AF65-F5344CB8AC3E}">
        <p14:creationId xmlns:p14="http://schemas.microsoft.com/office/powerpoint/2010/main" val="37361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Content Placeholder 4" descr="Text&#10;&#10;Description automatically generated">
            <a:extLst>
              <a:ext uri="{FF2B5EF4-FFF2-40B4-BE49-F238E27FC236}">
                <a16:creationId xmlns:a16="http://schemas.microsoft.com/office/drawing/2014/main" id="{36E7A4CD-7BCB-595E-A861-8EB1E3E3F55B}"/>
              </a:ext>
            </a:extLst>
          </p:cNvPr>
          <p:cNvPicPr>
            <a:picLocks noChangeAspect="1"/>
          </p:cNvPicPr>
          <p:nvPr/>
        </p:nvPicPr>
        <p:blipFill rotWithShape="1">
          <a:blip r:embed="rId2">
            <a:extLst>
              <a:ext uri="{28A0092B-C50C-407E-A947-70E740481C1C}">
                <a14:useLocalDpi xmlns:a14="http://schemas.microsoft.com/office/drawing/2010/main" val="0"/>
              </a:ext>
            </a:extLst>
          </a:blip>
          <a:srcRect l="1193" t="-1" r="7891" b="69524"/>
          <a:stretch/>
        </p:blipFill>
        <p:spPr>
          <a:xfrm>
            <a:off x="3393632" y="290036"/>
            <a:ext cx="7632466" cy="3091899"/>
          </a:xfrm>
          <a:prstGeom prst="rect">
            <a:avLst/>
          </a:prstGeom>
        </p:spPr>
      </p:pic>
      <p:pic>
        <p:nvPicPr>
          <p:cNvPr id="4" name="Content Placeholder 8" descr="Text&#10;&#10;Description automatically generated">
            <a:extLst>
              <a:ext uri="{FF2B5EF4-FFF2-40B4-BE49-F238E27FC236}">
                <a16:creationId xmlns:a16="http://schemas.microsoft.com/office/drawing/2014/main" id="{D88BD247-7DD0-B01C-7DAE-0B112630E7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4530"/>
          <a:stretch/>
        </p:blipFill>
        <p:spPr>
          <a:xfrm>
            <a:off x="3393632" y="3047549"/>
            <a:ext cx="8220075" cy="3520415"/>
          </a:xfrm>
          <a:prstGeom prst="rect">
            <a:avLst/>
          </a:prstGeom>
        </p:spPr>
      </p:pic>
      <p:sp>
        <p:nvSpPr>
          <p:cNvPr id="8" name="TextBox 7">
            <a:extLst>
              <a:ext uri="{FF2B5EF4-FFF2-40B4-BE49-F238E27FC236}">
                <a16:creationId xmlns:a16="http://schemas.microsoft.com/office/drawing/2014/main" id="{B778AF8E-5276-0B8D-D3F3-635B8963C56D}"/>
              </a:ext>
            </a:extLst>
          </p:cNvPr>
          <p:cNvSpPr txBox="1"/>
          <p:nvPr/>
        </p:nvSpPr>
        <p:spPr>
          <a:xfrm>
            <a:off x="578293" y="6367909"/>
            <a:ext cx="112756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Calisto MT"/>
                <a:ea typeface="+mn-ea"/>
                <a:cs typeface="+mn-cs"/>
              </a:rPr>
              <a:t>Kantelus K. (2022). Henkinen hyvinvointi ja perheresilienssi pandemia-aikana – Luontoliikunnan rooli perheiden kokemana. Liikuntatieteellinen tiedekunta, Jyväskylän yliopisto, Liikuntapedagogiikan pro gradu -tutkielma. 114 s. (3 liitettä).</a:t>
            </a:r>
            <a:endParaRPr kumimoji="0" lang="fi-FI" sz="10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376947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F7E5A405-F2BD-4DC9-CBEA-D10976F9B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187534"/>
            <a:ext cx="10055500" cy="4200700"/>
          </a:xfrm>
        </p:spPr>
      </p:pic>
      <p:sp>
        <p:nvSpPr>
          <p:cNvPr id="2" name="TextBox 1">
            <a:extLst>
              <a:ext uri="{FF2B5EF4-FFF2-40B4-BE49-F238E27FC236}">
                <a16:creationId xmlns:a16="http://schemas.microsoft.com/office/drawing/2014/main" id="{B43BBB7A-7D71-C21A-DA14-A93F629B5AAE}"/>
              </a:ext>
            </a:extLst>
          </p:cNvPr>
          <p:cNvSpPr txBox="1"/>
          <p:nvPr/>
        </p:nvSpPr>
        <p:spPr>
          <a:xfrm>
            <a:off x="1001485" y="5470411"/>
            <a:ext cx="1018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Calisto MT"/>
                <a:ea typeface="+mn-ea"/>
                <a:cs typeface="+mn-cs"/>
              </a:rPr>
              <a:t>Kantelus K. (2022). Henkinen hyvinvointi ja perheresilienssi pandemia-aikana – Luontoliikunnan rooli perheiden kokemana. Liikuntatieteellinen tiedekunta, Jyväskylän yliopisto, Liikuntapedagogiikan pro gradu -tutkielma. 114 s. (3 liitettä).</a:t>
            </a:r>
            <a:endParaRPr kumimoji="0" lang="fi-FI" sz="10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1398676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able&#10;&#10;Description automatically generated">
            <a:extLst>
              <a:ext uri="{FF2B5EF4-FFF2-40B4-BE49-F238E27FC236}">
                <a16:creationId xmlns:a16="http://schemas.microsoft.com/office/drawing/2014/main" id="{4BA84292-A78A-C5FB-C6BB-8AAF3E509BA8}"/>
              </a:ext>
            </a:extLst>
          </p:cNvPr>
          <p:cNvPicPr>
            <a:picLocks noChangeAspect="1"/>
          </p:cNvPicPr>
          <p:nvPr/>
        </p:nvPicPr>
        <p:blipFill rotWithShape="1">
          <a:blip r:embed="rId2">
            <a:extLst>
              <a:ext uri="{28A0092B-C50C-407E-A947-70E740481C1C}">
                <a14:useLocalDpi xmlns:a14="http://schemas.microsoft.com/office/drawing/2010/main" val="0"/>
              </a:ext>
            </a:extLst>
          </a:blip>
          <a:srcRect r="6177" b="3"/>
          <a:stretch/>
        </p:blipFill>
        <p:spPr>
          <a:xfrm>
            <a:off x="3238500" y="547027"/>
            <a:ext cx="7525871" cy="6236400"/>
          </a:xfrm>
          <a:prstGeom prst="rect">
            <a:avLst/>
          </a:prstGeom>
        </p:spPr>
      </p:pic>
      <p:sp>
        <p:nvSpPr>
          <p:cNvPr id="6" name="TextBox 5">
            <a:extLst>
              <a:ext uri="{FF2B5EF4-FFF2-40B4-BE49-F238E27FC236}">
                <a16:creationId xmlns:a16="http://schemas.microsoft.com/office/drawing/2014/main" id="{5505A761-BC54-69E8-0D77-1AF24B5B2F5C}"/>
              </a:ext>
            </a:extLst>
          </p:cNvPr>
          <p:cNvSpPr txBox="1"/>
          <p:nvPr/>
        </p:nvSpPr>
        <p:spPr>
          <a:xfrm>
            <a:off x="451261" y="6457890"/>
            <a:ext cx="9862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Calisto MT"/>
                <a:ea typeface="+mn-ea"/>
                <a:cs typeface="+mn-cs"/>
              </a:rPr>
              <a:t>Kantelus K. (2022). Henkinen hyvinvointi ja perheresilienssi pandemia-aikana – Luontoliikunnan rooli perheiden kokemana. Liikuntatieteellinen tiedekunta, Jyväskylän yliopisto, Liikuntapedagogiikan pro gradu -tutkielma. 114 s. (3 liitettä).</a:t>
            </a:r>
            <a:endParaRPr kumimoji="0" lang="fi-FI" sz="10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96715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5E810-F826-9E7F-85D3-A7AA7ADE8E57}"/>
              </a:ext>
            </a:extLst>
          </p:cNvPr>
          <p:cNvSpPr>
            <a:spLocks noGrp="1"/>
          </p:cNvSpPr>
          <p:nvPr>
            <p:ph type="title"/>
          </p:nvPr>
        </p:nvSpPr>
        <p:spPr>
          <a:xfrm>
            <a:off x="695325" y="907037"/>
            <a:ext cx="3819821" cy="1955690"/>
          </a:xfrm>
        </p:spPr>
        <p:txBody>
          <a:bodyPr>
            <a:normAutofit fontScale="90000"/>
          </a:bodyPr>
          <a:lstStyle/>
          <a:p>
            <a:r>
              <a:rPr lang="fi-FI" dirty="0"/>
              <a:t>Lainaukset laadullisessa tutkimuksessa</a:t>
            </a:r>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7721B6F-3E0E-7E8E-749C-A92C18E248DA}"/>
              </a:ext>
            </a:extLst>
          </p:cNvPr>
          <p:cNvSpPr>
            <a:spLocks noGrp="1"/>
          </p:cNvSpPr>
          <p:nvPr>
            <p:ph idx="1"/>
          </p:nvPr>
        </p:nvSpPr>
        <p:spPr>
          <a:xfrm>
            <a:off x="695325" y="2862727"/>
            <a:ext cx="3706113" cy="3372250"/>
          </a:xfrm>
        </p:spPr>
        <p:txBody>
          <a:bodyPr>
            <a:normAutofit/>
          </a:bodyPr>
          <a:lstStyle/>
          <a:p>
            <a:r>
              <a:rPr lang="en-US" dirty="0" err="1"/>
              <a:t>Nimimerkin</a:t>
            </a:r>
            <a:r>
              <a:rPr lang="en-US" dirty="0"/>
              <a:t> </a:t>
            </a:r>
            <a:r>
              <a:rPr lang="en-US" dirty="0" err="1"/>
              <a:t>käyttö</a:t>
            </a:r>
            <a:endParaRPr lang="en-US" dirty="0"/>
          </a:p>
          <a:p>
            <a:r>
              <a:rPr lang="en-US" dirty="0" err="1"/>
              <a:t>Monipuolisuus</a:t>
            </a:r>
            <a:r>
              <a:rPr lang="en-US" dirty="0"/>
              <a:t> </a:t>
            </a:r>
            <a:r>
              <a:rPr lang="en-US" dirty="0" err="1"/>
              <a:t>lainauksissa</a:t>
            </a:r>
            <a:endParaRPr lang="en-US" dirty="0"/>
          </a:p>
          <a:p>
            <a:r>
              <a:rPr lang="en-US" dirty="0" err="1"/>
              <a:t>Anonymiteetti</a:t>
            </a:r>
            <a:r>
              <a:rPr lang="en-US" dirty="0"/>
              <a:t> </a:t>
            </a:r>
          </a:p>
        </p:txBody>
      </p:sp>
      <p:pic>
        <p:nvPicPr>
          <p:cNvPr id="5" name="Content Placeholder 4" descr="Text, letter&#10;&#10;Description automatically generated">
            <a:extLst>
              <a:ext uri="{FF2B5EF4-FFF2-40B4-BE49-F238E27FC236}">
                <a16:creationId xmlns:a16="http://schemas.microsoft.com/office/drawing/2014/main" id="{D8968D39-5EF3-E3A5-7F02-4875129ACEFB}"/>
              </a:ext>
            </a:extLst>
          </p:cNvPr>
          <p:cNvPicPr>
            <a:picLocks noChangeAspect="1"/>
          </p:cNvPicPr>
          <p:nvPr/>
        </p:nvPicPr>
        <p:blipFill rotWithShape="1">
          <a:blip r:embed="rId2">
            <a:extLst>
              <a:ext uri="{28A0092B-C50C-407E-A947-70E740481C1C}">
                <a14:useLocalDpi xmlns:a14="http://schemas.microsoft.com/office/drawing/2010/main" val="0"/>
              </a:ext>
            </a:extLst>
          </a:blip>
          <a:srcRect t="3334" r="1" b="14423"/>
          <a:stretch/>
        </p:blipFill>
        <p:spPr>
          <a:xfrm>
            <a:off x="4876800" y="735286"/>
            <a:ext cx="6515100" cy="5398813"/>
          </a:xfrm>
          <a:prstGeom prst="rect">
            <a:avLst/>
          </a:prstGeom>
        </p:spPr>
      </p:pic>
    </p:spTree>
    <p:extLst>
      <p:ext uri="{BB962C8B-B14F-4D97-AF65-F5344CB8AC3E}">
        <p14:creationId xmlns:p14="http://schemas.microsoft.com/office/powerpoint/2010/main" val="1372548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5C1B-5225-1914-1B57-B03801DC0DCB}"/>
              </a:ext>
            </a:extLst>
          </p:cNvPr>
          <p:cNvSpPr>
            <a:spLocks noGrp="1"/>
          </p:cNvSpPr>
          <p:nvPr>
            <p:ph type="title"/>
          </p:nvPr>
        </p:nvSpPr>
        <p:spPr/>
        <p:txBody>
          <a:bodyPr/>
          <a:lstStyle/>
          <a:p>
            <a:pPr algn="ctr"/>
            <a:r>
              <a:rPr lang="fi-FI" dirty="0"/>
              <a:t>Pohdinnan rakenne </a:t>
            </a:r>
          </a:p>
        </p:txBody>
      </p:sp>
      <p:sp>
        <p:nvSpPr>
          <p:cNvPr id="3" name="Content Placeholder 2">
            <a:extLst>
              <a:ext uri="{FF2B5EF4-FFF2-40B4-BE49-F238E27FC236}">
                <a16:creationId xmlns:a16="http://schemas.microsoft.com/office/drawing/2014/main" id="{AB02F0A3-3E69-DF7E-A995-5590B2600333}"/>
              </a:ext>
            </a:extLst>
          </p:cNvPr>
          <p:cNvSpPr>
            <a:spLocks noGrp="1"/>
          </p:cNvSpPr>
          <p:nvPr>
            <p:ph idx="1"/>
          </p:nvPr>
        </p:nvSpPr>
        <p:spPr/>
        <p:txBody>
          <a:bodyPr/>
          <a:lstStyle/>
          <a:p>
            <a:pPr algn="ctr"/>
            <a:r>
              <a:rPr lang="fi-FI" dirty="0"/>
              <a:t>Ei ole toistoa tuloksista vaan lyhyt synteesi niistä</a:t>
            </a:r>
          </a:p>
          <a:p>
            <a:pPr algn="ctr"/>
            <a:r>
              <a:rPr lang="fi-FI" dirty="0"/>
              <a:t>Pääpaino siinä, miksi nämä tulokset (omassa tai muiden tutkimuksissa)</a:t>
            </a:r>
          </a:p>
          <a:p>
            <a:pPr algn="ctr"/>
            <a:r>
              <a:rPr lang="fi-FI" dirty="0"/>
              <a:t>Miksi nämä erot tutkimusten tuloksissa? </a:t>
            </a:r>
          </a:p>
        </p:txBody>
      </p:sp>
    </p:spTree>
    <p:extLst>
      <p:ext uri="{BB962C8B-B14F-4D97-AF65-F5344CB8AC3E}">
        <p14:creationId xmlns:p14="http://schemas.microsoft.com/office/powerpoint/2010/main" val="221275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644B-9FC4-1ADC-AD7E-5096F3AD25AC}"/>
              </a:ext>
            </a:extLst>
          </p:cNvPr>
          <p:cNvSpPr>
            <a:spLocks noGrp="1"/>
          </p:cNvSpPr>
          <p:nvPr>
            <p:ph type="title"/>
          </p:nvPr>
        </p:nvSpPr>
        <p:spPr/>
        <p:txBody>
          <a:bodyPr/>
          <a:lstStyle/>
          <a:p>
            <a:pPr algn="ctr"/>
            <a:r>
              <a:rPr lang="fi-FI" dirty="0"/>
              <a:t>pohdinnasta </a:t>
            </a:r>
            <a:r>
              <a:rPr kumimoji="0" lang="fi-FI" sz="4000" b="0" i="0" u="none" strike="noStrike" kern="1200" cap="all" spc="30" normalizeH="0" baseline="0" noProof="0" dirty="0">
                <a:ln>
                  <a:noFill/>
                </a:ln>
                <a:solidFill>
                  <a:srgbClr val="000000"/>
                </a:solidFill>
                <a:effectLst/>
                <a:uLnTx/>
                <a:uFillTx/>
                <a:latin typeface="Univers Condensed"/>
                <a:ea typeface="+mj-ea"/>
                <a:cs typeface="+mj-cs"/>
              </a:rPr>
              <a:t>Ote</a:t>
            </a:r>
            <a:endParaRPr lang="fi-FI" dirty="0"/>
          </a:p>
        </p:txBody>
      </p:sp>
      <p:sp>
        <p:nvSpPr>
          <p:cNvPr id="3" name="Content Placeholder 2">
            <a:extLst>
              <a:ext uri="{FF2B5EF4-FFF2-40B4-BE49-F238E27FC236}">
                <a16:creationId xmlns:a16="http://schemas.microsoft.com/office/drawing/2014/main" id="{2A082515-EC54-314D-1D93-2387D71E8120}"/>
              </a:ext>
            </a:extLst>
          </p:cNvPr>
          <p:cNvSpPr>
            <a:spLocks noGrp="1"/>
          </p:cNvSpPr>
          <p:nvPr>
            <p:ph idx="1"/>
          </p:nvPr>
        </p:nvSpPr>
        <p:spPr/>
        <p:txBody>
          <a:bodyPr>
            <a:normAutofit/>
          </a:bodyPr>
          <a:lstStyle/>
          <a:p>
            <a:pPr marL="0" indent="0" algn="ctr">
              <a:buNone/>
            </a:pPr>
            <a:r>
              <a:rPr lang="fi-FI" b="1" dirty="0"/>
              <a:t>Harjoitus 4: Katso pohdinnan kappaleiden rakenne</a:t>
            </a:r>
          </a:p>
          <a:p>
            <a:pPr marL="0" indent="0" algn="ctr">
              <a:buNone/>
            </a:pPr>
            <a:endParaRPr lang="fi-FI" b="1" dirty="0"/>
          </a:p>
          <a:p>
            <a:pPr algn="ctr">
              <a:buFontTx/>
              <a:buChar char="-"/>
            </a:pPr>
            <a:r>
              <a:rPr lang="fi-FI" dirty="0"/>
              <a:t>Alkaako se johdattelevalla lauseella kappaleeseen ja sen aiheeseen?  </a:t>
            </a:r>
          </a:p>
          <a:p>
            <a:pPr algn="ctr">
              <a:buFontTx/>
              <a:buChar char="-"/>
            </a:pPr>
            <a:r>
              <a:rPr lang="fi-FI" dirty="0"/>
              <a:t>Onko siinä lyhyesti kuvattu oman tutkimuksen tulokset? </a:t>
            </a:r>
          </a:p>
          <a:p>
            <a:pPr algn="ctr">
              <a:buFontTx/>
              <a:buChar char="-"/>
            </a:pPr>
            <a:r>
              <a:rPr lang="fi-FI" dirty="0"/>
              <a:t>Onko siinä viitattu muihin tutkimuksiin? Ovatko tulokset samansuuntaisia vai eivät? </a:t>
            </a:r>
          </a:p>
          <a:p>
            <a:pPr algn="ctr">
              <a:buFontTx/>
              <a:buChar char="-"/>
            </a:pPr>
            <a:r>
              <a:rPr lang="fi-FI" dirty="0"/>
              <a:t>Onko pääpaino syiden pohtimisessa tuloksissa? </a:t>
            </a:r>
          </a:p>
          <a:p>
            <a:pPr algn="ctr">
              <a:buFontTx/>
              <a:buChar char="-"/>
            </a:pPr>
            <a:r>
              <a:rPr lang="fi-FI" dirty="0"/>
              <a:t>Onko kappaleen lopetus johdonmukainen kappaleeseen nähden? </a:t>
            </a:r>
          </a:p>
        </p:txBody>
      </p:sp>
    </p:spTree>
    <p:extLst>
      <p:ext uri="{BB962C8B-B14F-4D97-AF65-F5344CB8AC3E}">
        <p14:creationId xmlns:p14="http://schemas.microsoft.com/office/powerpoint/2010/main" val="165838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D19-E340-956C-3D29-D35B5DB30384}"/>
              </a:ext>
            </a:extLst>
          </p:cNvPr>
          <p:cNvSpPr>
            <a:spLocks noGrp="1"/>
          </p:cNvSpPr>
          <p:nvPr>
            <p:ph type="title"/>
          </p:nvPr>
        </p:nvSpPr>
        <p:spPr/>
        <p:txBody>
          <a:bodyPr/>
          <a:lstStyle/>
          <a:p>
            <a:pPr algn="ctr"/>
            <a:r>
              <a:rPr lang="fi-FI" dirty="0"/>
              <a:t>Pohdinnasta ote</a:t>
            </a:r>
          </a:p>
        </p:txBody>
      </p:sp>
      <p:sp>
        <p:nvSpPr>
          <p:cNvPr id="3" name="Content Placeholder 2">
            <a:extLst>
              <a:ext uri="{FF2B5EF4-FFF2-40B4-BE49-F238E27FC236}">
                <a16:creationId xmlns:a16="http://schemas.microsoft.com/office/drawing/2014/main" id="{45D21590-45EB-6267-FA6A-C71BF41BD2F5}"/>
              </a:ext>
            </a:extLst>
          </p:cNvPr>
          <p:cNvSpPr>
            <a:spLocks noGrp="1"/>
          </p:cNvSpPr>
          <p:nvPr>
            <p:ph idx="1"/>
          </p:nvPr>
        </p:nvSpPr>
        <p:spPr/>
        <p:txBody>
          <a:bodyPr>
            <a:normAutofit fontScale="85000" lnSpcReduction="10000"/>
          </a:bodyPr>
          <a:lstStyle/>
          <a:p>
            <a:pPr marL="0" indent="0">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Maantieteellisen sijainnin ja asuinpaikan asukastiheyden perusteella havaittiin joitakin eroja lasten liikuntaharrastamisessa.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Tulosten mukaan pääkaupungissa sekä Etelä-Suomessa lapset harrastivat eniten. Pohjois-Suomessa yhden liikuntaharrastuskerran kesto oli kuitenkin keskimääräisesti pisin. Lisäksi maaseudulla ja Pohjois-Suomessa liikuntaharrastaminen lisääntyi vähiten vuosien aikana. Muilta osin tulokset myötäilevät varhaiskasvatusikäisillä (Laukkanen ym. 2021; Sääkslahti ym. 2021) ja kouluikäisillä (Suomi ym. 2016) lapsilla tehtyjä tutkimuksia, joiden mukaan pääkaupunkiseudun lapset harrastavat eniten ja maaseudun lapset harrastivat vähemmän ohjattua liikuntaa kuin samanikäiset kaupunkilaislapset. Nämä alueelliset erot voivat selittyä sillä, että tiheimmin asutuilla alueilla, kuten pääkaupunkiseudulla, Etelä-Suomessa ja kaupungeissa, on enemmän mahdollisuuksia erilaisiin harrastuksiin tilojen ja olosuhteiden vuoksi, sillä rakennettuja liikuntapaikkoja, seuratoimijoita sekä muita erilaisia liikunnan järjestäjätahoja on enemmän saatavilla. Hyvät harrastustilat voivat houkutella myös liikunnan tarjoajia toiminnan järjestämiseen. Toisaalta tiivis rakentamin</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voi osaltaan olla yhteydessä siihen, etteivät aikuiset koe lapsen ulkona leikkimisen olevan turvallista (</a:t>
            </a:r>
            <a:r>
              <a:rPr lang="fi-FI"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Hesketh</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ym. 2017) ja sen vuoksi lapselle etsitään tietoisemmin muita paikkoja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liikkumiseen, kuten sisätiloja tai ohjattuja liikuntaharrastuksia. Onkin havaittu, että pääkaupunkiseudun lapset liikkuvat ja leikkivät päiväkotipäivien jälkeen vähiten pihalla ja osallistuvat eniten ohjattuihin liikuntaharrastuksiin, kun taas maaseudun lapset ulkoilevat eniten (Niemistö ym. 2019). </a:t>
            </a:r>
          </a:p>
          <a:p>
            <a:endParaRPr lang="fi-FI" dirty="0"/>
          </a:p>
        </p:txBody>
      </p:sp>
      <p:sp>
        <p:nvSpPr>
          <p:cNvPr id="4" name="Arrow: Right 3">
            <a:extLst>
              <a:ext uri="{FF2B5EF4-FFF2-40B4-BE49-F238E27FC236}">
                <a16:creationId xmlns:a16="http://schemas.microsoft.com/office/drawing/2014/main" id="{6119C666-4175-C745-DC83-C7CCD0708C24}"/>
              </a:ext>
            </a:extLst>
          </p:cNvPr>
          <p:cNvSpPr/>
          <p:nvPr/>
        </p:nvSpPr>
        <p:spPr>
          <a:xfrm>
            <a:off x="47501" y="2340627"/>
            <a:ext cx="700644" cy="31944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50"/>
                </a:solidFill>
              </a:rPr>
              <a:t>Yleiskuva</a:t>
            </a:r>
          </a:p>
        </p:txBody>
      </p:sp>
    </p:spTree>
    <p:extLst>
      <p:ext uri="{BB962C8B-B14F-4D97-AF65-F5344CB8AC3E}">
        <p14:creationId xmlns:p14="http://schemas.microsoft.com/office/powerpoint/2010/main" val="76248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D19-E340-956C-3D29-D35B5DB30384}"/>
              </a:ext>
            </a:extLst>
          </p:cNvPr>
          <p:cNvSpPr>
            <a:spLocks noGrp="1"/>
          </p:cNvSpPr>
          <p:nvPr>
            <p:ph type="title"/>
          </p:nvPr>
        </p:nvSpPr>
        <p:spPr/>
        <p:txBody>
          <a:bodyPr/>
          <a:lstStyle/>
          <a:p>
            <a:pPr algn="ctr"/>
            <a:r>
              <a:rPr lang="fi-FI" dirty="0"/>
              <a:t>Pohdinnasta ote</a:t>
            </a:r>
          </a:p>
        </p:txBody>
      </p:sp>
      <p:sp>
        <p:nvSpPr>
          <p:cNvPr id="3" name="Content Placeholder 2">
            <a:extLst>
              <a:ext uri="{FF2B5EF4-FFF2-40B4-BE49-F238E27FC236}">
                <a16:creationId xmlns:a16="http://schemas.microsoft.com/office/drawing/2014/main" id="{45D21590-45EB-6267-FA6A-C71BF41BD2F5}"/>
              </a:ext>
            </a:extLst>
          </p:cNvPr>
          <p:cNvSpPr>
            <a:spLocks noGrp="1"/>
          </p:cNvSpPr>
          <p:nvPr>
            <p:ph idx="1"/>
          </p:nvPr>
        </p:nvSpPr>
        <p:spPr/>
        <p:txBody>
          <a:bodyPr>
            <a:normAutofit fontScale="85000" lnSpcReduction="10000"/>
          </a:bodyPr>
          <a:lstStyle/>
          <a:p>
            <a:pPr marL="0" indent="0">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Maantieteellisen sijainnin ja asuinpaikan asukastiheyden perusteella havaittiin joitakin eroja lasten liikuntaharrastamisessa.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Tulosten mukaan pääkaupungissa sekä Etelä-Suomessa lapset harrastivat eniten. Pohjois-Suomessa yhden liikuntaharrastuskerran kesto oli kuitenkin keskimääräisesti pisin. Lisäksi maaseudulla ja Pohjois-Suomessa liikuntaharrastaminen lisääntyi vähiten vuosien aikana. Muilta osin tulokset myötäilevät varhaiskasvatusikäisillä (Laukkanen ym. 2021; Sääkslahti ym. 2021) ja kouluikäisillä (Suomi ym. 2016) lapsilla tehtyjä tutkimuksia, joiden mukaan pääkaupunkiseudun lapset harrastavat eniten ja maaseudun lapset harrastivat vähemmän ohjattua liikuntaa kuin samanikäiset kaupunkilaislapset. Nämä alueelliset erot voivat selittyä sillä, että tiheimmin asutuilla alueilla, kuten pääkaupunkiseudulla, Etelä-Suomessa ja kaupungeissa, on enemmän mahdollisuuksia erilaisiin harrastuksiin tilojen ja olosuhteiden vuoksi, sillä rakennettuja liikuntapaikkoja, seuratoimijoita sekä muita erilaisia liikunnan järjestäjätahoja on enemmän saatavilla. Hyvät harrastustilat voivat houkutella myös liikunnan tarjoajia toiminnan järjestämiseen. Toisaalta tiivis rakentamin</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voi osaltaan olla yhteydessä siihen, etteivät aikuiset koe lapsen ulkona leikkimisen olevan turvallista (</a:t>
            </a:r>
            <a:r>
              <a:rPr lang="fi-FI"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Hesketh</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ym. 2017) ja sen vuoksi lapselle etsitään tietoisemmin muita paikkoja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liikkumiseen, kuten sisätiloja tai ohjattuja liikuntaharrastuksia. </a:t>
            </a:r>
            <a:r>
              <a:rPr lang="fi-FI"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Onkin havaittu, että pääkaupunkiseudun lapset liikkuvat ja leikkivät päiväkotipäivien jälkeen vähiten pihalla ja osallistuvat eniten ohjattuihin liikuntaharrastuksiin, kun taas maaseudun lapset ulkoilevat eniten (Niemistö ym. 2019). </a:t>
            </a:r>
          </a:p>
          <a:p>
            <a:endParaRPr lang="fi-FI" dirty="0"/>
          </a:p>
        </p:txBody>
      </p:sp>
      <p:sp>
        <p:nvSpPr>
          <p:cNvPr id="4" name="Arrow: Right 3">
            <a:extLst>
              <a:ext uri="{FF2B5EF4-FFF2-40B4-BE49-F238E27FC236}">
                <a16:creationId xmlns:a16="http://schemas.microsoft.com/office/drawing/2014/main" id="{6119C666-4175-C745-DC83-C7CCD0708C24}"/>
              </a:ext>
            </a:extLst>
          </p:cNvPr>
          <p:cNvSpPr/>
          <p:nvPr/>
        </p:nvSpPr>
        <p:spPr>
          <a:xfrm>
            <a:off x="47501" y="2340627"/>
            <a:ext cx="700644" cy="31944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50"/>
                </a:solidFill>
              </a:rPr>
              <a:t>Yleiskuva</a:t>
            </a:r>
          </a:p>
        </p:txBody>
      </p:sp>
      <p:sp>
        <p:nvSpPr>
          <p:cNvPr id="8" name="Arrow: Right 7">
            <a:extLst>
              <a:ext uri="{FF2B5EF4-FFF2-40B4-BE49-F238E27FC236}">
                <a16:creationId xmlns:a16="http://schemas.microsoft.com/office/drawing/2014/main" id="{C8840C30-C18C-F1D8-4F60-8C7A8D3AD088}"/>
              </a:ext>
            </a:extLst>
          </p:cNvPr>
          <p:cNvSpPr/>
          <p:nvPr/>
        </p:nvSpPr>
        <p:spPr>
          <a:xfrm>
            <a:off x="23750" y="5019416"/>
            <a:ext cx="748145" cy="696487"/>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rPr>
              <a:t>Loppulause </a:t>
            </a:r>
          </a:p>
        </p:txBody>
      </p:sp>
    </p:spTree>
    <p:extLst>
      <p:ext uri="{BB962C8B-B14F-4D97-AF65-F5344CB8AC3E}">
        <p14:creationId xmlns:p14="http://schemas.microsoft.com/office/powerpoint/2010/main" val="158670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D19-E340-956C-3D29-D35B5DB30384}"/>
              </a:ext>
            </a:extLst>
          </p:cNvPr>
          <p:cNvSpPr>
            <a:spLocks noGrp="1"/>
          </p:cNvSpPr>
          <p:nvPr>
            <p:ph type="title"/>
          </p:nvPr>
        </p:nvSpPr>
        <p:spPr/>
        <p:txBody>
          <a:bodyPr/>
          <a:lstStyle/>
          <a:p>
            <a:pPr algn="ctr"/>
            <a:r>
              <a:rPr lang="fi-FI" dirty="0"/>
              <a:t>Pohdinnasta ote</a:t>
            </a:r>
          </a:p>
        </p:txBody>
      </p:sp>
      <p:sp>
        <p:nvSpPr>
          <p:cNvPr id="3" name="Content Placeholder 2">
            <a:extLst>
              <a:ext uri="{FF2B5EF4-FFF2-40B4-BE49-F238E27FC236}">
                <a16:creationId xmlns:a16="http://schemas.microsoft.com/office/drawing/2014/main" id="{45D21590-45EB-6267-FA6A-C71BF41BD2F5}"/>
              </a:ext>
            </a:extLst>
          </p:cNvPr>
          <p:cNvSpPr>
            <a:spLocks noGrp="1"/>
          </p:cNvSpPr>
          <p:nvPr>
            <p:ph idx="1"/>
          </p:nvPr>
        </p:nvSpPr>
        <p:spPr/>
        <p:txBody>
          <a:bodyPr>
            <a:normAutofit fontScale="85000" lnSpcReduction="10000"/>
          </a:bodyPr>
          <a:lstStyle/>
          <a:p>
            <a:pPr marL="0" indent="0">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Maantieteellisen sijainnin ja asuinpaikan asukastiheyden perusteella havaittiin joitakin eroja lasten liikuntaharrastamisessa.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Tulosten mukaan pääkaupungissa sekä Etelä-Suomessa lapset harrastivat eniten. Pohjois-Suomessa yhden liikuntaharrastuskerran kesto oli kuitenkin keskimääräisesti pisin. Lisäksi maaseudulla ja Pohjois-Suomessa liikuntaharrastaminen lisääntyi vähiten vuosien aikana.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Muilta osin tulokset myötäilevät varhaiskasvatusikäisillä (Laukkanen ym. 2021; Sääkslahti ym. 2021) ja kouluikäisillä (Suomi ym. 2016) lapsilla tehtyjä tutkimuksia, joiden mukaan pääkaupunkiseudun lapset harrastavat eniten ja maaseudun lapset harrastivat vähemmän ohjattua liikuntaa kuin samanikäiset kaupunkilaislapset. Nämä alueelliset erot voivat selittyä sillä, että tiheimmin asutuilla alueilla, kuten pääkaupunkiseudulla, Etelä-Suomessa ja kaupungeissa, on enemmän mahdollisuuksia erilaisiin harrastuksiin tilojen ja olosuhteide</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vuoksi, sillä rakennettuja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liikuntapaikkoja, seuratoimijoita sekä muita erilaisia liikunnan järjestäjätahoja on enemmän saatavilla. Hyvät harrastustilat voivat houkutella myös liikunnan tarjoajia toiminnan järjestämiseen. Toisaalta tiivis rakentaminen voi osaltaan olla yhteydessä siihen, etteivät aikuiset koe lapsen ulkona leikkimisen olevan turvallista (</a:t>
            </a:r>
            <a:r>
              <a:rPr lang="fi-FI"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Hesketh</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ym. 2017) ja sen vuoksi lapselle etsitään tietoisemmin muita paikkoja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liikkumiseen, kuten sisätiloja tai ohjattuja liikuntaharrastuksia. </a:t>
            </a:r>
            <a:r>
              <a:rPr lang="fi-FI"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Onkin havaittu, että pääkaupunkiseudun lapset liikkuvat ja leikkivät päiväkotipäivien jälkeen vähiten pihalla ja osallistuvat eniten ohjattuihin liikuntaharrastuksiin, kun taas maaseudun lapset ulkoilevat eniten (Niemistö ym. 2019). </a:t>
            </a:r>
          </a:p>
          <a:p>
            <a:endParaRPr lang="fi-FI" dirty="0"/>
          </a:p>
        </p:txBody>
      </p:sp>
      <p:sp>
        <p:nvSpPr>
          <p:cNvPr id="4" name="Arrow: Right 3">
            <a:extLst>
              <a:ext uri="{FF2B5EF4-FFF2-40B4-BE49-F238E27FC236}">
                <a16:creationId xmlns:a16="http://schemas.microsoft.com/office/drawing/2014/main" id="{6119C666-4175-C745-DC83-C7CCD0708C24}"/>
              </a:ext>
            </a:extLst>
          </p:cNvPr>
          <p:cNvSpPr/>
          <p:nvPr/>
        </p:nvSpPr>
        <p:spPr>
          <a:xfrm>
            <a:off x="47501" y="2340627"/>
            <a:ext cx="700644" cy="31944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50"/>
                </a:solidFill>
              </a:rPr>
              <a:t>Yleiskuva</a:t>
            </a:r>
          </a:p>
        </p:txBody>
      </p:sp>
      <p:sp>
        <p:nvSpPr>
          <p:cNvPr id="5" name="Arrow: Right 4">
            <a:extLst>
              <a:ext uri="{FF2B5EF4-FFF2-40B4-BE49-F238E27FC236}">
                <a16:creationId xmlns:a16="http://schemas.microsoft.com/office/drawing/2014/main" id="{CBCA51AF-8E5F-BCAC-9FF8-1DBCBC40C759}"/>
              </a:ext>
            </a:extLst>
          </p:cNvPr>
          <p:cNvSpPr/>
          <p:nvPr/>
        </p:nvSpPr>
        <p:spPr>
          <a:xfrm>
            <a:off x="47501" y="2660072"/>
            <a:ext cx="700644" cy="31944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FF0000"/>
                </a:solidFill>
              </a:rPr>
              <a:t>Tulokset</a:t>
            </a:r>
          </a:p>
        </p:txBody>
      </p:sp>
      <p:sp>
        <p:nvSpPr>
          <p:cNvPr id="8" name="Arrow: Right 7">
            <a:extLst>
              <a:ext uri="{FF2B5EF4-FFF2-40B4-BE49-F238E27FC236}">
                <a16:creationId xmlns:a16="http://schemas.microsoft.com/office/drawing/2014/main" id="{C8840C30-C18C-F1D8-4F60-8C7A8D3AD088}"/>
              </a:ext>
            </a:extLst>
          </p:cNvPr>
          <p:cNvSpPr/>
          <p:nvPr/>
        </p:nvSpPr>
        <p:spPr>
          <a:xfrm>
            <a:off x="23750" y="5019416"/>
            <a:ext cx="748145" cy="696487"/>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rPr>
              <a:t>Loppulause </a:t>
            </a:r>
          </a:p>
        </p:txBody>
      </p:sp>
    </p:spTree>
    <p:extLst>
      <p:ext uri="{BB962C8B-B14F-4D97-AF65-F5344CB8AC3E}">
        <p14:creationId xmlns:p14="http://schemas.microsoft.com/office/powerpoint/2010/main" val="411151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D19-E340-956C-3D29-D35B5DB30384}"/>
              </a:ext>
            </a:extLst>
          </p:cNvPr>
          <p:cNvSpPr>
            <a:spLocks noGrp="1"/>
          </p:cNvSpPr>
          <p:nvPr>
            <p:ph type="title"/>
          </p:nvPr>
        </p:nvSpPr>
        <p:spPr/>
        <p:txBody>
          <a:bodyPr/>
          <a:lstStyle/>
          <a:p>
            <a:pPr algn="ctr"/>
            <a:r>
              <a:rPr lang="fi-FI" dirty="0"/>
              <a:t>Pohdinnasta ote</a:t>
            </a:r>
          </a:p>
        </p:txBody>
      </p:sp>
      <p:sp>
        <p:nvSpPr>
          <p:cNvPr id="3" name="Content Placeholder 2">
            <a:extLst>
              <a:ext uri="{FF2B5EF4-FFF2-40B4-BE49-F238E27FC236}">
                <a16:creationId xmlns:a16="http://schemas.microsoft.com/office/drawing/2014/main" id="{45D21590-45EB-6267-FA6A-C71BF41BD2F5}"/>
              </a:ext>
            </a:extLst>
          </p:cNvPr>
          <p:cNvSpPr>
            <a:spLocks noGrp="1"/>
          </p:cNvSpPr>
          <p:nvPr>
            <p:ph idx="1"/>
          </p:nvPr>
        </p:nvSpPr>
        <p:spPr/>
        <p:txBody>
          <a:bodyPr>
            <a:normAutofit fontScale="85000" lnSpcReduction="10000"/>
          </a:bodyPr>
          <a:lstStyle/>
          <a:p>
            <a:pPr marL="0" indent="0">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Maantieteellisen sijainnin ja asuinpaikan asukastiheyden perusteella havaittiin joitakin eroja lasten liikuntaharrastamisessa.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Tulosten mukaan pääkaupungissa sekä Etelä-Suomessa lapset harrastivat eniten. Pohjois-Suomessa yhden liikuntaharrastuskerran kesto oli kuitenkin keskimääräisesti pisin. Lisäksi maaseudulla ja Pohjois-Suomessa liikuntaharrastaminen lisääntyi vähiten vuosien aikana.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Muilta osin tulokset myötäilevät varhaiskasvatusikäisillä (Laukkanen ym. 2021; Sääkslahti ym. 2021) ja kouluikäisillä (Suomi ym. 2016) lapsilla tehtyjä tutkimuksia, joiden mukaan pääkaupunkiseudun lapset harrastavat eniten ja maaseudun lapset harrastivat vähemmän ohjattua liikuntaa kuin samanikäiset kaupunkilaislapset.</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Nämä alueelliset erot voivat selittyä sillä, että tiheimmin asutuilla alueilla, kuten pääkaupunkiseudulla, Etelä-Suomessa ja kaupungeissa, on enemmän mahdollisuuksia erilaisiin harrastuksiin tilojen ja olosuhteiden vuoksi, sillä rakennettuja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liikuntapaikkoja, seuratoimijoita sekä muita erilaisia liikunnan järjestäjätahoja on enemmän saatavilla. Hyvät harrastustilat voivat houkutella myös liikunnan tarjoajia toiminnan järjestämiseen. Toisaalta tiivis rakentaminen voi osaltaan olla yhteydessä siihen, etteivät aikuiset koe lapsen ulkona leikkimisen olevan turvallista (</a:t>
            </a:r>
            <a:r>
              <a:rPr lang="fi-FI"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Hesketh</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ym. 2017) ja sen vuoksi lapselle etsitään tietoisemmin muita paikkoja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liikkumiseen, kuten sisätiloja tai ohjattuja liikuntaharrastuksia. </a:t>
            </a:r>
            <a:r>
              <a:rPr lang="fi-FI"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Onkin havaittu, että pääkaupunkiseudun lapset liikkuvat ja leikkivät päiväkotipäivien jälkeen vähiten pihalla ja osallistuvat eniten ohjattuihin liikuntaharrastuksiin, kun taas maaseudun lapset ulkoilevat eniten (Niemistö ym. 2019). </a:t>
            </a:r>
          </a:p>
          <a:p>
            <a:endParaRPr lang="fi-FI" dirty="0"/>
          </a:p>
        </p:txBody>
      </p:sp>
      <p:sp>
        <p:nvSpPr>
          <p:cNvPr id="4" name="Arrow: Right 3">
            <a:extLst>
              <a:ext uri="{FF2B5EF4-FFF2-40B4-BE49-F238E27FC236}">
                <a16:creationId xmlns:a16="http://schemas.microsoft.com/office/drawing/2014/main" id="{6119C666-4175-C745-DC83-C7CCD0708C24}"/>
              </a:ext>
            </a:extLst>
          </p:cNvPr>
          <p:cNvSpPr/>
          <p:nvPr/>
        </p:nvSpPr>
        <p:spPr>
          <a:xfrm>
            <a:off x="47501" y="2340627"/>
            <a:ext cx="700644" cy="31944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50"/>
                </a:solidFill>
              </a:rPr>
              <a:t>Yleiskuva</a:t>
            </a:r>
          </a:p>
        </p:txBody>
      </p:sp>
      <p:sp>
        <p:nvSpPr>
          <p:cNvPr id="5" name="Arrow: Right 4">
            <a:extLst>
              <a:ext uri="{FF2B5EF4-FFF2-40B4-BE49-F238E27FC236}">
                <a16:creationId xmlns:a16="http://schemas.microsoft.com/office/drawing/2014/main" id="{CBCA51AF-8E5F-BCAC-9FF8-1DBCBC40C759}"/>
              </a:ext>
            </a:extLst>
          </p:cNvPr>
          <p:cNvSpPr/>
          <p:nvPr/>
        </p:nvSpPr>
        <p:spPr>
          <a:xfrm>
            <a:off x="47501" y="2660072"/>
            <a:ext cx="700644" cy="31944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FF0000"/>
                </a:solidFill>
              </a:rPr>
              <a:t>Tulokset</a:t>
            </a:r>
          </a:p>
        </p:txBody>
      </p:sp>
      <p:sp>
        <p:nvSpPr>
          <p:cNvPr id="6" name="Arrow: Right 5">
            <a:extLst>
              <a:ext uri="{FF2B5EF4-FFF2-40B4-BE49-F238E27FC236}">
                <a16:creationId xmlns:a16="http://schemas.microsoft.com/office/drawing/2014/main" id="{01E64942-64C3-C09B-02F0-A58E5967E17F}"/>
              </a:ext>
            </a:extLst>
          </p:cNvPr>
          <p:cNvSpPr/>
          <p:nvPr/>
        </p:nvSpPr>
        <p:spPr>
          <a:xfrm>
            <a:off x="0" y="3090190"/>
            <a:ext cx="748145" cy="696487"/>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F0"/>
                </a:solidFill>
              </a:rPr>
              <a:t>Muut tutkimukset</a:t>
            </a:r>
          </a:p>
        </p:txBody>
      </p:sp>
      <p:sp>
        <p:nvSpPr>
          <p:cNvPr id="7" name="Arrow: Right 6">
            <a:extLst>
              <a:ext uri="{FF2B5EF4-FFF2-40B4-BE49-F238E27FC236}">
                <a16:creationId xmlns:a16="http://schemas.microsoft.com/office/drawing/2014/main" id="{F7E375A6-8608-DEB3-492B-313025C7DFBD}"/>
              </a:ext>
            </a:extLst>
          </p:cNvPr>
          <p:cNvSpPr/>
          <p:nvPr/>
        </p:nvSpPr>
        <p:spPr>
          <a:xfrm>
            <a:off x="23750" y="5019416"/>
            <a:ext cx="748145" cy="696487"/>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rPr>
              <a:t>Loppulause </a:t>
            </a:r>
          </a:p>
        </p:txBody>
      </p:sp>
    </p:spTree>
    <p:extLst>
      <p:ext uri="{BB962C8B-B14F-4D97-AF65-F5344CB8AC3E}">
        <p14:creationId xmlns:p14="http://schemas.microsoft.com/office/powerpoint/2010/main" val="54850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318E-7F39-6BE0-C26E-18714F267E80}"/>
              </a:ext>
            </a:extLst>
          </p:cNvPr>
          <p:cNvSpPr>
            <a:spLocks noGrp="1"/>
          </p:cNvSpPr>
          <p:nvPr>
            <p:ph type="title"/>
          </p:nvPr>
        </p:nvSpPr>
        <p:spPr/>
        <p:txBody>
          <a:bodyPr/>
          <a:lstStyle/>
          <a:p>
            <a:pPr algn="ctr"/>
            <a:r>
              <a:rPr lang="fi-FI" dirty="0" err="1"/>
              <a:t>PUNAInen</a:t>
            </a:r>
            <a:r>
              <a:rPr lang="fi-FI" dirty="0"/>
              <a:t> lanka </a:t>
            </a:r>
            <a:br>
              <a:rPr lang="fi-FI" dirty="0"/>
            </a:br>
            <a:r>
              <a:rPr lang="fi-FI" dirty="0"/>
              <a:t>ja yhteys kappaleiden välillä </a:t>
            </a:r>
          </a:p>
        </p:txBody>
      </p:sp>
      <p:sp>
        <p:nvSpPr>
          <p:cNvPr id="3" name="Content Placeholder 2">
            <a:extLst>
              <a:ext uri="{FF2B5EF4-FFF2-40B4-BE49-F238E27FC236}">
                <a16:creationId xmlns:a16="http://schemas.microsoft.com/office/drawing/2014/main" id="{9ED92EBB-B6AC-EF74-591E-77C7E5972B64}"/>
              </a:ext>
            </a:extLst>
          </p:cNvPr>
          <p:cNvSpPr>
            <a:spLocks noGrp="1"/>
          </p:cNvSpPr>
          <p:nvPr>
            <p:ph idx="1"/>
          </p:nvPr>
        </p:nvSpPr>
        <p:spPr>
          <a:xfrm>
            <a:off x="700635" y="2970028"/>
            <a:ext cx="10691265" cy="2959186"/>
          </a:xfrm>
        </p:spPr>
        <p:txBody>
          <a:bodyPr/>
          <a:lstStyle/>
          <a:p>
            <a:pPr marL="0" indent="0" algn="ctr">
              <a:buNone/>
            </a:pPr>
            <a:r>
              <a:rPr lang="fi-FI" b="1" dirty="0"/>
              <a:t>Harjoitus 2: Värjää jokaisesta kappaleesta ensimmäinen lause </a:t>
            </a:r>
          </a:p>
          <a:p>
            <a:pPr marL="0" indent="0" algn="ctr">
              <a:buNone/>
            </a:pPr>
            <a:endParaRPr lang="fi-FI" b="1" dirty="0"/>
          </a:p>
          <a:p>
            <a:pPr algn="ctr">
              <a:buFontTx/>
              <a:buChar char="-"/>
            </a:pPr>
            <a:r>
              <a:rPr lang="fi-FI" dirty="0"/>
              <a:t>Antaako se yleiskuvan käsiteltävästä kappaleesta? </a:t>
            </a:r>
          </a:p>
          <a:p>
            <a:pPr algn="ctr">
              <a:buFontTx/>
              <a:buChar char="-"/>
            </a:pPr>
            <a:r>
              <a:rPr lang="fi-FI" dirty="0"/>
              <a:t>Johdattaako se seuraavasta kappaleesta aiheeseen?</a:t>
            </a:r>
          </a:p>
          <a:p>
            <a:pPr marL="0" indent="0">
              <a:buNone/>
            </a:pPr>
            <a:endParaRPr lang="fi-FI" dirty="0"/>
          </a:p>
        </p:txBody>
      </p:sp>
    </p:spTree>
    <p:extLst>
      <p:ext uri="{BB962C8B-B14F-4D97-AF65-F5344CB8AC3E}">
        <p14:creationId xmlns:p14="http://schemas.microsoft.com/office/powerpoint/2010/main" val="28803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D19-E340-956C-3D29-D35B5DB30384}"/>
              </a:ext>
            </a:extLst>
          </p:cNvPr>
          <p:cNvSpPr>
            <a:spLocks noGrp="1"/>
          </p:cNvSpPr>
          <p:nvPr>
            <p:ph type="title"/>
          </p:nvPr>
        </p:nvSpPr>
        <p:spPr/>
        <p:txBody>
          <a:bodyPr/>
          <a:lstStyle/>
          <a:p>
            <a:pPr algn="ctr"/>
            <a:r>
              <a:rPr lang="fi-FI" dirty="0"/>
              <a:t>Pohdinnasta ote</a:t>
            </a:r>
          </a:p>
        </p:txBody>
      </p:sp>
      <p:sp>
        <p:nvSpPr>
          <p:cNvPr id="3" name="Content Placeholder 2">
            <a:extLst>
              <a:ext uri="{FF2B5EF4-FFF2-40B4-BE49-F238E27FC236}">
                <a16:creationId xmlns:a16="http://schemas.microsoft.com/office/drawing/2014/main" id="{45D21590-45EB-6267-FA6A-C71BF41BD2F5}"/>
              </a:ext>
            </a:extLst>
          </p:cNvPr>
          <p:cNvSpPr>
            <a:spLocks noGrp="1"/>
          </p:cNvSpPr>
          <p:nvPr>
            <p:ph idx="1"/>
          </p:nvPr>
        </p:nvSpPr>
        <p:spPr/>
        <p:txBody>
          <a:bodyPr>
            <a:normAutofit fontScale="85000" lnSpcReduction="10000"/>
          </a:bodyPr>
          <a:lstStyle/>
          <a:p>
            <a:pPr marL="0" indent="0">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Maantieteellisen sijainnin ja asuinpaikan asukastiheyden perusteella havaittiin joitakin eroja lasten liikuntaharrastamisessa.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Tulosten mukaan pääkaupungissa sekä Etelä-Suomessa lapset harrastivat eniten. Pohjois-Suomessa yhden liikuntaharrastuskerran kesto oli kuitenkin keskimääräisesti pisin. Lisäksi maaseudulla ja Pohjois-Suomessa liikuntaharrastaminen lisääntyi vähiten vuosien aikana.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Muilta osin tulokset myötäilevät varhaiskasvatusikäisillä (Laukkanen ym. 2021; Sääkslahti ym. 2021) ja kouluikäisillä (Suomi ym. 2016) lapsilla tehtyjä tutkimuksia, joiden mukaan pääkaupunkiseudun lapset harrastavat eniten ja maaseudun lapset harrastivat vähemmän ohjattua liikuntaa kuin samanikäiset kaupunkilaislapset.</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Nämä alueelliset erot voivat selittyä sillä, että tiheimmin asutuilla alueilla, kuten pääkaupunkiseudulla, Etelä-Suomessa ja kaupungeissa, on enemmän mahdollisuuksia erilaisiin harrastuksiin tilojen ja olosuhteiden vuoksi, sillä rakennettuja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liikuntapaikkoja, seuratoimijoita sekä muita erilaisia liikunnan järjestäjätahoja on enemmän saatavilla. Hyvät harrastustilat voivat houkutella myös liikunnan tarjoajia toiminnan järjestämiseen. Toisaalta tiivis rakentaminen voi osaltaan olla yhteydessä siihen, etteivät aikuiset koe lapsen ulkona leikkimisen olevan turvallista (</a:t>
            </a:r>
            <a:r>
              <a:rPr lang="fi-FI"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Hesketh</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ym. 2017) ja sen vuoksi lapselle etsitään tietoisemmin muita paikkoja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liikkumiseen, kuten sisätiloja tai ohjattuja liikuntaharrastuksia. </a:t>
            </a:r>
            <a:r>
              <a:rPr lang="fi-FI"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Onkin havaittu, että pääkaupunkiseudun lapset liikkuvat ja leikkivät päiväkotipäivien jälkeen vähiten pihalla ja osallistuvat eniten ohjattuihin liikuntaharrastuksiin, kun taas maaseudun lapset ulkoilevat eniten (Niemistö ym. 2019). </a:t>
            </a:r>
          </a:p>
          <a:p>
            <a:endParaRPr lang="fi-FI" dirty="0"/>
          </a:p>
        </p:txBody>
      </p:sp>
      <p:sp>
        <p:nvSpPr>
          <p:cNvPr id="4" name="Arrow: Right 3">
            <a:extLst>
              <a:ext uri="{FF2B5EF4-FFF2-40B4-BE49-F238E27FC236}">
                <a16:creationId xmlns:a16="http://schemas.microsoft.com/office/drawing/2014/main" id="{6119C666-4175-C745-DC83-C7CCD0708C24}"/>
              </a:ext>
            </a:extLst>
          </p:cNvPr>
          <p:cNvSpPr/>
          <p:nvPr/>
        </p:nvSpPr>
        <p:spPr>
          <a:xfrm>
            <a:off x="47501" y="2340627"/>
            <a:ext cx="700644" cy="31944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50"/>
                </a:solidFill>
              </a:rPr>
              <a:t>Yleiskuva</a:t>
            </a:r>
          </a:p>
        </p:txBody>
      </p:sp>
      <p:sp>
        <p:nvSpPr>
          <p:cNvPr id="5" name="Arrow: Right 4">
            <a:extLst>
              <a:ext uri="{FF2B5EF4-FFF2-40B4-BE49-F238E27FC236}">
                <a16:creationId xmlns:a16="http://schemas.microsoft.com/office/drawing/2014/main" id="{CBCA51AF-8E5F-BCAC-9FF8-1DBCBC40C759}"/>
              </a:ext>
            </a:extLst>
          </p:cNvPr>
          <p:cNvSpPr/>
          <p:nvPr/>
        </p:nvSpPr>
        <p:spPr>
          <a:xfrm>
            <a:off x="47501" y="2660072"/>
            <a:ext cx="700644" cy="31944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FF0000"/>
                </a:solidFill>
              </a:rPr>
              <a:t>Tulokset</a:t>
            </a:r>
          </a:p>
        </p:txBody>
      </p:sp>
      <p:sp>
        <p:nvSpPr>
          <p:cNvPr id="6" name="Arrow: Right 5">
            <a:extLst>
              <a:ext uri="{FF2B5EF4-FFF2-40B4-BE49-F238E27FC236}">
                <a16:creationId xmlns:a16="http://schemas.microsoft.com/office/drawing/2014/main" id="{01E64942-64C3-C09B-02F0-A58E5967E17F}"/>
              </a:ext>
            </a:extLst>
          </p:cNvPr>
          <p:cNvSpPr/>
          <p:nvPr/>
        </p:nvSpPr>
        <p:spPr>
          <a:xfrm>
            <a:off x="0" y="3090190"/>
            <a:ext cx="748145" cy="696487"/>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rgbClr val="00B0F0"/>
                </a:solidFill>
              </a:rPr>
              <a:t>Muut tutkimukset</a:t>
            </a:r>
          </a:p>
        </p:txBody>
      </p:sp>
      <p:sp>
        <p:nvSpPr>
          <p:cNvPr id="7" name="Arrow: Right 6">
            <a:extLst>
              <a:ext uri="{FF2B5EF4-FFF2-40B4-BE49-F238E27FC236}">
                <a16:creationId xmlns:a16="http://schemas.microsoft.com/office/drawing/2014/main" id="{F7E375A6-8608-DEB3-492B-313025C7DFBD}"/>
              </a:ext>
            </a:extLst>
          </p:cNvPr>
          <p:cNvSpPr/>
          <p:nvPr/>
        </p:nvSpPr>
        <p:spPr>
          <a:xfrm>
            <a:off x="23750" y="5019416"/>
            <a:ext cx="748145" cy="696487"/>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rPr>
              <a:t>Loppulause </a:t>
            </a:r>
          </a:p>
        </p:txBody>
      </p:sp>
      <p:sp>
        <p:nvSpPr>
          <p:cNvPr id="8" name="Arrow: Right 7">
            <a:extLst>
              <a:ext uri="{FF2B5EF4-FFF2-40B4-BE49-F238E27FC236}">
                <a16:creationId xmlns:a16="http://schemas.microsoft.com/office/drawing/2014/main" id="{4E566E3F-2DAA-1792-8BE6-94C510BF9813}"/>
              </a:ext>
            </a:extLst>
          </p:cNvPr>
          <p:cNvSpPr/>
          <p:nvPr/>
        </p:nvSpPr>
        <p:spPr>
          <a:xfrm>
            <a:off x="0" y="4003484"/>
            <a:ext cx="771895" cy="6964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rPr>
              <a:t>Pohdinta</a:t>
            </a:r>
          </a:p>
        </p:txBody>
      </p:sp>
    </p:spTree>
    <p:extLst>
      <p:ext uri="{BB962C8B-B14F-4D97-AF65-F5344CB8AC3E}">
        <p14:creationId xmlns:p14="http://schemas.microsoft.com/office/powerpoint/2010/main" val="2566283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7E201-1FBB-ED6F-BF61-739118CCB519}"/>
              </a:ext>
            </a:extLst>
          </p:cNvPr>
          <p:cNvSpPr>
            <a:spLocks noGrp="1"/>
          </p:cNvSpPr>
          <p:nvPr>
            <p:ph type="title"/>
          </p:nvPr>
        </p:nvSpPr>
        <p:spPr>
          <a:xfrm>
            <a:off x="695324" y="897752"/>
            <a:ext cx="3601757" cy="1955927"/>
          </a:xfrm>
        </p:spPr>
        <p:txBody>
          <a:bodyPr>
            <a:normAutofit/>
          </a:bodyPr>
          <a:lstStyle/>
          <a:p>
            <a:r>
              <a:rPr lang="fi-FI" dirty="0"/>
              <a:t>YLEISIÄ ASIOITA </a:t>
            </a:r>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7624B22-871C-31F6-CE4E-DCDEEEFD89E2}"/>
              </a:ext>
            </a:extLst>
          </p:cNvPr>
          <p:cNvSpPr>
            <a:spLocks noGrp="1"/>
          </p:cNvSpPr>
          <p:nvPr>
            <p:ph idx="1"/>
          </p:nvPr>
        </p:nvSpPr>
        <p:spPr>
          <a:xfrm>
            <a:off x="653143" y="2381003"/>
            <a:ext cx="3643938" cy="3864409"/>
          </a:xfrm>
        </p:spPr>
        <p:txBody>
          <a:bodyPr>
            <a:normAutofit fontScale="92500" lnSpcReduction="10000"/>
          </a:bodyPr>
          <a:lstStyle/>
          <a:p>
            <a:r>
              <a:rPr lang="en-US" dirty="0" err="1"/>
              <a:t>Missä</a:t>
            </a:r>
            <a:r>
              <a:rPr lang="en-US" dirty="0"/>
              <a:t> </a:t>
            </a:r>
            <a:r>
              <a:rPr lang="en-US" dirty="0" err="1"/>
              <a:t>aikamuodossa</a:t>
            </a:r>
            <a:r>
              <a:rPr lang="en-US" dirty="0"/>
              <a:t> </a:t>
            </a:r>
            <a:r>
              <a:rPr lang="en-US" dirty="0" err="1"/>
              <a:t>kirjoitan</a:t>
            </a:r>
            <a:r>
              <a:rPr lang="en-US" dirty="0"/>
              <a:t>? </a:t>
            </a:r>
            <a:r>
              <a:rPr lang="en-US" dirty="0" err="1">
                <a:solidFill>
                  <a:srgbClr val="FF0000"/>
                </a:solidFill>
              </a:rPr>
              <a:t>Imperfektissä</a:t>
            </a:r>
            <a:r>
              <a:rPr lang="en-US" dirty="0">
                <a:solidFill>
                  <a:srgbClr val="FF0000"/>
                </a:solidFill>
              </a:rPr>
              <a:t> ja </a:t>
            </a:r>
            <a:r>
              <a:rPr lang="en-US" dirty="0" err="1">
                <a:solidFill>
                  <a:srgbClr val="FF0000"/>
                </a:solidFill>
              </a:rPr>
              <a:t>usein</a:t>
            </a:r>
            <a:r>
              <a:rPr lang="en-US" dirty="0">
                <a:solidFill>
                  <a:srgbClr val="FF0000"/>
                </a:solidFill>
              </a:rPr>
              <a:t> </a:t>
            </a:r>
            <a:r>
              <a:rPr lang="en-US" dirty="0" err="1">
                <a:solidFill>
                  <a:srgbClr val="FF0000"/>
                </a:solidFill>
              </a:rPr>
              <a:t>passiivissa</a:t>
            </a:r>
            <a:endParaRPr lang="en-US" dirty="0">
              <a:solidFill>
                <a:srgbClr val="FF0000"/>
              </a:solidFill>
            </a:endParaRPr>
          </a:p>
          <a:p>
            <a:r>
              <a:rPr lang="en-US" dirty="0"/>
              <a:t>Mihin </a:t>
            </a:r>
            <a:r>
              <a:rPr lang="en-US" dirty="0" err="1"/>
              <a:t>kohtaan</a:t>
            </a:r>
            <a:r>
              <a:rPr lang="en-US" dirty="0"/>
              <a:t> </a:t>
            </a:r>
            <a:r>
              <a:rPr lang="en-US" dirty="0" err="1"/>
              <a:t>tulee</a:t>
            </a:r>
            <a:r>
              <a:rPr lang="en-US" dirty="0"/>
              <a:t> </a:t>
            </a:r>
            <a:r>
              <a:rPr lang="en-US" dirty="0" err="1"/>
              <a:t>taulukot</a:t>
            </a:r>
            <a:r>
              <a:rPr lang="en-US" dirty="0"/>
              <a:t> / </a:t>
            </a:r>
            <a:r>
              <a:rPr lang="en-US" dirty="0" err="1"/>
              <a:t>kuviot</a:t>
            </a:r>
            <a:r>
              <a:rPr lang="en-US" dirty="0"/>
              <a:t>? </a:t>
            </a:r>
            <a:r>
              <a:rPr lang="en-US" dirty="0" err="1">
                <a:solidFill>
                  <a:srgbClr val="FF0000"/>
                </a:solidFill>
              </a:rPr>
              <a:t>Tekstin</a:t>
            </a:r>
            <a:r>
              <a:rPr lang="en-US" dirty="0">
                <a:solidFill>
                  <a:srgbClr val="FF0000"/>
                </a:solidFill>
              </a:rPr>
              <a:t> </a:t>
            </a:r>
            <a:r>
              <a:rPr lang="en-US" dirty="0" err="1">
                <a:solidFill>
                  <a:srgbClr val="FF0000"/>
                </a:solidFill>
              </a:rPr>
              <a:t>maininnan</a:t>
            </a:r>
            <a:r>
              <a:rPr lang="en-US" dirty="0">
                <a:solidFill>
                  <a:srgbClr val="FF0000"/>
                </a:solidFill>
              </a:rPr>
              <a:t> </a:t>
            </a:r>
            <a:r>
              <a:rPr lang="en-US" dirty="0" err="1">
                <a:solidFill>
                  <a:srgbClr val="FF0000"/>
                </a:solidFill>
              </a:rPr>
              <a:t>jälkeen</a:t>
            </a:r>
            <a:r>
              <a:rPr lang="en-US" dirty="0">
                <a:solidFill>
                  <a:srgbClr val="FF0000"/>
                </a:solidFill>
              </a:rPr>
              <a:t> </a:t>
            </a:r>
          </a:p>
          <a:p>
            <a:r>
              <a:rPr lang="en-US" dirty="0" err="1"/>
              <a:t>Tulosten</a:t>
            </a:r>
            <a:r>
              <a:rPr lang="en-US" dirty="0"/>
              <a:t> </a:t>
            </a:r>
            <a:r>
              <a:rPr lang="en-US" dirty="0" err="1"/>
              <a:t>kuvaus</a:t>
            </a:r>
            <a:r>
              <a:rPr lang="en-US" dirty="0"/>
              <a:t> – </a:t>
            </a:r>
            <a:r>
              <a:rPr lang="en-US" dirty="0" err="1"/>
              <a:t>tuleeko</a:t>
            </a:r>
            <a:r>
              <a:rPr lang="en-US" dirty="0"/>
              <a:t> </a:t>
            </a:r>
            <a:r>
              <a:rPr lang="en-US" dirty="0" err="1"/>
              <a:t>lähteitä</a:t>
            </a:r>
            <a:r>
              <a:rPr lang="en-US" dirty="0"/>
              <a:t> tai </a:t>
            </a:r>
            <a:r>
              <a:rPr lang="en-US" dirty="0" err="1"/>
              <a:t>johtopäätöksiä</a:t>
            </a:r>
            <a:r>
              <a:rPr lang="en-US" dirty="0"/>
              <a:t>? </a:t>
            </a:r>
            <a:r>
              <a:rPr lang="en-US" dirty="0" err="1">
                <a:solidFill>
                  <a:srgbClr val="FF0000"/>
                </a:solidFill>
              </a:rPr>
              <a:t>Lähtökohtaisesti</a:t>
            </a:r>
            <a:r>
              <a:rPr lang="en-US" dirty="0">
                <a:solidFill>
                  <a:srgbClr val="FF0000"/>
                </a:solidFill>
              </a:rPr>
              <a:t> </a:t>
            </a:r>
            <a:r>
              <a:rPr lang="en-US" dirty="0" err="1">
                <a:solidFill>
                  <a:srgbClr val="FF0000"/>
                </a:solidFill>
              </a:rPr>
              <a:t>ei</a:t>
            </a:r>
            <a:r>
              <a:rPr lang="en-US" dirty="0">
                <a:solidFill>
                  <a:srgbClr val="FF0000"/>
                </a:solidFill>
              </a:rPr>
              <a:t>, vain </a:t>
            </a:r>
            <a:r>
              <a:rPr lang="en-US" dirty="0" err="1">
                <a:solidFill>
                  <a:srgbClr val="FF0000"/>
                </a:solidFill>
              </a:rPr>
              <a:t>harvoin</a:t>
            </a:r>
            <a:r>
              <a:rPr lang="en-US" dirty="0">
                <a:solidFill>
                  <a:srgbClr val="FF0000"/>
                </a:solidFill>
              </a:rPr>
              <a:t> </a:t>
            </a:r>
            <a:r>
              <a:rPr lang="en-US" dirty="0" err="1">
                <a:solidFill>
                  <a:srgbClr val="FF0000"/>
                </a:solidFill>
              </a:rPr>
              <a:t>esim</a:t>
            </a:r>
            <a:r>
              <a:rPr lang="en-US" dirty="0">
                <a:solidFill>
                  <a:srgbClr val="FF0000"/>
                </a:solidFill>
              </a:rPr>
              <a:t>. </a:t>
            </a:r>
            <a:r>
              <a:rPr lang="en-US" dirty="0" err="1">
                <a:solidFill>
                  <a:srgbClr val="FF0000"/>
                </a:solidFill>
              </a:rPr>
              <a:t>laadullisessa</a:t>
            </a:r>
            <a:r>
              <a:rPr lang="en-US" dirty="0">
                <a:solidFill>
                  <a:srgbClr val="FF0000"/>
                </a:solidFill>
              </a:rPr>
              <a:t> </a:t>
            </a:r>
            <a:r>
              <a:rPr lang="en-US" dirty="0" err="1">
                <a:solidFill>
                  <a:srgbClr val="FF0000"/>
                </a:solidFill>
              </a:rPr>
              <a:t>tutkimuksessa</a:t>
            </a:r>
            <a:r>
              <a:rPr lang="en-US" dirty="0">
                <a:solidFill>
                  <a:srgbClr val="FF0000"/>
                </a:solidFill>
              </a:rPr>
              <a:t> </a:t>
            </a:r>
          </a:p>
        </p:txBody>
      </p:sp>
      <p:pic>
        <p:nvPicPr>
          <p:cNvPr id="5" name="Content Placeholder 4" descr="Magnifying glass and question mark">
            <a:extLst>
              <a:ext uri="{FF2B5EF4-FFF2-40B4-BE49-F238E27FC236}">
                <a16:creationId xmlns:a16="http://schemas.microsoft.com/office/drawing/2014/main" id="{8D44CB7C-F0C8-E73F-5370-FD189287D125}"/>
              </a:ext>
            </a:extLst>
          </p:cNvPr>
          <p:cNvPicPr>
            <a:picLocks noChangeAspect="1"/>
          </p:cNvPicPr>
          <p:nvPr/>
        </p:nvPicPr>
        <p:blipFill rotWithShape="1">
          <a:blip r:embed="rId2">
            <a:extLst>
              <a:ext uri="{28A0092B-C50C-407E-A947-70E740481C1C}">
                <a14:useLocalDpi xmlns:a14="http://schemas.microsoft.com/office/drawing/2010/main" val="0"/>
              </a:ext>
            </a:extLst>
          </a:blip>
          <a:srcRect l="24432" r="15568"/>
          <a:stretch/>
        </p:blipFill>
        <p:spPr>
          <a:xfrm>
            <a:off x="4876800" y="10"/>
            <a:ext cx="7315200" cy="6857990"/>
          </a:xfrm>
          <a:prstGeom prst="rect">
            <a:avLst/>
          </a:prstGeom>
        </p:spPr>
      </p:pic>
    </p:spTree>
    <p:extLst>
      <p:ext uri="{BB962C8B-B14F-4D97-AF65-F5344CB8AC3E}">
        <p14:creationId xmlns:p14="http://schemas.microsoft.com/office/powerpoint/2010/main" val="427176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277E-167D-348C-ECEA-19FF0924417F}"/>
              </a:ext>
            </a:extLst>
          </p:cNvPr>
          <p:cNvSpPr>
            <a:spLocks noGrp="1"/>
          </p:cNvSpPr>
          <p:nvPr>
            <p:ph type="title"/>
          </p:nvPr>
        </p:nvSpPr>
        <p:spPr>
          <a:xfrm>
            <a:off x="682813" y="825335"/>
            <a:ext cx="10691265" cy="636082"/>
          </a:xfrm>
        </p:spPr>
        <p:txBody>
          <a:bodyPr>
            <a:normAutofit fontScale="90000"/>
          </a:bodyPr>
          <a:lstStyle/>
          <a:p>
            <a:pPr algn="ctr"/>
            <a:r>
              <a:rPr lang="fi-FI" dirty="0"/>
              <a:t>Ote kirjallisuuskatsauksesta </a:t>
            </a:r>
          </a:p>
        </p:txBody>
      </p:sp>
      <p:sp>
        <p:nvSpPr>
          <p:cNvPr id="3" name="Content Placeholder 2">
            <a:extLst>
              <a:ext uri="{FF2B5EF4-FFF2-40B4-BE49-F238E27FC236}">
                <a16:creationId xmlns:a16="http://schemas.microsoft.com/office/drawing/2014/main" id="{F8BA7CDC-17A1-79C5-AA87-8D41D0AD1C63}"/>
              </a:ext>
            </a:extLst>
          </p:cNvPr>
          <p:cNvSpPr>
            <a:spLocks noGrp="1"/>
          </p:cNvSpPr>
          <p:nvPr>
            <p:ph idx="1"/>
          </p:nvPr>
        </p:nvSpPr>
        <p:spPr>
          <a:xfrm>
            <a:off x="700635" y="1615044"/>
            <a:ext cx="10691265" cy="4314170"/>
          </a:xfrm>
        </p:spPr>
        <p:txBody>
          <a:bodyPr>
            <a:normAutofit/>
          </a:bodyPr>
          <a:lstStyle/>
          <a:p>
            <a:pPr marL="0" indent="0">
              <a:buNone/>
            </a:pPr>
            <a:r>
              <a:rPr lang="fi-FI" sz="18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Eri vuosina toteutetut Lasten ja nuorten liikuntakäyttäytyminen Suomessa eli LIITU-tutkimukset ovat osoittaneet, että lasten ohjattu liikunnan harrastaminen alkaa keskimäärin 6-vuotiaana ja harrastamisen aloitus- ja lopetusikä ovat aikaistuneet tiedonkeruuvuosien aikana (vuosina 2014–2021)</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(Blomqvist ym. 2019; Mononen ym. 2016). Suomessa noin puolet varhaiskasvatusikäisistä (Laukkanen ym. 2021; Tuloskortti 2018) ja reilu puolet kouluikäisistä lapsista (Blomqvist ym. 2019; Mononen ym. 2016) osallistuu johonkin ohjattuun </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liikuntaharrastukseen. Tutkimusten mukaan kouluiässä liikuntaharrastamisen osallistumisprosentti vaihtelee kuitenkin suuresti ikävuosien 7–15 välillä. Yleisintä liikunnan harrastaminen on noin 11-vuotiaana, jolloin jopa 70 prosenttia lapsista kertoo osallistuvansa vähintään yhteen liikuntaharrastukseen (Blomqvist ym. 2019; Tuloskortti 2018) ja osallistuminen alkaa vähentyä viimeistään yläkouluvuosina (Blomqvist ym. 2019; Mononen ym. 2016; Tuloskortti 2018). Yläkoulussa 13-vuotiaista lapsista 58 prosenttia kertoi osallistuvansa liikuntaharrastukseen ja 15-vuotiasta enää 44 prosenttia oli ohjatun seuratoiminnan piirissä (Blomqvist ym. 2019).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36652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277E-167D-348C-ECEA-19FF0924417F}"/>
              </a:ext>
            </a:extLst>
          </p:cNvPr>
          <p:cNvSpPr>
            <a:spLocks noGrp="1"/>
          </p:cNvSpPr>
          <p:nvPr>
            <p:ph type="title"/>
          </p:nvPr>
        </p:nvSpPr>
        <p:spPr>
          <a:xfrm>
            <a:off x="682813" y="825335"/>
            <a:ext cx="10691265" cy="636082"/>
          </a:xfrm>
        </p:spPr>
        <p:txBody>
          <a:bodyPr>
            <a:normAutofit fontScale="90000"/>
          </a:bodyPr>
          <a:lstStyle/>
          <a:p>
            <a:pPr algn="ctr"/>
            <a:r>
              <a:rPr lang="fi-FI" dirty="0"/>
              <a:t>Ote </a:t>
            </a:r>
            <a:r>
              <a:rPr kumimoji="0" lang="fi-FI" sz="4000" b="0" i="0" u="none" strike="noStrike" kern="1200" cap="all" spc="30" normalizeH="0" baseline="0" noProof="0" dirty="0">
                <a:ln>
                  <a:noFill/>
                </a:ln>
                <a:solidFill>
                  <a:srgbClr val="000000"/>
                </a:solidFill>
                <a:effectLst/>
                <a:uLnTx/>
                <a:uFillTx/>
                <a:latin typeface="Univers Condensed"/>
                <a:ea typeface="+mj-ea"/>
                <a:cs typeface="+mj-cs"/>
              </a:rPr>
              <a:t>kirjallisuuskatsauksesta</a:t>
            </a:r>
            <a:r>
              <a:rPr lang="fi-FI" dirty="0"/>
              <a:t> </a:t>
            </a:r>
          </a:p>
        </p:txBody>
      </p:sp>
      <p:sp>
        <p:nvSpPr>
          <p:cNvPr id="3" name="Content Placeholder 2">
            <a:extLst>
              <a:ext uri="{FF2B5EF4-FFF2-40B4-BE49-F238E27FC236}">
                <a16:creationId xmlns:a16="http://schemas.microsoft.com/office/drawing/2014/main" id="{F8BA7CDC-17A1-79C5-AA87-8D41D0AD1C63}"/>
              </a:ext>
            </a:extLst>
          </p:cNvPr>
          <p:cNvSpPr>
            <a:spLocks noGrp="1"/>
          </p:cNvSpPr>
          <p:nvPr>
            <p:ph idx="1"/>
          </p:nvPr>
        </p:nvSpPr>
        <p:spPr>
          <a:xfrm>
            <a:off x="700635" y="1615044"/>
            <a:ext cx="10691265" cy="4314170"/>
          </a:xfrm>
        </p:spPr>
        <p:txBody>
          <a:bodyPr>
            <a:normAutofit/>
          </a:bodyPr>
          <a:lstStyle/>
          <a:p>
            <a:pPr marL="0" indent="0">
              <a:buNone/>
            </a:pPr>
            <a:r>
              <a:rPr lang="fi-FI" sz="18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Eri vuosina toteutetut Lasten ja nuorten liikuntakäyttäytyminen Suomessa eli LIITU-tutkimukset ovat osoittaneet, että lasten ohjattu liikunnan harrastaminen alkaa keskimäärin 6-vuotiaana ja harrastamisen aloitus- ja lopetusikä ovat aikaistuneet tiedonkeruuvuosien aikana (vuosina 2014–2021)</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(Blomqvist ym. 2019; Mononen ym. 2016). Suomessa noin puolet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varhaiskasvatusikäisistä</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(Laukkanen ym. 2021; Tuloskortti 2018) ja reilu puolet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kouluikäisistä lapsista </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(Blomqvist ym. 2019; Mononen ym. 2016) osallistuu johonkin ohjattuun </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liikuntaharrastukseen. </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Tutkimusten mukaan kouluiässä liikuntaharrastamisen osallistumisprosentti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vaihtelee kuitenkin suuresti ikävuosien 7–15 välillä</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Yleisintä liikunnan harrastaminen on noin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11-vuotiaana</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jolloin jopa 70 prosenttia lapsista kertoo osallistuvansa vähintään yhteen liikuntaharrastukseen (Blomqvist ym. 2019; Tuloskortti 2018) ja osallistuminen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alkaa vähentyä viimeistään yläkouluvuosina </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(Blomqvist ym. 2019; Mononen ym. 2016; Tuloskortti 2018).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Yläkoulussa 13-vuotiaista lapsista 58 prosenttia </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kertoi osallistuvansa liikuntaharrastukseen ja </a:t>
            </a:r>
            <a:r>
              <a:rPr lang="fi-FI"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15-vuotiasta enää 44 prosenttia </a:t>
            </a:r>
            <a:r>
              <a:rPr lang="fi-FI"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oli ohjatun seuratoiminnan piirissä (Blomqvist ym. 2019).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255143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92EBB-B6AC-EF74-591E-77C7E5972B64}"/>
              </a:ext>
            </a:extLst>
          </p:cNvPr>
          <p:cNvSpPr>
            <a:spLocks noGrp="1"/>
          </p:cNvSpPr>
          <p:nvPr>
            <p:ph sz="half" idx="2"/>
          </p:nvPr>
        </p:nvSpPr>
        <p:spPr>
          <a:xfrm>
            <a:off x="715384" y="1714501"/>
            <a:ext cx="5282192" cy="4214352"/>
          </a:xfrm>
        </p:spPr>
        <p:txBody>
          <a:bodyPr>
            <a:normAutofit/>
          </a:bodyPr>
          <a:lstStyle/>
          <a:p>
            <a:pPr marL="0" indent="0" algn="ctr">
              <a:buNone/>
            </a:pPr>
            <a:r>
              <a:rPr lang="fi-FI" b="1" dirty="0"/>
              <a:t>Harjoitus 3: Värjää jokaisesta kappaleesta ensimmäinen ja viimeinen lause </a:t>
            </a:r>
          </a:p>
          <a:p>
            <a:pPr marL="0" indent="0" algn="ctr">
              <a:buNone/>
            </a:pPr>
            <a:endParaRPr lang="fi-FI" b="1" dirty="0"/>
          </a:p>
          <a:p>
            <a:pPr algn="ctr">
              <a:buFontTx/>
              <a:buChar char="-"/>
            </a:pPr>
            <a:r>
              <a:rPr lang="fi-FI" dirty="0"/>
              <a:t>Tiivistävätkö ne kappaleen sisällön? </a:t>
            </a:r>
          </a:p>
          <a:p>
            <a:pPr algn="ctr">
              <a:buFontTx/>
              <a:buChar char="-"/>
            </a:pPr>
            <a:r>
              <a:rPr lang="fi-FI" dirty="0"/>
              <a:t>Toimisivatko ne yhdessä tiivistämään kappaleen tiivistetyn sanoman? </a:t>
            </a:r>
          </a:p>
        </p:txBody>
      </p:sp>
      <p:pic>
        <p:nvPicPr>
          <p:cNvPr id="14" name="Content Placeholder 13" descr="Five square speech bubbles in color">
            <a:extLst>
              <a:ext uri="{FF2B5EF4-FFF2-40B4-BE49-F238E27FC236}">
                <a16:creationId xmlns:a16="http://schemas.microsoft.com/office/drawing/2014/main" id="{C557AC4C-E805-E1D2-AD6C-DB4CE7FA99D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31214" y="1442758"/>
            <a:ext cx="4892054" cy="3424238"/>
          </a:xfrm>
        </p:spPr>
      </p:pic>
    </p:spTree>
    <p:extLst>
      <p:ext uri="{BB962C8B-B14F-4D97-AF65-F5344CB8AC3E}">
        <p14:creationId xmlns:p14="http://schemas.microsoft.com/office/powerpoint/2010/main" val="74051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7246-753F-2823-DDD0-64FC268C62AF}"/>
              </a:ext>
            </a:extLst>
          </p:cNvPr>
          <p:cNvSpPr>
            <a:spLocks noGrp="1"/>
          </p:cNvSpPr>
          <p:nvPr>
            <p:ph type="title"/>
          </p:nvPr>
        </p:nvSpPr>
        <p:spPr/>
        <p:txBody>
          <a:bodyPr/>
          <a:lstStyle/>
          <a:p>
            <a:pPr algn="ctr"/>
            <a:r>
              <a:rPr lang="fi-FI" dirty="0"/>
              <a:t>Ote </a:t>
            </a:r>
            <a:r>
              <a:rPr kumimoji="0" lang="fi-FI" sz="3600" b="0" i="0" u="none" strike="noStrike" kern="1200" cap="all" spc="30" normalizeH="0" baseline="0" noProof="0" dirty="0">
                <a:ln>
                  <a:noFill/>
                </a:ln>
                <a:solidFill>
                  <a:srgbClr val="000000"/>
                </a:solidFill>
                <a:effectLst/>
                <a:uLnTx/>
                <a:uFillTx/>
                <a:latin typeface="Univers Condensed"/>
                <a:ea typeface="+mj-ea"/>
                <a:cs typeface="+mj-cs"/>
              </a:rPr>
              <a:t>kirjallisuuskatsauksesta </a:t>
            </a:r>
            <a:endParaRPr lang="fi-FI" dirty="0"/>
          </a:p>
        </p:txBody>
      </p:sp>
      <p:sp>
        <p:nvSpPr>
          <p:cNvPr id="3" name="Content Placeholder 2">
            <a:extLst>
              <a:ext uri="{FF2B5EF4-FFF2-40B4-BE49-F238E27FC236}">
                <a16:creationId xmlns:a16="http://schemas.microsoft.com/office/drawing/2014/main" id="{444DAAF2-8816-BE3E-7CD2-01415BB356C7}"/>
              </a:ext>
            </a:extLst>
          </p:cNvPr>
          <p:cNvSpPr>
            <a:spLocks noGrp="1"/>
          </p:cNvSpPr>
          <p:nvPr>
            <p:ph idx="1"/>
          </p:nvPr>
        </p:nvSpPr>
        <p:spPr/>
        <p:txBody>
          <a:bodyPr/>
          <a:lstStyle/>
          <a:p>
            <a:pPr marL="0" indent="0" algn="just">
              <a:lnSpc>
                <a:spcPct val="150000"/>
              </a:lnSpc>
              <a:spcAft>
                <a:spcPts val="295"/>
              </a:spcAft>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Mielenkiintoisin tulos sukupuolieroissa liittyy siihen, mitä lapset harrastavat.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Pojat harrastivat enemmän joukkue- ja pallolajeja, kuten jalkapalloa, jääkiekkoa ja salibandya. Tytöt puolestaan harrastivat tanssia, jumppaa, voimistelua, ratsastusta ja sirkuskoulua. Uintia harrastettiin yhtä paljon sukupuolesta riippumatta. Lisäksi jalkapallo oli tyttöjen yksi yleisimmistä harrastuksista, vaikka lajikohtainen tarkastelu osoitti, että kaikista jalkapallon harrastajista jopa 80 prosenttia oli poikia. Vahvasti tyttöjen suosimia harrastuksia olivat toisaalta ratsastus ja ringette, joissa kaikki harrastajat olivat tyttöjä</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LIITU-aineisto tukee tämän tutkimuksen havaintoa siitä, että tyttöjen ja poikien liikuntaharrastaminen eroaa toisistaan sisällöllisesti, mutta ei juurikaan määrällisesti (Blomqvist ym. 2019).   </a:t>
            </a:r>
            <a:endParaRPr lang="fi-FI"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44208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7246-753F-2823-DDD0-64FC268C62AF}"/>
              </a:ext>
            </a:extLst>
          </p:cNvPr>
          <p:cNvSpPr>
            <a:spLocks noGrp="1"/>
          </p:cNvSpPr>
          <p:nvPr>
            <p:ph type="title"/>
          </p:nvPr>
        </p:nvSpPr>
        <p:spPr/>
        <p:txBody>
          <a:bodyPr/>
          <a:lstStyle/>
          <a:p>
            <a:pPr algn="ctr"/>
            <a:r>
              <a:rPr lang="fi-FI" dirty="0"/>
              <a:t>Ote </a:t>
            </a:r>
            <a:r>
              <a:rPr kumimoji="0" lang="fi-FI" sz="3600" b="0" i="0" u="none" strike="noStrike" kern="1200" cap="all" spc="30" normalizeH="0" baseline="0" noProof="0" dirty="0">
                <a:ln>
                  <a:noFill/>
                </a:ln>
                <a:solidFill>
                  <a:srgbClr val="000000"/>
                </a:solidFill>
                <a:effectLst/>
                <a:uLnTx/>
                <a:uFillTx/>
                <a:latin typeface="Univers Condensed"/>
                <a:ea typeface="+mj-ea"/>
                <a:cs typeface="+mj-cs"/>
              </a:rPr>
              <a:t>kirjallisuuskatsauksesta </a:t>
            </a:r>
            <a:endParaRPr lang="fi-FI" dirty="0"/>
          </a:p>
        </p:txBody>
      </p:sp>
      <p:sp>
        <p:nvSpPr>
          <p:cNvPr id="3" name="Content Placeholder 2">
            <a:extLst>
              <a:ext uri="{FF2B5EF4-FFF2-40B4-BE49-F238E27FC236}">
                <a16:creationId xmlns:a16="http://schemas.microsoft.com/office/drawing/2014/main" id="{444DAAF2-8816-BE3E-7CD2-01415BB356C7}"/>
              </a:ext>
            </a:extLst>
          </p:cNvPr>
          <p:cNvSpPr>
            <a:spLocks noGrp="1"/>
          </p:cNvSpPr>
          <p:nvPr>
            <p:ph idx="1"/>
          </p:nvPr>
        </p:nvSpPr>
        <p:spPr/>
        <p:txBody>
          <a:bodyPr/>
          <a:lstStyle/>
          <a:p>
            <a:pPr marL="0" indent="0" algn="just">
              <a:lnSpc>
                <a:spcPct val="150000"/>
              </a:lnSpc>
              <a:spcAft>
                <a:spcPts val="295"/>
              </a:spcAft>
              <a:buNone/>
            </a:pPr>
            <a:r>
              <a:rPr lang="fi-FI" sz="1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Mielenkiintoisin tulos sukupuolieroissa liittyy siihen, mitä lapset harrastavat.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Pojat harrastivat enemmän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joukkue- ja pallolajeja,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kuten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jalkapalloa, jääkiekkoa ja salibandya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Tytöt puolestaan harrastivat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tanssia, jumppaa, voimistelua, ratsastusta ja sirkuskoulua.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Uintia</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harrastettiin yhtä paljon sukupuolesta riippumatta. Lisäksi jalkapallo oli tyttöjen yksi yleisimmistä harrastuksista, vaikka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lajikohtainen tarkastelu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osoitti, että kaikista jalkapallon harrastajista jopa 80 prosenttia oli poikia. Vahvasti tyttöjen suosimia harrastuksia olivat toisaalta </a:t>
            </a:r>
            <a:r>
              <a:rPr lang="fi-FI"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ratsastus ja ringette, </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joissa kaikki harrastajat olivat tyttöjä</a:t>
            </a:r>
            <a:r>
              <a:rPr lang="fi-FI"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LIITU-aineisto tukee tämän tutkimuksen havaintoa siitä, että tyttöjen ja poikien liikuntaharrastaminen eroaa toisistaan sisällöllisesti, mutta ei juurikaan määrällisesti (Blomqvist ym. 2019).   </a:t>
            </a:r>
            <a:endParaRPr lang="fi-FI"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endParaRPr lang="fi-FI" dirty="0"/>
          </a:p>
        </p:txBody>
      </p:sp>
    </p:spTree>
    <p:extLst>
      <p:ext uri="{BB962C8B-B14F-4D97-AF65-F5344CB8AC3E}">
        <p14:creationId xmlns:p14="http://schemas.microsoft.com/office/powerpoint/2010/main" val="274930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57C24-8580-1744-ED7E-2B95F875FB74}"/>
              </a:ext>
            </a:extLst>
          </p:cNvPr>
          <p:cNvSpPr>
            <a:spLocks noGrp="1"/>
          </p:cNvSpPr>
          <p:nvPr>
            <p:ph type="title"/>
          </p:nvPr>
        </p:nvSpPr>
        <p:spPr>
          <a:xfrm>
            <a:off x="6096000" y="3024691"/>
            <a:ext cx="5575156" cy="1272986"/>
          </a:xfrm>
        </p:spPr>
        <p:txBody>
          <a:bodyPr>
            <a:normAutofit fontScale="90000"/>
          </a:bodyPr>
          <a:lstStyle/>
          <a:p>
            <a:pPr algn="ctr"/>
            <a:r>
              <a:rPr lang="fi-FI" dirty="0"/>
              <a:t>TUTKIMUSKYSYMYKSET</a:t>
            </a:r>
            <a:br>
              <a:rPr lang="fi-FI" dirty="0"/>
            </a:br>
            <a:r>
              <a:rPr lang="fi-FI" dirty="0"/>
              <a:t>ja tutkimusmenetelmät</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EC8CA5C5-8377-69F5-AE05-FA1AFE791586}"/>
              </a:ext>
            </a:extLst>
          </p:cNvPr>
          <p:cNvPicPr>
            <a:picLocks noChangeAspect="1"/>
          </p:cNvPicPr>
          <p:nvPr/>
        </p:nvPicPr>
        <p:blipFill rotWithShape="1">
          <a:blip r:embed="rId2">
            <a:extLst>
              <a:ext uri="{28A0092B-C50C-407E-A947-70E740481C1C}">
                <a14:useLocalDpi xmlns:a14="http://schemas.microsoft.com/office/drawing/2010/main" val="0"/>
              </a:ext>
            </a:extLst>
          </a:blip>
          <a:srcRect t="900" r="-1" b="4987"/>
          <a:stretch/>
        </p:blipFill>
        <p:spPr>
          <a:xfrm>
            <a:off x="520844" y="134473"/>
            <a:ext cx="4673312" cy="6589053"/>
          </a:xfrm>
          <a:prstGeom prst="rect">
            <a:avLst/>
          </a:prstGeom>
        </p:spPr>
      </p:pic>
      <p:cxnSp>
        <p:nvCxnSpPr>
          <p:cNvPr id="14" name="Straight Connector 13">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Content Placeholder 6" descr="Text&#10;&#10;Description automatically generated">
            <a:extLst>
              <a:ext uri="{FF2B5EF4-FFF2-40B4-BE49-F238E27FC236}">
                <a16:creationId xmlns:a16="http://schemas.microsoft.com/office/drawing/2014/main" id="{61E3D6E0-8CDD-CFDE-6982-88A9ABC818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5644" y="939543"/>
            <a:ext cx="6005512" cy="797812"/>
          </a:xfrm>
        </p:spPr>
      </p:pic>
      <p:cxnSp>
        <p:nvCxnSpPr>
          <p:cNvPr id="16" name="Straight Connector 15">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29708A-F006-1471-CAB7-1BF8409ED462}"/>
              </a:ext>
            </a:extLst>
          </p:cNvPr>
          <p:cNvSpPr/>
          <p:nvPr/>
        </p:nvSpPr>
        <p:spPr>
          <a:xfrm>
            <a:off x="653143" y="3610099"/>
            <a:ext cx="4381995" cy="243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AB8355D8-5C87-D768-7487-687A90EDA088}"/>
              </a:ext>
            </a:extLst>
          </p:cNvPr>
          <p:cNvSpPr/>
          <p:nvPr/>
        </p:nvSpPr>
        <p:spPr>
          <a:xfrm>
            <a:off x="653143" y="3901044"/>
            <a:ext cx="438199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411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185</TotalTime>
  <Words>2192</Words>
  <Application>Microsoft Office PowerPoint</Application>
  <PresentationFormat>Widescreen</PresentationFormat>
  <Paragraphs>106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Calisto MT</vt:lpstr>
      <vt:lpstr>Times New Roman</vt:lpstr>
      <vt:lpstr>Univers Condensed</vt:lpstr>
      <vt:lpstr>ChronicleVTI</vt:lpstr>
      <vt:lpstr>Kirjoitusvinkkejä </vt:lpstr>
      <vt:lpstr>JOHDANTO</vt:lpstr>
      <vt:lpstr>PUNAInen lanka  ja yhteys kappaleiden välillä </vt:lpstr>
      <vt:lpstr>Ote kirjallisuuskatsauksesta </vt:lpstr>
      <vt:lpstr>Ote kirjallisuuskatsauksesta </vt:lpstr>
      <vt:lpstr>PowerPoint Presentation</vt:lpstr>
      <vt:lpstr>Ote kirjallisuuskatsauksesta </vt:lpstr>
      <vt:lpstr>Ote kirjallisuuskatsauksesta </vt:lpstr>
      <vt:lpstr>TUTKIMUSKYSYMYKSET ja tutkimusmenetelmät</vt:lpstr>
      <vt:lpstr>Kvantitatiivisen tutkimuksen menetelmän selostaminen</vt:lpstr>
      <vt:lpstr>PowerPoint Presentation</vt:lpstr>
      <vt:lpstr>PowerPoint Presentation</vt:lpstr>
      <vt:lpstr>Taulukon tekeminen wordissa</vt:lpstr>
      <vt:lpstr>Tulosten kirjaaminen</vt:lpstr>
      <vt:lpstr>Tulosten kirjaaminen</vt:lpstr>
      <vt:lpstr>Tulosten kirjaaminen</vt:lpstr>
      <vt:lpstr>Kvalitatiivisen tutkimuksen menetelmän selostaminen</vt:lpstr>
      <vt:lpstr>tutkimuksen menetelmien raportointi </vt:lpstr>
      <vt:lpstr>tutkimuksen kulku </vt:lpstr>
      <vt:lpstr>PowerPoint Presentation</vt:lpstr>
      <vt:lpstr>PowerPoint Presentation</vt:lpstr>
      <vt:lpstr>PowerPoint Presentation</vt:lpstr>
      <vt:lpstr>Lainaukset laadullisessa tutkimuksessa</vt:lpstr>
      <vt:lpstr>Pohdinnan rakenne </vt:lpstr>
      <vt:lpstr>pohdinnasta Ote</vt:lpstr>
      <vt:lpstr>Pohdinnasta ote</vt:lpstr>
      <vt:lpstr>Pohdinnasta ote</vt:lpstr>
      <vt:lpstr>Pohdinnasta ote</vt:lpstr>
      <vt:lpstr>Pohdinnasta ote</vt:lpstr>
      <vt:lpstr>Pohdinnasta ote</vt:lpstr>
      <vt:lpstr>YLEISIÄ ASIOITA </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Kirjoitusvinkkejä </dc:title>
  <dc:creator>Niemistö, Donna</dc:creator>
  <cp:lastModifiedBy>Niemistö, Donna</cp:lastModifiedBy>
  <cp:revision>13</cp:revision>
  <dcterms:created xsi:type="dcterms:W3CDTF">2023-02-13T07:02:21Z</dcterms:created>
  <dcterms:modified xsi:type="dcterms:W3CDTF">2023-02-21T11:43:05Z</dcterms:modified>
</cp:coreProperties>
</file>