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3BB20C-CFAC-5C50-BFE2-09C45B4AB0A2}" v="5" dt="2022-08-25T06:38:37.209"/>
    <p1510:client id="{9C06AF9A-194D-4008-B412-4DA51317664F}" v="513" dt="2022-08-25T06:36:13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F2AE00-DEBB-4F7D-BB07-F95E3488327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E30A6C-5CDF-4E23-9C8E-4ADDD1974FEB}">
      <dgm:prSet/>
      <dgm:spPr/>
      <dgm:t>
        <a:bodyPr/>
        <a:lstStyle/>
        <a:p>
          <a:r>
            <a:rPr lang="fi-FI"/>
            <a:t>Trakeostomia eli kurkkuavanne</a:t>
          </a:r>
          <a:endParaRPr lang="en-US"/>
        </a:p>
      </dgm:t>
    </dgm:pt>
    <dgm:pt modelId="{29304C6C-0D11-44F7-AAF4-ABCB132A0F5B}" type="parTrans" cxnId="{C5B8377D-3ACE-41C8-87F3-41F03534B31A}">
      <dgm:prSet/>
      <dgm:spPr/>
      <dgm:t>
        <a:bodyPr/>
        <a:lstStyle/>
        <a:p>
          <a:endParaRPr lang="en-US"/>
        </a:p>
      </dgm:t>
    </dgm:pt>
    <dgm:pt modelId="{BF494B79-8277-44D8-A7B2-517568D754C7}" type="sibTrans" cxnId="{C5B8377D-3ACE-41C8-87F3-41F03534B31A}">
      <dgm:prSet/>
      <dgm:spPr/>
      <dgm:t>
        <a:bodyPr/>
        <a:lstStyle/>
        <a:p>
          <a:endParaRPr lang="en-US"/>
        </a:p>
      </dgm:t>
    </dgm:pt>
    <dgm:pt modelId="{EBB45811-5114-481A-A7E0-2F9914C7DD4F}">
      <dgm:prSet/>
      <dgm:spPr/>
      <dgm:t>
        <a:bodyPr/>
        <a:lstStyle/>
        <a:p>
          <a:r>
            <a:rPr lang="fi-FI"/>
            <a:t>Reikä stoomaan eli henkitorveen ihon läpi, reikään kanyyli</a:t>
          </a:r>
          <a:endParaRPr lang="en-US"/>
        </a:p>
      </dgm:t>
    </dgm:pt>
    <dgm:pt modelId="{9E067946-D62B-408C-8287-DC496A765019}" type="parTrans" cxnId="{57981518-6752-43D8-AB18-2952BC5E164B}">
      <dgm:prSet/>
      <dgm:spPr/>
      <dgm:t>
        <a:bodyPr/>
        <a:lstStyle/>
        <a:p>
          <a:endParaRPr lang="en-US"/>
        </a:p>
      </dgm:t>
    </dgm:pt>
    <dgm:pt modelId="{45F1A588-4471-4C8E-BA7E-0B7A8EC222AB}" type="sibTrans" cxnId="{57981518-6752-43D8-AB18-2952BC5E164B}">
      <dgm:prSet/>
      <dgm:spPr/>
      <dgm:t>
        <a:bodyPr/>
        <a:lstStyle/>
        <a:p>
          <a:endParaRPr lang="en-US"/>
        </a:p>
      </dgm:t>
    </dgm:pt>
    <dgm:pt modelId="{2974EB1D-CBB8-4948-935D-2BEE45F115EB}">
      <dgm:prSet/>
      <dgm:spPr/>
      <dgm:t>
        <a:bodyPr/>
        <a:lstStyle/>
        <a:p>
          <a:r>
            <a:rPr lang="fi-FI"/>
            <a:t>Tehdään nukutuksessa tai paikallispuudutuksessa</a:t>
          </a:r>
          <a:endParaRPr lang="en-US"/>
        </a:p>
      </dgm:t>
    </dgm:pt>
    <dgm:pt modelId="{7ABD7FC3-2A57-4A89-AA17-130A9127B382}" type="parTrans" cxnId="{38202233-F28D-4246-9E69-ED0096D811BB}">
      <dgm:prSet/>
      <dgm:spPr/>
      <dgm:t>
        <a:bodyPr/>
        <a:lstStyle/>
        <a:p>
          <a:endParaRPr lang="en-US"/>
        </a:p>
      </dgm:t>
    </dgm:pt>
    <dgm:pt modelId="{97F0A662-1DF3-4E5F-A8EC-C62696CE6F4C}" type="sibTrans" cxnId="{38202233-F28D-4246-9E69-ED0096D811BB}">
      <dgm:prSet/>
      <dgm:spPr/>
      <dgm:t>
        <a:bodyPr/>
        <a:lstStyle/>
        <a:p>
          <a:endParaRPr lang="en-US"/>
        </a:p>
      </dgm:t>
    </dgm:pt>
    <dgm:pt modelId="{0EE42C2C-7AFA-4C96-97CB-B497A6B49686}" type="pres">
      <dgm:prSet presAssocID="{D6F2AE00-DEBB-4F7D-BB07-F95E34883271}" presName="linear" presStyleCnt="0">
        <dgm:presLayoutVars>
          <dgm:animLvl val="lvl"/>
          <dgm:resizeHandles val="exact"/>
        </dgm:presLayoutVars>
      </dgm:prSet>
      <dgm:spPr/>
    </dgm:pt>
    <dgm:pt modelId="{72BD88F8-051F-48D6-99DD-4094FC38F23D}" type="pres">
      <dgm:prSet presAssocID="{41E30A6C-5CDF-4E23-9C8E-4ADDD1974FE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0777C5F-D2E5-44C6-949E-40A61E273461}" type="pres">
      <dgm:prSet presAssocID="{BF494B79-8277-44D8-A7B2-517568D754C7}" presName="spacer" presStyleCnt="0"/>
      <dgm:spPr/>
    </dgm:pt>
    <dgm:pt modelId="{B507EF0A-03D5-45DE-BA79-D9BC4513E463}" type="pres">
      <dgm:prSet presAssocID="{EBB45811-5114-481A-A7E0-2F9914C7DD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7A71F06-50A5-4E50-8284-F67B674F8C27}" type="pres">
      <dgm:prSet presAssocID="{45F1A588-4471-4C8E-BA7E-0B7A8EC222AB}" presName="spacer" presStyleCnt="0"/>
      <dgm:spPr/>
    </dgm:pt>
    <dgm:pt modelId="{05F70437-6F4F-4249-B5F6-C4C700632E13}" type="pres">
      <dgm:prSet presAssocID="{2974EB1D-CBB8-4948-935D-2BEE45F115E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1996E03-D2D7-4238-A62F-D0304AD04703}" type="presOf" srcId="{D6F2AE00-DEBB-4F7D-BB07-F95E34883271}" destId="{0EE42C2C-7AFA-4C96-97CB-B497A6B49686}" srcOrd="0" destOrd="0" presId="urn:microsoft.com/office/officeart/2005/8/layout/vList2"/>
    <dgm:cxn modelId="{57981518-6752-43D8-AB18-2952BC5E164B}" srcId="{D6F2AE00-DEBB-4F7D-BB07-F95E34883271}" destId="{EBB45811-5114-481A-A7E0-2F9914C7DD4F}" srcOrd="1" destOrd="0" parTransId="{9E067946-D62B-408C-8287-DC496A765019}" sibTransId="{45F1A588-4471-4C8E-BA7E-0B7A8EC222AB}"/>
    <dgm:cxn modelId="{38202233-F28D-4246-9E69-ED0096D811BB}" srcId="{D6F2AE00-DEBB-4F7D-BB07-F95E34883271}" destId="{2974EB1D-CBB8-4948-935D-2BEE45F115EB}" srcOrd="2" destOrd="0" parTransId="{7ABD7FC3-2A57-4A89-AA17-130A9127B382}" sibTransId="{97F0A662-1DF3-4E5F-A8EC-C62696CE6F4C}"/>
    <dgm:cxn modelId="{7B426962-87F4-4C65-B62A-AEE133F13363}" type="presOf" srcId="{2974EB1D-CBB8-4948-935D-2BEE45F115EB}" destId="{05F70437-6F4F-4249-B5F6-C4C700632E13}" srcOrd="0" destOrd="0" presId="urn:microsoft.com/office/officeart/2005/8/layout/vList2"/>
    <dgm:cxn modelId="{8896C169-3B96-4A5A-A306-56C9D85A4022}" type="presOf" srcId="{41E30A6C-5CDF-4E23-9C8E-4ADDD1974FEB}" destId="{72BD88F8-051F-48D6-99DD-4094FC38F23D}" srcOrd="0" destOrd="0" presId="urn:microsoft.com/office/officeart/2005/8/layout/vList2"/>
    <dgm:cxn modelId="{C5B8377D-3ACE-41C8-87F3-41F03534B31A}" srcId="{D6F2AE00-DEBB-4F7D-BB07-F95E34883271}" destId="{41E30A6C-5CDF-4E23-9C8E-4ADDD1974FEB}" srcOrd="0" destOrd="0" parTransId="{29304C6C-0D11-44F7-AAF4-ABCB132A0F5B}" sibTransId="{BF494B79-8277-44D8-A7B2-517568D754C7}"/>
    <dgm:cxn modelId="{D0FECF8B-FC30-4279-9632-19DE51D6DE92}" type="presOf" srcId="{EBB45811-5114-481A-A7E0-2F9914C7DD4F}" destId="{B507EF0A-03D5-45DE-BA79-D9BC4513E463}" srcOrd="0" destOrd="0" presId="urn:microsoft.com/office/officeart/2005/8/layout/vList2"/>
    <dgm:cxn modelId="{4342A476-9DF3-427D-951B-7BF98BFA0516}" type="presParOf" srcId="{0EE42C2C-7AFA-4C96-97CB-B497A6B49686}" destId="{72BD88F8-051F-48D6-99DD-4094FC38F23D}" srcOrd="0" destOrd="0" presId="urn:microsoft.com/office/officeart/2005/8/layout/vList2"/>
    <dgm:cxn modelId="{3C72B4DD-BADD-47B9-AE7F-5B1E59A49447}" type="presParOf" srcId="{0EE42C2C-7AFA-4C96-97CB-B497A6B49686}" destId="{30777C5F-D2E5-44C6-949E-40A61E273461}" srcOrd="1" destOrd="0" presId="urn:microsoft.com/office/officeart/2005/8/layout/vList2"/>
    <dgm:cxn modelId="{AB8B37FC-8E90-4622-81EE-0D6C9BB441CF}" type="presParOf" srcId="{0EE42C2C-7AFA-4C96-97CB-B497A6B49686}" destId="{B507EF0A-03D5-45DE-BA79-D9BC4513E463}" srcOrd="2" destOrd="0" presId="urn:microsoft.com/office/officeart/2005/8/layout/vList2"/>
    <dgm:cxn modelId="{805DAD36-6466-4904-AE8F-0BB1469FFF78}" type="presParOf" srcId="{0EE42C2C-7AFA-4C96-97CB-B497A6B49686}" destId="{17A71F06-50A5-4E50-8284-F67B674F8C27}" srcOrd="3" destOrd="0" presId="urn:microsoft.com/office/officeart/2005/8/layout/vList2"/>
    <dgm:cxn modelId="{EDD6B55F-A23E-4130-A096-AB3A344321CA}" type="presParOf" srcId="{0EE42C2C-7AFA-4C96-97CB-B497A6B49686}" destId="{05F70437-6F4F-4249-B5F6-C4C700632E1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037DF-3449-445A-90BB-C5392009D67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1BF0664-C9DA-428A-9261-5457AF0F64B7}">
      <dgm:prSet/>
      <dgm:spPr/>
      <dgm:t>
        <a:bodyPr/>
        <a:lstStyle/>
        <a:p>
          <a:r>
            <a:rPr lang="fi-FI"/>
            <a:t>Vaikutus puhekykyyn</a:t>
          </a:r>
          <a:endParaRPr lang="en-US"/>
        </a:p>
      </dgm:t>
    </dgm:pt>
    <dgm:pt modelId="{216DDABE-5906-4E4D-92FB-32998E8A3895}" type="parTrans" cxnId="{91DC6237-A0D6-424D-92D3-60BF8488A367}">
      <dgm:prSet/>
      <dgm:spPr/>
      <dgm:t>
        <a:bodyPr/>
        <a:lstStyle/>
        <a:p>
          <a:endParaRPr lang="en-US"/>
        </a:p>
      </dgm:t>
    </dgm:pt>
    <dgm:pt modelId="{153E9A49-6C82-4E44-9FAF-5E65C2E64BFF}" type="sibTrans" cxnId="{91DC6237-A0D6-424D-92D3-60BF8488A367}">
      <dgm:prSet/>
      <dgm:spPr/>
      <dgm:t>
        <a:bodyPr/>
        <a:lstStyle/>
        <a:p>
          <a:endParaRPr lang="en-US"/>
        </a:p>
      </dgm:t>
    </dgm:pt>
    <dgm:pt modelId="{3190ACB5-FF25-41E5-BEBD-022B25F5E37C}">
      <dgm:prSet/>
      <dgm:spPr/>
      <dgm:t>
        <a:bodyPr/>
        <a:lstStyle/>
        <a:p>
          <a:r>
            <a:rPr lang="fi-FI"/>
            <a:t>Vaikutus neilun toimintaan</a:t>
          </a:r>
          <a:endParaRPr lang="en-US"/>
        </a:p>
      </dgm:t>
    </dgm:pt>
    <dgm:pt modelId="{2C68F57C-EB49-4973-BA47-28ECC64C4B8C}" type="parTrans" cxnId="{055D1463-DA82-4C5D-BF5C-445FA7C30883}">
      <dgm:prSet/>
      <dgm:spPr/>
      <dgm:t>
        <a:bodyPr/>
        <a:lstStyle/>
        <a:p>
          <a:endParaRPr lang="en-US"/>
        </a:p>
      </dgm:t>
    </dgm:pt>
    <dgm:pt modelId="{C640D4B4-0553-40A3-B00D-BA7DB6F1C55C}" type="sibTrans" cxnId="{055D1463-DA82-4C5D-BF5C-445FA7C30883}">
      <dgm:prSet/>
      <dgm:spPr/>
      <dgm:t>
        <a:bodyPr/>
        <a:lstStyle/>
        <a:p>
          <a:endParaRPr lang="en-US"/>
        </a:p>
      </dgm:t>
    </dgm:pt>
    <dgm:pt modelId="{F6A57182-DFE5-4577-861C-8C1AE9A132AB}">
      <dgm:prSet/>
      <dgm:spPr/>
      <dgm:t>
        <a:bodyPr/>
        <a:lstStyle/>
        <a:p>
          <a:r>
            <a:rPr lang="fi-FI"/>
            <a:t>Kaikki trakariin menevä menee suoraan keuhkoihin (lika, pöly, kylmä ilma, vesi jne.)</a:t>
          </a:r>
          <a:endParaRPr lang="en-US"/>
        </a:p>
      </dgm:t>
    </dgm:pt>
    <dgm:pt modelId="{4DC77C98-A1A6-4FD0-A700-B568C129CCCF}" type="parTrans" cxnId="{3C5A56BC-8101-4033-B72F-A332EB108814}">
      <dgm:prSet/>
      <dgm:spPr/>
      <dgm:t>
        <a:bodyPr/>
        <a:lstStyle/>
        <a:p>
          <a:endParaRPr lang="en-US"/>
        </a:p>
      </dgm:t>
    </dgm:pt>
    <dgm:pt modelId="{DA73EC0E-263A-4CB4-9DE4-8C2584D8D640}" type="sibTrans" cxnId="{3C5A56BC-8101-4033-B72F-A332EB108814}">
      <dgm:prSet/>
      <dgm:spPr/>
      <dgm:t>
        <a:bodyPr/>
        <a:lstStyle/>
        <a:p>
          <a:endParaRPr lang="en-US"/>
        </a:p>
      </dgm:t>
    </dgm:pt>
    <dgm:pt modelId="{1872C4BD-7C71-4C3E-B0CE-0B12F39A781D}" type="pres">
      <dgm:prSet presAssocID="{B2B037DF-3449-445A-90BB-C5392009D673}" presName="linear" presStyleCnt="0">
        <dgm:presLayoutVars>
          <dgm:animLvl val="lvl"/>
          <dgm:resizeHandles val="exact"/>
        </dgm:presLayoutVars>
      </dgm:prSet>
      <dgm:spPr/>
    </dgm:pt>
    <dgm:pt modelId="{20DDD93E-6CF1-4661-BD92-FCCE2C1BA7C0}" type="pres">
      <dgm:prSet presAssocID="{B1BF0664-C9DA-428A-9261-5457AF0F64B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F0AA2ED-F6DE-45EA-8FDD-F2247BBD35CB}" type="pres">
      <dgm:prSet presAssocID="{153E9A49-6C82-4E44-9FAF-5E65C2E64BFF}" presName="spacer" presStyleCnt="0"/>
      <dgm:spPr/>
    </dgm:pt>
    <dgm:pt modelId="{A34E7AC7-71CE-4478-B0FC-D7DA4D52410A}" type="pres">
      <dgm:prSet presAssocID="{3190ACB5-FF25-41E5-BEBD-022B25F5E37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83C41D-206C-421F-B446-AF9233B25DFB}" type="pres">
      <dgm:prSet presAssocID="{C640D4B4-0553-40A3-B00D-BA7DB6F1C55C}" presName="spacer" presStyleCnt="0"/>
      <dgm:spPr/>
    </dgm:pt>
    <dgm:pt modelId="{2BEB5166-9475-41C7-82A1-BB3A8E3B0AEE}" type="pres">
      <dgm:prSet presAssocID="{F6A57182-DFE5-4577-861C-8C1AE9A132A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1DC6237-A0D6-424D-92D3-60BF8488A367}" srcId="{B2B037DF-3449-445A-90BB-C5392009D673}" destId="{B1BF0664-C9DA-428A-9261-5457AF0F64B7}" srcOrd="0" destOrd="0" parTransId="{216DDABE-5906-4E4D-92FB-32998E8A3895}" sibTransId="{153E9A49-6C82-4E44-9FAF-5E65C2E64BFF}"/>
    <dgm:cxn modelId="{055D1463-DA82-4C5D-BF5C-445FA7C30883}" srcId="{B2B037DF-3449-445A-90BB-C5392009D673}" destId="{3190ACB5-FF25-41E5-BEBD-022B25F5E37C}" srcOrd="1" destOrd="0" parTransId="{2C68F57C-EB49-4973-BA47-28ECC64C4B8C}" sibTransId="{C640D4B4-0553-40A3-B00D-BA7DB6F1C55C}"/>
    <dgm:cxn modelId="{1F8C808A-6394-4E68-8B7D-F4DABD43BCFD}" type="presOf" srcId="{F6A57182-DFE5-4577-861C-8C1AE9A132AB}" destId="{2BEB5166-9475-41C7-82A1-BB3A8E3B0AEE}" srcOrd="0" destOrd="0" presId="urn:microsoft.com/office/officeart/2005/8/layout/vList2"/>
    <dgm:cxn modelId="{3C5A56BC-8101-4033-B72F-A332EB108814}" srcId="{B2B037DF-3449-445A-90BB-C5392009D673}" destId="{F6A57182-DFE5-4577-861C-8C1AE9A132AB}" srcOrd="2" destOrd="0" parTransId="{4DC77C98-A1A6-4FD0-A700-B568C129CCCF}" sibTransId="{DA73EC0E-263A-4CB4-9DE4-8C2584D8D640}"/>
    <dgm:cxn modelId="{39B15CF4-224E-4734-A4CC-359E990537AD}" type="presOf" srcId="{3190ACB5-FF25-41E5-BEBD-022B25F5E37C}" destId="{A34E7AC7-71CE-4478-B0FC-D7DA4D52410A}" srcOrd="0" destOrd="0" presId="urn:microsoft.com/office/officeart/2005/8/layout/vList2"/>
    <dgm:cxn modelId="{3DC732F5-92AD-4375-AFAC-7BFC5E096B2A}" type="presOf" srcId="{B2B037DF-3449-445A-90BB-C5392009D673}" destId="{1872C4BD-7C71-4C3E-B0CE-0B12F39A781D}" srcOrd="0" destOrd="0" presId="urn:microsoft.com/office/officeart/2005/8/layout/vList2"/>
    <dgm:cxn modelId="{F85465FE-4E25-46FC-99B5-0580ACFE6503}" type="presOf" srcId="{B1BF0664-C9DA-428A-9261-5457AF0F64B7}" destId="{20DDD93E-6CF1-4661-BD92-FCCE2C1BA7C0}" srcOrd="0" destOrd="0" presId="urn:microsoft.com/office/officeart/2005/8/layout/vList2"/>
    <dgm:cxn modelId="{0FCB63F4-E86A-4BFE-83A2-499EB19C4B51}" type="presParOf" srcId="{1872C4BD-7C71-4C3E-B0CE-0B12F39A781D}" destId="{20DDD93E-6CF1-4661-BD92-FCCE2C1BA7C0}" srcOrd="0" destOrd="0" presId="urn:microsoft.com/office/officeart/2005/8/layout/vList2"/>
    <dgm:cxn modelId="{8F22FBF3-5263-4068-B53C-6B473A2C3D09}" type="presParOf" srcId="{1872C4BD-7C71-4C3E-B0CE-0B12F39A781D}" destId="{7F0AA2ED-F6DE-45EA-8FDD-F2247BBD35CB}" srcOrd="1" destOrd="0" presId="urn:microsoft.com/office/officeart/2005/8/layout/vList2"/>
    <dgm:cxn modelId="{7DA92C03-220A-4CF8-82A6-F527056C6F97}" type="presParOf" srcId="{1872C4BD-7C71-4C3E-B0CE-0B12F39A781D}" destId="{A34E7AC7-71CE-4478-B0FC-D7DA4D52410A}" srcOrd="2" destOrd="0" presId="urn:microsoft.com/office/officeart/2005/8/layout/vList2"/>
    <dgm:cxn modelId="{117CB3B9-5145-4E52-B3CC-8354622A1302}" type="presParOf" srcId="{1872C4BD-7C71-4C3E-B0CE-0B12F39A781D}" destId="{4083C41D-206C-421F-B446-AF9233B25DFB}" srcOrd="3" destOrd="0" presId="urn:microsoft.com/office/officeart/2005/8/layout/vList2"/>
    <dgm:cxn modelId="{CE529A45-3D96-47E0-BE16-C6A3B4F957A2}" type="presParOf" srcId="{1872C4BD-7C71-4C3E-B0CE-0B12F39A781D}" destId="{2BEB5166-9475-41C7-82A1-BB3A8E3B0A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BD88F8-051F-48D6-99DD-4094FC38F23D}">
      <dsp:nvSpPr>
        <dsp:cNvPr id="0" name=""/>
        <dsp:cNvSpPr/>
      </dsp:nvSpPr>
      <dsp:spPr>
        <a:xfrm>
          <a:off x="0" y="7615"/>
          <a:ext cx="6900512" cy="17539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Trakeostomia eli kurkkuavanne</a:t>
          </a:r>
          <a:endParaRPr lang="en-US" sz="4500" kern="1200"/>
        </a:p>
      </dsp:txBody>
      <dsp:txXfrm>
        <a:off x="85618" y="93233"/>
        <a:ext cx="6729276" cy="1582667"/>
      </dsp:txXfrm>
    </dsp:sp>
    <dsp:sp modelId="{B507EF0A-03D5-45DE-BA79-D9BC4513E463}">
      <dsp:nvSpPr>
        <dsp:cNvPr id="0" name=""/>
        <dsp:cNvSpPr/>
      </dsp:nvSpPr>
      <dsp:spPr>
        <a:xfrm>
          <a:off x="0" y="1891118"/>
          <a:ext cx="6900512" cy="1753903"/>
        </a:xfrm>
        <a:prstGeom prst="roundRect">
          <a:avLst/>
        </a:prstGeom>
        <a:solidFill>
          <a:schemeClr val="accent2">
            <a:hueOff val="-754963"/>
            <a:satOff val="-3204"/>
            <a:lumOff val="-1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Reikä stoomaan eli henkitorveen ihon läpi, reikään kanyyli</a:t>
          </a:r>
          <a:endParaRPr lang="en-US" sz="4500" kern="1200"/>
        </a:p>
      </dsp:txBody>
      <dsp:txXfrm>
        <a:off x="85618" y="1976736"/>
        <a:ext cx="6729276" cy="1582667"/>
      </dsp:txXfrm>
    </dsp:sp>
    <dsp:sp modelId="{05F70437-6F4F-4249-B5F6-C4C700632E13}">
      <dsp:nvSpPr>
        <dsp:cNvPr id="0" name=""/>
        <dsp:cNvSpPr/>
      </dsp:nvSpPr>
      <dsp:spPr>
        <a:xfrm>
          <a:off x="0" y="3774622"/>
          <a:ext cx="6900512" cy="1753903"/>
        </a:xfrm>
        <a:prstGeom prst="roundRect">
          <a:avLst/>
        </a:prstGeom>
        <a:solidFill>
          <a:schemeClr val="accent2">
            <a:hueOff val="-1509925"/>
            <a:satOff val="-6408"/>
            <a:lumOff val="-3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Tehdään nukutuksessa tai paikallispuudutuksessa</a:t>
          </a:r>
          <a:endParaRPr lang="en-US" sz="4500" kern="1200"/>
        </a:p>
      </dsp:txBody>
      <dsp:txXfrm>
        <a:off x="85618" y="3860240"/>
        <a:ext cx="6729276" cy="1582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DD93E-6CF1-4661-BD92-FCCE2C1BA7C0}">
      <dsp:nvSpPr>
        <dsp:cNvPr id="0" name=""/>
        <dsp:cNvSpPr/>
      </dsp:nvSpPr>
      <dsp:spPr>
        <a:xfrm>
          <a:off x="0" y="7615"/>
          <a:ext cx="6900512" cy="17539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Vaikutus puhekykyyn</a:t>
          </a:r>
          <a:endParaRPr lang="en-US" sz="4500" kern="1200"/>
        </a:p>
      </dsp:txBody>
      <dsp:txXfrm>
        <a:off x="85618" y="93233"/>
        <a:ext cx="6729276" cy="1582667"/>
      </dsp:txXfrm>
    </dsp:sp>
    <dsp:sp modelId="{A34E7AC7-71CE-4478-B0FC-D7DA4D52410A}">
      <dsp:nvSpPr>
        <dsp:cNvPr id="0" name=""/>
        <dsp:cNvSpPr/>
      </dsp:nvSpPr>
      <dsp:spPr>
        <a:xfrm>
          <a:off x="0" y="1891118"/>
          <a:ext cx="6900512" cy="1753903"/>
        </a:xfrm>
        <a:prstGeom prst="roundRect">
          <a:avLst/>
        </a:prstGeom>
        <a:solidFill>
          <a:schemeClr val="accent2">
            <a:hueOff val="-754963"/>
            <a:satOff val="-3204"/>
            <a:lumOff val="-1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Vaikutus neilun toimintaan</a:t>
          </a:r>
          <a:endParaRPr lang="en-US" sz="4500" kern="1200"/>
        </a:p>
      </dsp:txBody>
      <dsp:txXfrm>
        <a:off x="85618" y="1976736"/>
        <a:ext cx="6729276" cy="1582667"/>
      </dsp:txXfrm>
    </dsp:sp>
    <dsp:sp modelId="{2BEB5166-9475-41C7-82A1-BB3A8E3B0AEE}">
      <dsp:nvSpPr>
        <dsp:cNvPr id="0" name=""/>
        <dsp:cNvSpPr/>
      </dsp:nvSpPr>
      <dsp:spPr>
        <a:xfrm>
          <a:off x="0" y="3774622"/>
          <a:ext cx="6900512" cy="1753903"/>
        </a:xfrm>
        <a:prstGeom prst="roundRect">
          <a:avLst/>
        </a:prstGeom>
        <a:solidFill>
          <a:schemeClr val="accent2">
            <a:hueOff val="-1509925"/>
            <a:satOff val="-6408"/>
            <a:lumOff val="-3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500" kern="1200"/>
            <a:t>Kaikki trakariin menevä menee suoraan keuhkoihin (lika, pöly, kylmä ilma, vesi jne.)</a:t>
          </a:r>
          <a:endParaRPr lang="en-US" sz="4500" kern="1200"/>
        </a:p>
      </dsp:txBody>
      <dsp:txXfrm>
        <a:off x="85618" y="3860240"/>
        <a:ext cx="6729276" cy="1582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5T06:36:14.12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470EF-CBDE-4332-8277-57CB181546B7}" type="datetimeFigureOut">
              <a:t>25.8.2022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F8C16-F6E3-44B6-8355-51AD1DDCF274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722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Ilman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kanyylia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reikä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umpeutuu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itsekseen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F8C16-F6E3-44B6-8355-51AD1DDCF274}" type="slidenum"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2728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-</a:t>
            </a:r>
            <a:r>
              <a:rPr lang="en-US" dirty="0" err="1">
                <a:cs typeface="Calibri"/>
              </a:rPr>
              <a:t>kuffillisen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kanyylin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kanssa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voi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puhua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puhuessa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kanyylin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ulkosuun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tukkiminen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sormella</a:t>
            </a:r>
            <a:r>
              <a:rPr lang="en-US" dirty="0">
                <a:cs typeface="Calibri"/>
              </a:rPr>
              <a:t> tai </a:t>
            </a:r>
            <a:r>
              <a:rPr lang="en-US" dirty="0" err="1">
                <a:cs typeface="Calibri"/>
              </a:rPr>
              <a:t>tulpalla</a:t>
            </a:r>
            <a:endParaRPr lang="en-US" dirty="0" err="1"/>
          </a:p>
          <a:p>
            <a:r>
              <a:rPr lang="en-US" dirty="0">
                <a:cs typeface="Calibri"/>
              </a:rPr>
              <a:t>-</a:t>
            </a:r>
            <a:r>
              <a:rPr lang="en-US" dirty="0" err="1"/>
              <a:t>Puhuminen</a:t>
            </a:r>
            <a:r>
              <a:rPr lang="en-US" dirty="0"/>
              <a:t> </a:t>
            </a:r>
            <a:r>
              <a:rPr lang="en-US" dirty="0" err="1"/>
              <a:t>mahdollistuu</a:t>
            </a:r>
            <a:r>
              <a:rPr lang="en-US" dirty="0"/>
              <a:t>,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keuhkoista</a:t>
            </a:r>
            <a:r>
              <a:rPr lang="en-US" dirty="0"/>
              <a:t> </a:t>
            </a:r>
            <a:r>
              <a:rPr lang="en-US" dirty="0" err="1"/>
              <a:t>tuleva</a:t>
            </a:r>
            <a:r>
              <a:rPr lang="en-US" dirty="0"/>
              <a:t> </a:t>
            </a:r>
            <a:r>
              <a:rPr lang="en-US" dirty="0" err="1"/>
              <a:t>ilmavirta</a:t>
            </a:r>
            <a:r>
              <a:rPr lang="en-US" dirty="0"/>
              <a:t>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äänihuulet</a:t>
            </a:r>
            <a:r>
              <a:rPr lang="en-US" dirty="0"/>
              <a:t> </a:t>
            </a:r>
            <a:r>
              <a:rPr lang="en-US" dirty="0" err="1"/>
              <a:t>värähtelemään</a:t>
            </a:r>
            <a:r>
              <a:rPr lang="en-US" dirty="0"/>
              <a:t> </a:t>
            </a:r>
            <a:r>
              <a:rPr lang="en-US" dirty="0" err="1"/>
              <a:t>potilaan</a:t>
            </a:r>
            <a:r>
              <a:rPr lang="en-US" dirty="0"/>
              <a:t> </a:t>
            </a:r>
            <a:r>
              <a:rPr lang="en-US" dirty="0" err="1"/>
              <a:t>uloshengittäessä</a:t>
            </a:r>
            <a:r>
              <a:rPr lang="en-US" dirty="0"/>
              <a:t>. </a:t>
            </a:r>
            <a:r>
              <a:rPr lang="en-US" dirty="0" err="1"/>
              <a:t>Trakeostomoidun</a:t>
            </a:r>
            <a:r>
              <a:rPr lang="en-US" dirty="0"/>
              <a:t> </a:t>
            </a:r>
            <a:r>
              <a:rPr lang="en-US" dirty="0" err="1"/>
              <a:t>potilaan</a:t>
            </a:r>
            <a:r>
              <a:rPr lang="en-US" dirty="0"/>
              <a:t> </a:t>
            </a:r>
            <a:r>
              <a:rPr lang="en-US" dirty="0" err="1"/>
              <a:t>puheenmuodostus</a:t>
            </a:r>
            <a:r>
              <a:rPr lang="en-US" dirty="0"/>
              <a:t> </a:t>
            </a:r>
            <a:r>
              <a:rPr lang="en-US" dirty="0" err="1"/>
              <a:t>heikentyy</a:t>
            </a:r>
            <a:r>
              <a:rPr lang="en-US" dirty="0"/>
              <a:t>, </a:t>
            </a:r>
            <a:r>
              <a:rPr lang="en-US" dirty="0" err="1"/>
              <a:t>koska</a:t>
            </a:r>
            <a:r>
              <a:rPr lang="en-US" dirty="0"/>
              <a:t> </a:t>
            </a:r>
            <a:r>
              <a:rPr lang="en-US" dirty="0" err="1"/>
              <a:t>trakeostomiakanyyli</a:t>
            </a:r>
            <a:r>
              <a:rPr lang="en-US" dirty="0"/>
              <a:t> </a:t>
            </a:r>
            <a:r>
              <a:rPr lang="en-US" dirty="0" err="1"/>
              <a:t>ohjaa</a:t>
            </a:r>
            <a:r>
              <a:rPr lang="en-US" dirty="0"/>
              <a:t> </a:t>
            </a:r>
            <a:r>
              <a:rPr lang="en-US" dirty="0" err="1"/>
              <a:t>ilmaa</a:t>
            </a:r>
            <a:r>
              <a:rPr lang="en-US" dirty="0"/>
              <a:t> ulos </a:t>
            </a:r>
            <a:r>
              <a:rPr lang="en-US" dirty="0" err="1"/>
              <a:t>kanyylistä</a:t>
            </a:r>
            <a:r>
              <a:rPr lang="en-US" dirty="0"/>
              <a:t> </a:t>
            </a:r>
            <a:r>
              <a:rPr lang="en-US" dirty="0" err="1"/>
              <a:t>ennen</a:t>
            </a:r>
            <a:r>
              <a:rPr lang="en-US" dirty="0"/>
              <a:t> </a:t>
            </a:r>
            <a:r>
              <a:rPr lang="en-US" dirty="0" err="1"/>
              <a:t>äänihuuliin</a:t>
            </a:r>
            <a:r>
              <a:rPr lang="en-US" dirty="0"/>
              <a:t> </a:t>
            </a:r>
            <a:r>
              <a:rPr lang="en-US" dirty="0" err="1"/>
              <a:t>menoa</a:t>
            </a:r>
            <a:r>
              <a:rPr lang="en-US" dirty="0"/>
              <a:t>. </a:t>
            </a:r>
            <a:r>
              <a:rPr lang="en-US" dirty="0" err="1"/>
              <a:t>Puheterapeutti</a:t>
            </a:r>
            <a:r>
              <a:rPr lang="en-US" dirty="0"/>
              <a:t> </a:t>
            </a:r>
            <a:r>
              <a:rPr lang="en-US" dirty="0" err="1"/>
              <a:t>tekee</a:t>
            </a:r>
            <a:r>
              <a:rPr lang="en-US" dirty="0"/>
              <a:t> </a:t>
            </a:r>
            <a:r>
              <a:rPr lang="en-US" dirty="0" err="1"/>
              <a:t>potilaan</a:t>
            </a:r>
            <a:r>
              <a:rPr lang="en-US" dirty="0"/>
              <a:t> </a:t>
            </a:r>
            <a:r>
              <a:rPr lang="en-US" dirty="0" err="1"/>
              <a:t>kanssa</a:t>
            </a:r>
            <a:r>
              <a:rPr lang="en-US" dirty="0"/>
              <a:t> </a:t>
            </a:r>
            <a:r>
              <a:rPr lang="en-US" dirty="0" err="1"/>
              <a:t>erilaisia</a:t>
            </a:r>
            <a:r>
              <a:rPr lang="en-US" dirty="0"/>
              <a:t> </a:t>
            </a:r>
            <a:r>
              <a:rPr lang="en-US" dirty="0" err="1"/>
              <a:t>puheharjoituksia</a:t>
            </a:r>
            <a:r>
              <a:rPr lang="en-US" dirty="0"/>
              <a:t>. </a:t>
            </a:r>
            <a:r>
              <a:rPr lang="en-US" dirty="0" err="1"/>
              <a:t>Ohjaustilanteisiin</a:t>
            </a:r>
            <a:r>
              <a:rPr lang="en-US" dirty="0"/>
              <a:t> on </a:t>
            </a:r>
            <a:r>
              <a:rPr lang="en-US" dirty="0" err="1"/>
              <a:t>hyvä</a:t>
            </a:r>
            <a:r>
              <a:rPr lang="en-US" dirty="0"/>
              <a:t> </a:t>
            </a:r>
            <a:r>
              <a:rPr lang="en-US" dirty="0" err="1"/>
              <a:t>saada</a:t>
            </a:r>
            <a:r>
              <a:rPr lang="en-US" dirty="0"/>
              <a:t> </a:t>
            </a:r>
            <a:r>
              <a:rPr lang="en-US" dirty="0" err="1"/>
              <a:t>mahdollisuuksien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 </a:t>
            </a:r>
            <a:r>
              <a:rPr lang="en-US" dirty="0" err="1"/>
              <a:t>omaiset</a:t>
            </a:r>
            <a:r>
              <a:rPr lang="en-US" dirty="0"/>
              <a:t> tai </a:t>
            </a:r>
            <a:r>
              <a:rPr lang="en-US" dirty="0" err="1"/>
              <a:t>läheiset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. (</a:t>
            </a:r>
            <a:r>
              <a:rPr lang="en-US" dirty="0" err="1"/>
              <a:t>kuvat</a:t>
            </a:r>
            <a:r>
              <a:rPr lang="en-US" dirty="0"/>
              <a:t>, </a:t>
            </a:r>
            <a:r>
              <a:rPr lang="en-US" dirty="0" err="1"/>
              <a:t>kirjoittaminen</a:t>
            </a:r>
            <a:r>
              <a:rPr lang="en-US" dirty="0"/>
              <a:t>) </a:t>
            </a:r>
            <a:r>
              <a:rPr lang="en-US" dirty="0" err="1"/>
              <a:t>heti</a:t>
            </a:r>
            <a:r>
              <a:rPr lang="en-US" dirty="0"/>
              <a:t> </a:t>
            </a:r>
            <a:r>
              <a:rPr lang="en-US" dirty="0" err="1"/>
              <a:t>toimenpiteen</a:t>
            </a:r>
            <a:r>
              <a:rPr lang="en-US" dirty="0"/>
              <a:t> </a:t>
            </a:r>
            <a:r>
              <a:rPr lang="en-US" dirty="0" err="1"/>
              <a:t>jälkeen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puhua</a:t>
            </a:r>
          </a:p>
          <a:p>
            <a:r>
              <a:rPr lang="en-US" dirty="0"/>
              <a:t>-</a:t>
            </a:r>
            <a:r>
              <a:rPr lang="en-US" dirty="0" err="1"/>
              <a:t>Trakeostooma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yleensä</a:t>
            </a:r>
            <a:r>
              <a:rPr lang="en-US" dirty="0"/>
              <a:t> </a:t>
            </a:r>
            <a:r>
              <a:rPr lang="en-US" dirty="0" err="1"/>
              <a:t>vaikuta</a:t>
            </a:r>
            <a:r>
              <a:rPr lang="en-US" dirty="0"/>
              <a:t> </a:t>
            </a:r>
            <a:r>
              <a:rPr lang="en-US" dirty="0" err="1"/>
              <a:t>potilaan</a:t>
            </a:r>
            <a:r>
              <a:rPr lang="en-US" dirty="0"/>
              <a:t> </a:t>
            </a:r>
            <a:r>
              <a:rPr lang="en-US" dirty="0" err="1"/>
              <a:t>nielemiseen</a:t>
            </a:r>
            <a:r>
              <a:rPr lang="en-US" dirty="0"/>
              <a:t>, </a:t>
            </a:r>
            <a:r>
              <a:rPr lang="en-US" dirty="0" err="1"/>
              <a:t>jolloin</a:t>
            </a:r>
            <a:r>
              <a:rPr lang="en-US" dirty="0"/>
              <a:t> </a:t>
            </a:r>
            <a:r>
              <a:rPr lang="en-US" dirty="0" err="1"/>
              <a:t>syöminen</a:t>
            </a:r>
            <a:r>
              <a:rPr lang="en-US" dirty="0"/>
              <a:t> ja </a:t>
            </a:r>
            <a:r>
              <a:rPr lang="en-US" dirty="0" err="1"/>
              <a:t>juominen</a:t>
            </a:r>
            <a:r>
              <a:rPr lang="en-US" dirty="0"/>
              <a:t> </a:t>
            </a:r>
            <a:r>
              <a:rPr lang="en-US" dirty="0" err="1"/>
              <a:t>onnistuvat</a:t>
            </a:r>
            <a:r>
              <a:rPr lang="en-US" dirty="0"/>
              <a:t> </a:t>
            </a:r>
            <a:r>
              <a:rPr lang="en-US" dirty="0" err="1"/>
              <a:t>kuten</a:t>
            </a:r>
            <a:r>
              <a:rPr lang="en-US" dirty="0"/>
              <a:t> </a:t>
            </a:r>
            <a:r>
              <a:rPr lang="en-US" dirty="0" err="1"/>
              <a:t>ennenkin</a:t>
            </a:r>
            <a:r>
              <a:rPr lang="en-US" dirty="0"/>
              <a:t>. </a:t>
            </a:r>
            <a:r>
              <a:rPr lang="en-US" dirty="0" err="1"/>
              <a:t>Vaikeuksia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kuitenkin</a:t>
            </a:r>
            <a:r>
              <a:rPr lang="en-US" dirty="0"/>
              <a:t> </a:t>
            </a:r>
            <a:r>
              <a:rPr lang="en-US" dirty="0" err="1"/>
              <a:t>ilmetä</a:t>
            </a:r>
            <a:r>
              <a:rPr lang="en-US" dirty="0"/>
              <a:t>, </a:t>
            </a:r>
            <a:r>
              <a:rPr lang="en-US" dirty="0" err="1"/>
              <a:t>jolloin</a:t>
            </a:r>
            <a:r>
              <a:rPr lang="en-US" dirty="0"/>
              <a:t> ne </a:t>
            </a:r>
            <a:r>
              <a:rPr lang="en-US" dirty="0" err="1"/>
              <a:t>tavallisesti</a:t>
            </a:r>
            <a:r>
              <a:rPr lang="en-US" dirty="0"/>
              <a:t> </a:t>
            </a:r>
            <a:r>
              <a:rPr lang="en-US" dirty="0" err="1"/>
              <a:t>johtuvat</a:t>
            </a:r>
            <a:r>
              <a:rPr lang="en-US" dirty="0"/>
              <a:t> </a:t>
            </a:r>
            <a:r>
              <a:rPr lang="en-US" dirty="0" err="1"/>
              <a:t>rajoittuneesta</a:t>
            </a:r>
            <a:r>
              <a:rPr lang="en-US" dirty="0"/>
              <a:t> </a:t>
            </a:r>
            <a:r>
              <a:rPr lang="en-US" dirty="0" err="1"/>
              <a:t>kurkunkannen</a:t>
            </a:r>
            <a:r>
              <a:rPr lang="en-US" dirty="0"/>
              <a:t> </a:t>
            </a:r>
            <a:r>
              <a:rPr lang="en-US" dirty="0" err="1"/>
              <a:t>sulkeutumisesta</a:t>
            </a:r>
            <a:r>
              <a:rPr lang="en-US" dirty="0"/>
              <a:t>, </a:t>
            </a:r>
            <a:r>
              <a:rPr lang="en-US" dirty="0" err="1"/>
              <a:t>jolloin</a:t>
            </a:r>
            <a:r>
              <a:rPr lang="en-US" dirty="0"/>
              <a:t> </a:t>
            </a:r>
            <a:r>
              <a:rPr lang="en-US" dirty="0" err="1"/>
              <a:t>ruoka</a:t>
            </a:r>
            <a:r>
              <a:rPr lang="en-US" dirty="0"/>
              <a:t> ja lima </a:t>
            </a:r>
            <a:r>
              <a:rPr lang="en-US" dirty="0" err="1"/>
              <a:t>pääsevät</a:t>
            </a:r>
            <a:r>
              <a:rPr lang="en-US" dirty="0"/>
              <a:t> </a:t>
            </a:r>
            <a:r>
              <a:rPr lang="en-US" dirty="0" err="1"/>
              <a:t>trakeaan</a:t>
            </a:r>
            <a:r>
              <a:rPr lang="en-US" dirty="0"/>
              <a:t>. </a:t>
            </a:r>
            <a:r>
              <a:rPr lang="en-US" dirty="0" err="1"/>
              <a:t>Mikäli</a:t>
            </a:r>
            <a:r>
              <a:rPr lang="en-US" dirty="0"/>
              <a:t> </a:t>
            </a:r>
            <a:r>
              <a:rPr lang="en-US" dirty="0" err="1"/>
              <a:t>potilas</a:t>
            </a:r>
            <a:r>
              <a:rPr lang="en-US" dirty="0"/>
              <a:t> </a:t>
            </a:r>
            <a:r>
              <a:rPr lang="en-US" dirty="0" err="1"/>
              <a:t>kykenee</a:t>
            </a:r>
            <a:r>
              <a:rPr lang="en-US" dirty="0"/>
              <a:t> </a:t>
            </a:r>
            <a:r>
              <a:rPr lang="en-US" dirty="0" err="1"/>
              <a:t>syömään</a:t>
            </a:r>
            <a:r>
              <a:rPr lang="en-US" dirty="0"/>
              <a:t> </a:t>
            </a:r>
            <a:r>
              <a:rPr lang="en-US" dirty="0" err="1"/>
              <a:t>suun</a:t>
            </a:r>
            <a:r>
              <a:rPr lang="en-US" dirty="0"/>
              <a:t> </a:t>
            </a:r>
            <a:r>
              <a:rPr lang="en-US" dirty="0" err="1"/>
              <a:t>kautta</a:t>
            </a:r>
            <a:r>
              <a:rPr lang="en-US" dirty="0"/>
              <a:t>,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trakeostooma</a:t>
            </a:r>
            <a:r>
              <a:rPr lang="en-US" dirty="0"/>
              <a:t> </a:t>
            </a:r>
            <a:r>
              <a:rPr lang="en-US" dirty="0" err="1"/>
              <a:t>imeä</a:t>
            </a:r>
            <a:r>
              <a:rPr lang="en-US" dirty="0"/>
              <a:t> </a:t>
            </a:r>
            <a:r>
              <a:rPr lang="en-US" dirty="0" err="1"/>
              <a:t>aina</a:t>
            </a:r>
            <a:r>
              <a:rPr lang="en-US" dirty="0"/>
              <a:t> </a:t>
            </a:r>
            <a:r>
              <a:rPr lang="en-US" dirty="0" err="1"/>
              <a:t>ennen</a:t>
            </a:r>
            <a:r>
              <a:rPr lang="en-US" dirty="0"/>
              <a:t> </a:t>
            </a:r>
            <a:r>
              <a:rPr lang="en-US" dirty="0" err="1"/>
              <a:t>ruokailua</a:t>
            </a:r>
            <a:r>
              <a:rPr lang="en-US" dirty="0"/>
              <a:t>, ja se on </a:t>
            </a:r>
            <a:r>
              <a:rPr lang="en-US" dirty="0" err="1"/>
              <a:t>usein</a:t>
            </a:r>
            <a:r>
              <a:rPr lang="en-US" dirty="0"/>
              <a:t> </a:t>
            </a:r>
            <a:r>
              <a:rPr lang="en-US" dirty="0" err="1"/>
              <a:t>syytä</a:t>
            </a:r>
            <a:r>
              <a:rPr lang="en-US" dirty="0"/>
              <a:t> </a:t>
            </a:r>
            <a:r>
              <a:rPr lang="en-US" dirty="0" err="1"/>
              <a:t>toistaa</a:t>
            </a:r>
            <a:r>
              <a:rPr lang="en-US" dirty="0"/>
              <a:t> </a:t>
            </a:r>
            <a:r>
              <a:rPr lang="en-US" dirty="0" err="1"/>
              <a:t>ruokailun</a:t>
            </a:r>
            <a:r>
              <a:rPr lang="en-US" dirty="0"/>
              <a:t> </a:t>
            </a:r>
            <a:r>
              <a:rPr lang="en-US" dirty="0" err="1"/>
              <a:t>jälkeen</a:t>
            </a:r>
            <a:r>
              <a:rPr lang="en-US" dirty="0"/>
              <a:t>. </a:t>
            </a:r>
            <a:r>
              <a:rPr lang="en-US" dirty="0" err="1"/>
              <a:t>Ruokailun</a:t>
            </a:r>
            <a:r>
              <a:rPr lang="en-US" dirty="0"/>
              <a:t> </a:t>
            </a:r>
            <a:r>
              <a:rPr lang="en-US" dirty="0" err="1"/>
              <a:t>yhteydessä</a:t>
            </a:r>
            <a:r>
              <a:rPr lang="en-US" dirty="0"/>
              <a:t> on </a:t>
            </a:r>
            <a:r>
              <a:rPr lang="en-US" dirty="0" err="1"/>
              <a:t>varottava</a:t>
            </a:r>
            <a:r>
              <a:rPr lang="en-US" dirty="0"/>
              <a:t> </a:t>
            </a:r>
            <a:r>
              <a:rPr lang="en-US" dirty="0" err="1"/>
              <a:t>ruoan</a:t>
            </a:r>
            <a:r>
              <a:rPr lang="en-US" dirty="0"/>
              <a:t> </a:t>
            </a:r>
            <a:r>
              <a:rPr lang="en-US" dirty="0" err="1"/>
              <a:t>joutumista</a:t>
            </a:r>
            <a:r>
              <a:rPr lang="en-US" dirty="0"/>
              <a:t> </a:t>
            </a:r>
            <a:r>
              <a:rPr lang="en-US" dirty="0" err="1"/>
              <a:t>trakeaan</a:t>
            </a:r>
            <a:r>
              <a:rPr lang="en-US" dirty="0"/>
              <a:t>. (Eating with a tracheostomy 2007.) </a:t>
            </a:r>
            <a:endParaRPr lang="fi-FI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F8C16-F6E3-44B6-8355-51AD1DDCF274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753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-</a:t>
            </a:r>
            <a:r>
              <a:rPr lang="en-US" dirty="0" err="1">
                <a:cs typeface="Calibri"/>
              </a:rPr>
              <a:t>jos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liman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eritys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runsasta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puhdistus</a:t>
            </a:r>
            <a:r>
              <a:rPr lang="en-US" dirty="0">
                <a:cs typeface="Calibri"/>
              </a:rPr>
              <a:t> ja </a:t>
            </a:r>
            <a:r>
              <a:rPr lang="en-US" dirty="0" err="1">
                <a:cs typeface="Calibri"/>
              </a:rPr>
              <a:t>sidoksen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vaihto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useammin</a:t>
            </a:r>
            <a:r>
              <a:rPr lang="en-US" dirty="0">
                <a:cs typeface="Calibri"/>
              </a:rPr>
              <a:t> ja </a:t>
            </a:r>
            <a:r>
              <a:rPr lang="en-US" dirty="0" err="1">
                <a:cs typeface="Calibri"/>
              </a:rPr>
              <a:t>imevämpi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sidos</a:t>
            </a:r>
          </a:p>
          <a:p>
            <a:r>
              <a:rPr lang="en-US" dirty="0">
                <a:cs typeface="Calibri"/>
              </a:rPr>
              <a:t>-</a:t>
            </a:r>
            <a:r>
              <a:rPr lang="en-US" dirty="0" err="1">
                <a:cs typeface="Calibri"/>
              </a:rPr>
              <a:t>saunominen</a:t>
            </a:r>
            <a:r>
              <a:rPr lang="en-US" dirty="0">
                <a:cs typeface="Calibri"/>
              </a:rPr>
              <a:t> ok </a:t>
            </a:r>
            <a:r>
              <a:rPr lang="en-US" dirty="0" err="1">
                <a:cs typeface="Calibri"/>
              </a:rPr>
              <a:t>muovikanyylin</a:t>
            </a:r>
            <a:r>
              <a:rPr lang="en-US">
                <a:cs typeface="Calibri"/>
              </a:rPr>
              <a:t> kanssa</a:t>
            </a:r>
            <a:endParaRPr lang="en-US" dirty="0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F8C16-F6E3-44B6-8355-51AD1DDCF274}" type="slidenum"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76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8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27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62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5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3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0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9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2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1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6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8/25/2022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9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0JR7gwRQ7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MfG9a2Y2Xy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2CFB0-2B0F-2718-EB10-63AF19D66C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3" r="6250" b="6250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41604" y="4553712"/>
            <a:ext cx="10908792" cy="1069848"/>
          </a:xfrm>
        </p:spPr>
        <p:txBody>
          <a:bodyPr anchor="ctr">
            <a:normAutofit/>
          </a:bodyPr>
          <a:lstStyle/>
          <a:p>
            <a:pPr algn="ctr"/>
            <a:r>
              <a:rPr lang="fi-FI" sz="6000" dirty="0" err="1">
                <a:solidFill>
                  <a:schemeClr val="bg1"/>
                </a:solidFill>
                <a:cs typeface="Calibri Light"/>
              </a:rPr>
              <a:t>Trakeostomian</a:t>
            </a:r>
            <a:r>
              <a:rPr lang="fi-FI" sz="6000" dirty="0">
                <a:solidFill>
                  <a:schemeClr val="bg1"/>
                </a:solidFill>
                <a:cs typeface="Calibri Light"/>
              </a:rPr>
              <a:t> hoito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40080" y="5678424"/>
            <a:ext cx="10908792" cy="548640"/>
          </a:xfrm>
        </p:spPr>
        <p:txBody>
          <a:bodyPr anchor="ctr">
            <a:normAutofit/>
          </a:bodyPr>
          <a:lstStyle/>
          <a:p>
            <a:pPr algn="ctr"/>
            <a:r>
              <a:rPr lang="fi-FI" sz="2400" dirty="0">
                <a:solidFill>
                  <a:schemeClr val="bg1"/>
                </a:solidFill>
              </a:rPr>
              <a:t>Riina Lindström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454093-E344-1310-2224-23E6514D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i-FI" sz="3300"/>
              <a:t>Mikä on trakeostomia?</a:t>
            </a:r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rgbClr val="48B547"/>
          </a:solidFill>
          <a:ln w="34925">
            <a:solidFill>
              <a:srgbClr val="48B54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Sisällön paikkamerkki 2">
            <a:extLst>
              <a:ext uri="{FF2B5EF4-FFF2-40B4-BE49-F238E27FC236}">
                <a16:creationId xmlns:a16="http://schemas.microsoft.com/office/drawing/2014/main" id="{4EFDCBDC-D70C-9430-B827-F625235E00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828720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514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413445-0F33-401A-5160-0036CB570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</a:t>
            </a:r>
            <a:r>
              <a:rPr lang="fi-FI" dirty="0" err="1"/>
              <a:t>trakeostomia</a:t>
            </a:r>
            <a:r>
              <a:rPr lang="fi-FI" dirty="0"/>
              <a:t> tehdään?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4DE6E0-EF99-3175-7C6D-C0B9C4483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Calibri"/>
                <a:cs typeface="Calibri"/>
              </a:rPr>
              <a:t>Tarkoitus on helpottaa hengittämistä</a:t>
            </a:r>
          </a:p>
          <a:p>
            <a:pPr lvl="1"/>
            <a:r>
              <a:rPr lang="fi-FI" dirty="0">
                <a:latin typeface="Calibri"/>
                <a:cs typeface="Calibri"/>
              </a:rPr>
              <a:t>Syynä hengitysteiden ahtautuminen esim. kasvaimen tai allergiakohtauksen takia</a:t>
            </a:r>
          </a:p>
          <a:p>
            <a:r>
              <a:rPr lang="fi-FI" dirty="0">
                <a:latin typeface="Calibri"/>
                <a:cs typeface="Calibri"/>
              </a:rPr>
              <a:t>Tarkoitus avustaa hengitystä</a:t>
            </a:r>
          </a:p>
          <a:p>
            <a:pPr lvl="1"/>
            <a:r>
              <a:rPr lang="fi-FI" dirty="0">
                <a:latin typeface="Calibri"/>
                <a:cs typeface="Calibri"/>
              </a:rPr>
              <a:t>Esim. hengityskoneen käyttö lihastauteja sairastavilla</a:t>
            </a:r>
          </a:p>
          <a:p>
            <a:r>
              <a:rPr lang="fi-FI" dirty="0">
                <a:latin typeface="Calibri"/>
                <a:cs typeface="Calibri"/>
              </a:rPr>
              <a:t>Limaisuuden hoito</a:t>
            </a:r>
          </a:p>
        </p:txBody>
      </p:sp>
    </p:spTree>
    <p:extLst>
      <p:ext uri="{BB962C8B-B14F-4D97-AF65-F5344CB8AC3E}">
        <p14:creationId xmlns:p14="http://schemas.microsoft.com/office/powerpoint/2010/main" val="361487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836858-FD93-9540-0B21-22DF696E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Miltä </a:t>
            </a:r>
            <a:r>
              <a:rPr lang="fi-FI" dirty="0" err="1"/>
              <a:t>trakari</a:t>
            </a:r>
            <a:r>
              <a:rPr lang="fi-FI" dirty="0"/>
              <a:t> näyttää?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F1DC971-3088-0B63-F737-882D49F32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Calibri"/>
                <a:cs typeface="Calibri"/>
              </a:rPr>
              <a:t>Reikään laitetaan kanyyli, joka on kaareva putkilo</a:t>
            </a:r>
          </a:p>
          <a:p>
            <a:r>
              <a:rPr lang="fi-FI" dirty="0">
                <a:latin typeface="Calibri"/>
                <a:cs typeface="Calibri"/>
              </a:rPr>
              <a:t>Usein kaksi putkiloa sisäkkäin, jolloin sisempi helppo puhdistaa</a:t>
            </a:r>
          </a:p>
          <a:p>
            <a:r>
              <a:rPr lang="fi-FI" dirty="0">
                <a:latin typeface="Calibri"/>
                <a:cs typeface="Calibri"/>
              </a:rPr>
              <a:t>"kaulapanta" pitämään putkilo paikallaan</a:t>
            </a:r>
          </a:p>
          <a:p>
            <a:r>
              <a:rPr lang="fi-FI" dirty="0">
                <a:latin typeface="Calibri"/>
                <a:cs typeface="Calibri"/>
              </a:rPr>
              <a:t>Suojus, jos ei ole kiinni hengityskoneessa</a:t>
            </a:r>
          </a:p>
          <a:p>
            <a:r>
              <a:rPr lang="fi-FI" dirty="0">
                <a:latin typeface="Calibri"/>
                <a:cs typeface="Calibri"/>
              </a:rPr>
              <a:t>Ilman kostutin ja suodatin joissain malleissa</a:t>
            </a:r>
          </a:p>
          <a:p>
            <a:r>
              <a:rPr lang="fi-FI" dirty="0">
                <a:latin typeface="Calibri"/>
                <a:cs typeface="Calibri"/>
              </a:rPr>
              <a:t>Voi olla korkki, joka sulkee ilman kulun kokonaan (helppo puhua)</a:t>
            </a:r>
          </a:p>
          <a:p>
            <a:r>
              <a:rPr lang="fi-FI" dirty="0">
                <a:latin typeface="Calibri"/>
                <a:cs typeface="Calibri"/>
              </a:rPr>
              <a:t>Kahden edellisen välimuotona voi olla puheventtiili</a:t>
            </a:r>
          </a:p>
        </p:txBody>
      </p:sp>
    </p:spTree>
    <p:extLst>
      <p:ext uri="{BB962C8B-B14F-4D97-AF65-F5344CB8AC3E}">
        <p14:creationId xmlns:p14="http://schemas.microsoft.com/office/powerpoint/2010/main" val="313666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480BAB7-E5BC-787A-925E-487AF5C57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i-FI" sz="3800"/>
              <a:t>Huomioitavaa</a:t>
            </a: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rgbClr val="48B547"/>
          </a:solidFill>
          <a:ln w="34925">
            <a:solidFill>
              <a:srgbClr val="48B54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207F2221-849E-7F33-82EB-126A1A3E36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62983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4492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48B547"/>
          </a:solidFill>
          <a:ln w="38100" cap="rnd">
            <a:solidFill>
              <a:srgbClr val="48B54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2228A9B-E3F1-98B1-7504-E69DA41C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i-FI" sz="6600" dirty="0" err="1"/>
              <a:t>Trakarin</a:t>
            </a:r>
            <a:r>
              <a:rPr lang="fi-FI" sz="6600" dirty="0"/>
              <a:t> päivittäinen hoito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697EADB1-0E30-AD7D-37E7-A4C1FB24E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dirty="0">
                <a:latin typeface="Calibri"/>
                <a:cs typeface="Calibri"/>
              </a:rPr>
              <a:t>Kerran päivässä:</a:t>
            </a:r>
          </a:p>
          <a:p>
            <a:r>
              <a:rPr lang="fi-FI" dirty="0">
                <a:latin typeface="Calibri"/>
                <a:cs typeface="Calibri"/>
              </a:rPr>
              <a:t>Kanyylin alle jäävän ihon puhdistus </a:t>
            </a:r>
            <a:r>
              <a:rPr lang="fi-FI" dirty="0" err="1">
                <a:latin typeface="Calibri"/>
                <a:cs typeface="Calibri"/>
              </a:rPr>
              <a:t>keittiksellä</a:t>
            </a:r>
            <a:r>
              <a:rPr lang="fi-FI" dirty="0">
                <a:latin typeface="Calibri"/>
                <a:cs typeface="Calibri"/>
              </a:rPr>
              <a:t> (jos tulehduksen merkkejä, ihon desinfektioaineella)</a:t>
            </a:r>
          </a:p>
          <a:p>
            <a:r>
              <a:rPr lang="fi-FI" dirty="0">
                <a:latin typeface="Calibri"/>
                <a:cs typeface="Calibri"/>
              </a:rPr>
              <a:t>Suojasidoksen vaihto</a:t>
            </a:r>
          </a:p>
          <a:p>
            <a:endParaRPr lang="fi-FI" dirty="0">
              <a:latin typeface="Calibri"/>
              <a:cs typeface="Calibri"/>
            </a:endParaRPr>
          </a:p>
          <a:p>
            <a:r>
              <a:rPr lang="fi-FI" dirty="0" err="1">
                <a:latin typeface="Calibri"/>
                <a:cs typeface="Calibri"/>
              </a:rPr>
              <a:t>Trakarin</a:t>
            </a:r>
            <a:r>
              <a:rPr lang="fi-FI" dirty="0">
                <a:latin typeface="Calibri"/>
                <a:cs typeface="Calibri"/>
              </a:rPr>
              <a:t> kanssa voi käydä normaalisti suihkussa, mutta muista suoja, ettei mene vettä keuhkoihin</a:t>
            </a:r>
          </a:p>
          <a:p>
            <a:r>
              <a:rPr lang="fi-FI" dirty="0">
                <a:latin typeface="Calibri"/>
                <a:cs typeface="Calibri"/>
              </a:rPr>
              <a:t>Video: </a:t>
            </a:r>
            <a:r>
              <a:rPr lang="fi-FI" dirty="0">
                <a:latin typeface="Calibri"/>
                <a:ea typeface="+mn-lt"/>
                <a:cs typeface="+mn-lt"/>
                <a:hlinkClick r:id="rId3"/>
              </a:rPr>
              <a:t>https://youtu.be/F0JR7gwRQ70</a:t>
            </a:r>
            <a:r>
              <a:rPr lang="fi-FI" dirty="0">
                <a:latin typeface="Calibri"/>
                <a:ea typeface="+mn-lt"/>
                <a:cs typeface="+mn-lt"/>
              </a:rPr>
              <a:t> </a:t>
            </a:r>
          </a:p>
          <a:p>
            <a:endParaRPr lang="fi-FI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4204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rgbClr val="48B547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3ABE70-06CE-7466-53D9-4B361133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fi-FI" sz="5100">
                <a:solidFill>
                  <a:schemeClr val="bg1"/>
                </a:solidFill>
              </a:rPr>
              <a:t>Limaimut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30964C-04F8-ABE5-36C4-C0E6200AB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i-FI" dirty="0">
              <a:latin typeface="Calibri"/>
              <a:ea typeface="+mn-lt"/>
              <a:cs typeface="+mn-lt"/>
            </a:endParaRPr>
          </a:p>
          <a:p>
            <a:r>
              <a:rPr lang="fi-FI" dirty="0">
                <a:latin typeface="Calibri"/>
                <a:ea typeface="+mn-lt"/>
                <a:cs typeface="+mn-lt"/>
                <a:hlinkClick r:id="rId2"/>
              </a:rPr>
              <a:t>https://youtu.be/MfG9a2Y2Xyo</a:t>
            </a:r>
            <a:r>
              <a:rPr lang="fi-FI" dirty="0">
                <a:latin typeface="Calibri"/>
                <a:ea typeface="+mn-lt"/>
                <a:cs typeface="+mn-lt"/>
              </a:rPr>
              <a:t> </a:t>
            </a:r>
            <a:endParaRPr lang="fi-FI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10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143CEED-E82B-09CB-B7AB-8CA9FDF9C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i-FI" dirty="0"/>
              <a:t>Hengitysilman kostuttaminen</a:t>
            </a:r>
            <a:endParaRPr lang="fi-FI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48B547"/>
          </a:solidFill>
          <a:ln w="38100" cap="rnd">
            <a:solidFill>
              <a:srgbClr val="48B54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92EC6A-64A0-A104-E2DA-EED8768BB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Calibri"/>
                <a:cs typeface="Calibri"/>
              </a:rPr>
              <a:t>Kun nenä ei suodata ja kostuta sisäänhengitys ilmaa, keinonenä tarpeellinen</a:t>
            </a:r>
          </a:p>
          <a:p>
            <a:pPr lvl="1"/>
            <a:r>
              <a:rPr lang="fi-FI" dirty="0">
                <a:latin typeface="Calibri"/>
                <a:cs typeface="Calibri"/>
              </a:rPr>
              <a:t>-&gt; Hengitysteiden kuivuminen ja infektioriskin kasvu</a:t>
            </a:r>
          </a:p>
          <a:p>
            <a:endParaRPr lang="fi-FI" dirty="0">
              <a:latin typeface="Calibri"/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Kuva 4">
            <a:extLst>
              <a:ext uri="{FF2B5EF4-FFF2-40B4-BE49-F238E27FC236}">
                <a16:creationId xmlns:a16="http://schemas.microsoft.com/office/drawing/2014/main" id="{3AF6FA73-1DDE-681A-118D-F4C9A884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48" y="1384026"/>
            <a:ext cx="5458968" cy="408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0263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412E24"/>
      </a:dk2>
      <a:lt2>
        <a:srgbClr val="E8E2E8"/>
      </a:lt2>
      <a:accent1>
        <a:srgbClr val="48B547"/>
      </a:accent1>
      <a:accent2>
        <a:srgbClr val="6DB13B"/>
      </a:accent2>
      <a:accent3>
        <a:srgbClr val="98A842"/>
      </a:accent3>
      <a:accent4>
        <a:srgbClr val="B1933B"/>
      </a:accent4>
      <a:accent5>
        <a:srgbClr val="C3734D"/>
      </a:accent5>
      <a:accent6>
        <a:srgbClr val="B13B46"/>
      </a:accent6>
      <a:hlink>
        <a:srgbClr val="B0743A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380</Words>
  <Application>Microsoft Office PowerPoint</Application>
  <PresentationFormat>Laajakuva</PresentationFormat>
  <Paragraphs>46</Paragraphs>
  <Slides>8</Slides>
  <Notes>3</Notes>
  <HiddenSlides>0</HiddenSlides>
  <MMClips>1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Modern Love</vt:lpstr>
      <vt:lpstr>The Hand</vt:lpstr>
      <vt:lpstr>SketchyVTI</vt:lpstr>
      <vt:lpstr>Trakeostomian hoito</vt:lpstr>
      <vt:lpstr>Mikä on trakeostomia?</vt:lpstr>
      <vt:lpstr>Miksi trakeostomia tehdään?</vt:lpstr>
      <vt:lpstr>Miltä trakari näyttää?</vt:lpstr>
      <vt:lpstr>Huomioitavaa</vt:lpstr>
      <vt:lpstr>Trakarin päivittäinen hoito</vt:lpstr>
      <vt:lpstr>Limaimut</vt:lpstr>
      <vt:lpstr>Hengitysilman kostuttaminen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Lindström Riina</dc:creator>
  <cp:lastModifiedBy>Riina Lindström</cp:lastModifiedBy>
  <cp:revision>140</cp:revision>
  <dcterms:created xsi:type="dcterms:W3CDTF">2022-08-25T06:11:01Z</dcterms:created>
  <dcterms:modified xsi:type="dcterms:W3CDTF">2022-08-25T11:14:21Z</dcterms:modified>
</cp:coreProperties>
</file>