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6" r:id="rId4"/>
    <p:sldId id="259" r:id="rId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96" autoAdjust="0"/>
    <p:restoredTop sz="94660"/>
  </p:normalViewPr>
  <p:slideViewPr>
    <p:cSldViewPr snapToGrid="0">
      <p:cViewPr varScale="1">
        <p:scale>
          <a:sx n="67" d="100"/>
          <a:sy n="67" d="100"/>
        </p:scale>
        <p:origin x="73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i-FI"/>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
        <p:nvSpPr>
          <p:cNvPr id="4" name="Date Placeholder 3"/>
          <p:cNvSpPr>
            <a:spLocks noGrp="1"/>
          </p:cNvSpPr>
          <p:nvPr>
            <p:ph type="dt" sz="half" idx="10"/>
          </p:nvPr>
        </p:nvSpPr>
        <p:spPr/>
        <p:txBody>
          <a:bodyPr/>
          <a:lstStyle/>
          <a:p>
            <a:fld id="{BA77DB87-1125-41D5-861A-6798EA92B26D}" type="datetimeFigureOut">
              <a:rPr lang="fi-FI" smtClean="0"/>
              <a:t>16.5.2023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69E540F7-BF46-4B6E-808B-EF964114F696}" type="slidenum">
              <a:rPr lang="fi-FI" smtClean="0"/>
              <a:t>‹#›</a:t>
            </a:fld>
            <a:endParaRPr lang="fi-FI"/>
          </a:p>
        </p:txBody>
      </p:sp>
    </p:spTree>
    <p:extLst>
      <p:ext uri="{BB962C8B-B14F-4D97-AF65-F5344CB8AC3E}">
        <p14:creationId xmlns:p14="http://schemas.microsoft.com/office/powerpoint/2010/main" val="3784653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BA77DB87-1125-41D5-861A-6798EA92B26D}" type="datetimeFigureOut">
              <a:rPr lang="fi-FI" smtClean="0"/>
              <a:t>16.5.2023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69E540F7-BF46-4B6E-808B-EF964114F696}" type="slidenum">
              <a:rPr lang="fi-FI" smtClean="0"/>
              <a:t>‹#›</a:t>
            </a:fld>
            <a:endParaRPr lang="fi-FI"/>
          </a:p>
        </p:txBody>
      </p:sp>
    </p:spTree>
    <p:extLst>
      <p:ext uri="{BB962C8B-B14F-4D97-AF65-F5344CB8AC3E}">
        <p14:creationId xmlns:p14="http://schemas.microsoft.com/office/powerpoint/2010/main" val="3758714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BA77DB87-1125-41D5-861A-6798EA92B26D}" type="datetimeFigureOut">
              <a:rPr lang="fi-FI" smtClean="0"/>
              <a:t>16.5.2023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69E540F7-BF46-4B6E-808B-EF964114F696}" type="slidenum">
              <a:rPr lang="fi-FI" smtClean="0"/>
              <a:t>‹#›</a:t>
            </a:fld>
            <a:endParaRPr lang="fi-FI"/>
          </a:p>
        </p:txBody>
      </p:sp>
    </p:spTree>
    <p:extLst>
      <p:ext uri="{BB962C8B-B14F-4D97-AF65-F5344CB8AC3E}">
        <p14:creationId xmlns:p14="http://schemas.microsoft.com/office/powerpoint/2010/main" val="1313391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BA77DB87-1125-41D5-861A-6798EA92B26D}" type="datetimeFigureOut">
              <a:rPr lang="fi-FI" smtClean="0"/>
              <a:t>16.5.2023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69E540F7-BF46-4B6E-808B-EF964114F696}" type="slidenum">
              <a:rPr lang="fi-FI" smtClean="0"/>
              <a:t>‹#›</a:t>
            </a:fld>
            <a:endParaRPr lang="fi-FI"/>
          </a:p>
        </p:txBody>
      </p:sp>
    </p:spTree>
    <p:extLst>
      <p:ext uri="{BB962C8B-B14F-4D97-AF65-F5344CB8AC3E}">
        <p14:creationId xmlns:p14="http://schemas.microsoft.com/office/powerpoint/2010/main" val="2578142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i-FI"/>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77DB87-1125-41D5-861A-6798EA92B26D}" type="datetimeFigureOut">
              <a:rPr lang="fi-FI" smtClean="0"/>
              <a:t>16.5.2023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69E540F7-BF46-4B6E-808B-EF964114F696}" type="slidenum">
              <a:rPr lang="fi-FI" smtClean="0"/>
              <a:t>‹#›</a:t>
            </a:fld>
            <a:endParaRPr lang="fi-FI"/>
          </a:p>
        </p:txBody>
      </p:sp>
    </p:spTree>
    <p:extLst>
      <p:ext uri="{BB962C8B-B14F-4D97-AF65-F5344CB8AC3E}">
        <p14:creationId xmlns:p14="http://schemas.microsoft.com/office/powerpoint/2010/main" val="3891181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p:cNvSpPr>
            <a:spLocks noGrp="1"/>
          </p:cNvSpPr>
          <p:nvPr>
            <p:ph type="dt" sz="half" idx="10"/>
          </p:nvPr>
        </p:nvSpPr>
        <p:spPr/>
        <p:txBody>
          <a:bodyPr/>
          <a:lstStyle/>
          <a:p>
            <a:fld id="{BA77DB87-1125-41D5-861A-6798EA92B26D}" type="datetimeFigureOut">
              <a:rPr lang="fi-FI" smtClean="0"/>
              <a:t>16.5.2023</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69E540F7-BF46-4B6E-808B-EF964114F696}" type="slidenum">
              <a:rPr lang="fi-FI" smtClean="0"/>
              <a:t>‹#›</a:t>
            </a:fld>
            <a:endParaRPr lang="fi-FI"/>
          </a:p>
        </p:txBody>
      </p:sp>
    </p:spTree>
    <p:extLst>
      <p:ext uri="{BB962C8B-B14F-4D97-AF65-F5344CB8AC3E}">
        <p14:creationId xmlns:p14="http://schemas.microsoft.com/office/powerpoint/2010/main" val="2773511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fi-FI"/>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p:cNvSpPr>
            <a:spLocks noGrp="1"/>
          </p:cNvSpPr>
          <p:nvPr>
            <p:ph type="dt" sz="half" idx="10"/>
          </p:nvPr>
        </p:nvSpPr>
        <p:spPr/>
        <p:txBody>
          <a:bodyPr/>
          <a:lstStyle/>
          <a:p>
            <a:fld id="{BA77DB87-1125-41D5-861A-6798EA92B26D}" type="datetimeFigureOut">
              <a:rPr lang="fi-FI" smtClean="0"/>
              <a:t>16.5.2023</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69E540F7-BF46-4B6E-808B-EF964114F696}" type="slidenum">
              <a:rPr lang="fi-FI" smtClean="0"/>
              <a:t>‹#›</a:t>
            </a:fld>
            <a:endParaRPr lang="fi-FI"/>
          </a:p>
        </p:txBody>
      </p:sp>
    </p:spTree>
    <p:extLst>
      <p:ext uri="{BB962C8B-B14F-4D97-AF65-F5344CB8AC3E}">
        <p14:creationId xmlns:p14="http://schemas.microsoft.com/office/powerpoint/2010/main" val="3839530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Date Placeholder 2"/>
          <p:cNvSpPr>
            <a:spLocks noGrp="1"/>
          </p:cNvSpPr>
          <p:nvPr>
            <p:ph type="dt" sz="half" idx="10"/>
          </p:nvPr>
        </p:nvSpPr>
        <p:spPr/>
        <p:txBody>
          <a:bodyPr/>
          <a:lstStyle/>
          <a:p>
            <a:fld id="{BA77DB87-1125-41D5-861A-6798EA92B26D}" type="datetimeFigureOut">
              <a:rPr lang="fi-FI" smtClean="0"/>
              <a:t>16.5.2023</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69E540F7-BF46-4B6E-808B-EF964114F696}" type="slidenum">
              <a:rPr lang="fi-FI" smtClean="0"/>
              <a:t>‹#›</a:t>
            </a:fld>
            <a:endParaRPr lang="fi-FI"/>
          </a:p>
        </p:txBody>
      </p:sp>
    </p:spTree>
    <p:extLst>
      <p:ext uri="{BB962C8B-B14F-4D97-AF65-F5344CB8AC3E}">
        <p14:creationId xmlns:p14="http://schemas.microsoft.com/office/powerpoint/2010/main" val="2792863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77DB87-1125-41D5-861A-6798EA92B26D}" type="datetimeFigureOut">
              <a:rPr lang="fi-FI" smtClean="0"/>
              <a:t>16.5.2023</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69E540F7-BF46-4B6E-808B-EF964114F696}" type="slidenum">
              <a:rPr lang="fi-FI" smtClean="0"/>
              <a:t>‹#›</a:t>
            </a:fld>
            <a:endParaRPr lang="fi-FI"/>
          </a:p>
        </p:txBody>
      </p:sp>
    </p:spTree>
    <p:extLst>
      <p:ext uri="{BB962C8B-B14F-4D97-AF65-F5344CB8AC3E}">
        <p14:creationId xmlns:p14="http://schemas.microsoft.com/office/powerpoint/2010/main" val="599130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A77DB87-1125-41D5-861A-6798EA92B26D}" type="datetimeFigureOut">
              <a:rPr lang="fi-FI" smtClean="0"/>
              <a:t>16.5.2023</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69E540F7-BF46-4B6E-808B-EF964114F696}" type="slidenum">
              <a:rPr lang="fi-FI" smtClean="0"/>
              <a:t>‹#›</a:t>
            </a:fld>
            <a:endParaRPr lang="fi-FI"/>
          </a:p>
        </p:txBody>
      </p:sp>
    </p:spTree>
    <p:extLst>
      <p:ext uri="{BB962C8B-B14F-4D97-AF65-F5344CB8AC3E}">
        <p14:creationId xmlns:p14="http://schemas.microsoft.com/office/powerpoint/2010/main" val="973653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A77DB87-1125-41D5-861A-6798EA92B26D}" type="datetimeFigureOut">
              <a:rPr lang="fi-FI" smtClean="0"/>
              <a:t>16.5.2023</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69E540F7-BF46-4B6E-808B-EF964114F696}" type="slidenum">
              <a:rPr lang="fi-FI" smtClean="0"/>
              <a:t>‹#›</a:t>
            </a:fld>
            <a:endParaRPr lang="fi-FI"/>
          </a:p>
        </p:txBody>
      </p:sp>
    </p:spTree>
    <p:extLst>
      <p:ext uri="{BB962C8B-B14F-4D97-AF65-F5344CB8AC3E}">
        <p14:creationId xmlns:p14="http://schemas.microsoft.com/office/powerpoint/2010/main" val="1631253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77DB87-1125-41D5-861A-6798EA92B26D}" type="datetimeFigureOut">
              <a:rPr lang="fi-FI" smtClean="0"/>
              <a:t>16.5.2023</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E540F7-BF46-4B6E-808B-EF964114F696}" type="slidenum">
              <a:rPr lang="fi-FI" smtClean="0"/>
              <a:t>‹#›</a:t>
            </a:fld>
            <a:endParaRPr lang="fi-FI"/>
          </a:p>
        </p:txBody>
      </p:sp>
    </p:spTree>
    <p:extLst>
      <p:ext uri="{BB962C8B-B14F-4D97-AF65-F5344CB8AC3E}">
        <p14:creationId xmlns:p14="http://schemas.microsoft.com/office/powerpoint/2010/main" val="2842552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i-FI"/>
          </a:p>
        </p:txBody>
      </p:sp>
      <p:sp>
        <p:nvSpPr>
          <p:cNvPr id="5" name="Content Placeholder 4"/>
          <p:cNvSpPr>
            <a:spLocks noGrp="1"/>
          </p:cNvSpPr>
          <p:nvPr>
            <p:ph idx="1"/>
          </p:nvPr>
        </p:nvSpPr>
        <p:spPr>
          <a:xfrm>
            <a:off x="31376" y="365125"/>
            <a:ext cx="10515600" cy="6492875"/>
          </a:xfrm>
        </p:spPr>
        <p:txBody>
          <a:bodyPr>
            <a:normAutofit lnSpcReduction="10000"/>
          </a:bodyPr>
          <a:lstStyle/>
          <a:p>
            <a:pPr marL="514350" indent="-514350">
              <a:buAutoNum type="arabicPeriod"/>
            </a:pPr>
            <a:r>
              <a:rPr lang="fi-FI" b="1" dirty="0"/>
              <a:t>Mitkä tekijät vaikuttavat siihen, että</a:t>
            </a:r>
          </a:p>
          <a:p>
            <a:pPr marL="0" indent="0">
              <a:buNone/>
            </a:pPr>
            <a:r>
              <a:rPr lang="fi-FI" b="1" dirty="0"/>
              <a:t> a) korko nousee  </a:t>
            </a:r>
          </a:p>
          <a:p>
            <a:pPr marL="0" indent="0">
              <a:buNone/>
            </a:pPr>
            <a:r>
              <a:rPr lang="fi-FI" dirty="0"/>
              <a:t>*Korko on rahan hinta. Kuten muidenkin hyödykkeiden, myös sen hinta nousee, kun kysyntä on suurempi kuin tarjonta. </a:t>
            </a:r>
          </a:p>
          <a:p>
            <a:pPr marL="0" indent="0">
              <a:buNone/>
            </a:pPr>
            <a:r>
              <a:rPr lang="fi-FI" dirty="0"/>
              <a:t>*Kun rahaa kysytään paljon; siis jos velkaa haluavia on enemmän kuin luotonantajia. </a:t>
            </a:r>
          </a:p>
          <a:p>
            <a:pPr marL="0" indent="0">
              <a:buNone/>
            </a:pPr>
            <a:r>
              <a:rPr lang="fi-FI" dirty="0"/>
              <a:t>*Kun talous on noususuhdanteessa, jolloin rahan kysyntä kasvaa.</a:t>
            </a:r>
          </a:p>
          <a:p>
            <a:pPr marL="0" indent="0">
              <a:buNone/>
            </a:pPr>
            <a:r>
              <a:rPr lang="fi-FI" dirty="0"/>
              <a:t>*Kun Euroopan keskuspankki nostaa ohjauskorkoa, korot nousevat markkinoilla.</a:t>
            </a:r>
          </a:p>
          <a:p>
            <a:pPr marL="0" indent="0">
              <a:buNone/>
            </a:pPr>
            <a:r>
              <a:rPr lang="fi-FI" b="1" dirty="0"/>
              <a:t>b) korko laskee?</a:t>
            </a:r>
          </a:p>
          <a:p>
            <a:pPr marL="0" indent="0">
              <a:buNone/>
            </a:pPr>
            <a:r>
              <a:rPr lang="fi-FI" b="1" dirty="0"/>
              <a:t>*</a:t>
            </a:r>
            <a:r>
              <a:rPr lang="fi-FI" dirty="0"/>
              <a:t>Kun rahaa kysytään vähän; siis jos lainaa haluavia on vähemmän kuin lainanantajia.</a:t>
            </a:r>
          </a:p>
          <a:p>
            <a:pPr marL="0" indent="0">
              <a:buNone/>
            </a:pPr>
            <a:r>
              <a:rPr lang="fi-FI" dirty="0"/>
              <a:t>*Kun talous on laskusuhdanteessa, jolloin rahan kysyntä vähenee.</a:t>
            </a:r>
          </a:p>
          <a:p>
            <a:pPr marL="0" indent="0">
              <a:buNone/>
            </a:pPr>
            <a:r>
              <a:rPr lang="fi-FI" dirty="0"/>
              <a:t>*Kun Euroopan keskuspankki laskee ohjauskorkoa, korot alenevat markkinoilla</a:t>
            </a:r>
          </a:p>
        </p:txBody>
      </p:sp>
    </p:spTree>
    <p:extLst>
      <p:ext uri="{BB962C8B-B14F-4D97-AF65-F5344CB8AC3E}">
        <p14:creationId xmlns:p14="http://schemas.microsoft.com/office/powerpoint/2010/main" val="23725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838200" y="365125"/>
            <a:ext cx="10515600" cy="5811838"/>
          </a:xfrm>
        </p:spPr>
        <p:txBody>
          <a:bodyPr>
            <a:normAutofit fontScale="85000" lnSpcReduction="10000"/>
          </a:bodyPr>
          <a:lstStyle/>
          <a:p>
            <a:pPr marL="0" indent="0">
              <a:buNone/>
            </a:pPr>
            <a:r>
              <a:rPr lang="fi-FI" b="1" dirty="0"/>
              <a:t>Kuviotehtävä s. 105</a:t>
            </a:r>
          </a:p>
          <a:p>
            <a:pPr marL="0" indent="0">
              <a:buNone/>
            </a:pPr>
            <a:r>
              <a:rPr lang="fi-FI" b="1" dirty="0"/>
              <a:t> Mitä kuvion </a:t>
            </a:r>
            <a:r>
              <a:rPr lang="fi-FI" b="1" dirty="0" err="1"/>
              <a:t>euribor</a:t>
            </a:r>
            <a:r>
              <a:rPr lang="fi-FI" b="1" dirty="0"/>
              <a:t>-korot kertovat talouden suhdanteista?</a:t>
            </a:r>
          </a:p>
          <a:p>
            <a:pPr marL="0" indent="0">
              <a:buNone/>
            </a:pPr>
            <a:r>
              <a:rPr lang="fi-FI" dirty="0"/>
              <a:t>*Kuvion aikaperspektiivi on noin 13 vuotta. Korkojen kehityksessä se on jo varsin pitkä aika.</a:t>
            </a:r>
          </a:p>
          <a:p>
            <a:pPr marL="0" indent="0">
              <a:buNone/>
            </a:pPr>
            <a:r>
              <a:rPr lang="fi-FI" dirty="0"/>
              <a:t>* Vuoden 2008 finanssikriisi/rahoitusmarkkinakriisi johti jyrkkään korkojen laskuun. </a:t>
            </a:r>
          </a:p>
          <a:p>
            <a:pPr marL="0" indent="0">
              <a:buNone/>
            </a:pPr>
            <a:r>
              <a:rPr lang="fi-FI" dirty="0"/>
              <a:t>*Vuoden 2010 lopulla korot lähtevät kohoamaan, mikä on merkki talouskasvusta</a:t>
            </a:r>
          </a:p>
          <a:p>
            <a:pPr marL="0" indent="0">
              <a:buNone/>
            </a:pPr>
            <a:r>
              <a:rPr lang="fi-FI" dirty="0"/>
              <a:t>*Nousua jatkuu vuoden 2011 loppuun, jolloin alkaa melko nopea alamäki. Nousukausi jäi orastavan laimeaksi. Laskun taustalla ovat eurokriisi ja maailmantalouden kasvun heikentyminen.</a:t>
            </a:r>
          </a:p>
          <a:p>
            <a:pPr marL="0" indent="0">
              <a:buNone/>
            </a:pPr>
            <a:r>
              <a:rPr lang="fi-FI" dirty="0"/>
              <a:t>*Korot laskivat lähelle nollatasoa vuoden 2012 aikana, minkä jälkeen ne ovat pysyneet historiallisen alhaisella tasolla.</a:t>
            </a:r>
          </a:p>
          <a:p>
            <a:pPr marL="0" indent="0">
              <a:buNone/>
            </a:pPr>
            <a:r>
              <a:rPr lang="fi-FI" dirty="0"/>
              <a:t>*Vuoden 2015 aikana korot laskivat peräti miinusmerkkisiksi.</a:t>
            </a:r>
          </a:p>
          <a:p>
            <a:pPr marL="0" indent="0">
              <a:buNone/>
            </a:pPr>
            <a:r>
              <a:rPr lang="fi-FI" dirty="0"/>
              <a:t>*Vuosia kestänyt alhainen korkotaso kertoo sitkeästä taantumasta, jossa kulutus ja investoinnit eivät ole lähteneet riittävään nousuun nousukauden alkamiseksi.</a:t>
            </a:r>
          </a:p>
        </p:txBody>
      </p:sp>
    </p:spTree>
    <p:extLst>
      <p:ext uri="{BB962C8B-B14F-4D97-AF65-F5344CB8AC3E}">
        <p14:creationId xmlns:p14="http://schemas.microsoft.com/office/powerpoint/2010/main" val="4113618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i-FI"/>
          </a:p>
        </p:txBody>
      </p:sp>
      <p:sp>
        <p:nvSpPr>
          <p:cNvPr id="5" name="Content Placeholder 4"/>
          <p:cNvSpPr>
            <a:spLocks noGrp="1"/>
          </p:cNvSpPr>
          <p:nvPr>
            <p:ph idx="1"/>
          </p:nvPr>
        </p:nvSpPr>
        <p:spPr>
          <a:xfrm>
            <a:off x="838200" y="365125"/>
            <a:ext cx="10515600" cy="5811838"/>
          </a:xfrm>
        </p:spPr>
        <p:txBody>
          <a:bodyPr>
            <a:normAutofit lnSpcReduction="10000"/>
          </a:bodyPr>
          <a:lstStyle/>
          <a:p>
            <a:pPr marL="457200" indent="-457200">
              <a:buFont typeface="+mj-lt"/>
              <a:buAutoNum type="arabicPeriod"/>
              <a:defRPr/>
            </a:pPr>
            <a:r>
              <a:rPr lang="fi-FI" b="1" dirty="0"/>
              <a:t>Mikä on </a:t>
            </a:r>
            <a:r>
              <a:rPr lang="fi-FI" b="1" dirty="0" err="1"/>
              <a:t>euriborkorkojen</a:t>
            </a:r>
            <a:r>
              <a:rPr lang="fi-FI" b="1" dirty="0"/>
              <a:t> taso? Mikä korko on muuttunut eniten viimeisten vuosien aikana?</a:t>
            </a:r>
          </a:p>
          <a:p>
            <a:pPr>
              <a:defRPr/>
            </a:pPr>
            <a:r>
              <a:rPr lang="fi-FI" dirty="0"/>
              <a:t>Euriborkorkojen taso oli hyvin matala pitkään kunnes korkotaso alkoi nousta huhtikuusta 2022 alkaen.  12 kk:n euribor oli silloin miinusmerkkinen ja tällä hetkellä se on 3.805%</a:t>
            </a:r>
          </a:p>
          <a:p>
            <a:pPr marL="0" indent="0">
              <a:buNone/>
              <a:defRPr/>
            </a:pPr>
            <a:r>
              <a:rPr lang="fi-FI" b="1" dirty="0"/>
              <a:t>2. Mitä kuvion </a:t>
            </a:r>
            <a:r>
              <a:rPr lang="fi-FI" b="1" dirty="0" err="1"/>
              <a:t>euriborkorot</a:t>
            </a:r>
            <a:r>
              <a:rPr lang="fi-FI" b="1" dirty="0"/>
              <a:t> kertovat talouden suhdanteista?</a:t>
            </a:r>
          </a:p>
          <a:p>
            <a:pPr>
              <a:defRPr/>
            </a:pPr>
            <a:r>
              <a:rPr lang="fi-FI" dirty="0"/>
              <a:t>Matalat korot kertoivat siitä, että talouden tilanne ei ollut kovin hyvä. Pitkä talouden taantuma ja koronan aiheuttama epävarmuus pitivät korkotason matalana. Ihmiset eivät halunneet ottaa velkaa ja investoida. Euroopan keskuspankki yritti elvyttää pitämällä korkotason matalana.</a:t>
            </a:r>
          </a:p>
          <a:p>
            <a:pPr>
              <a:defRPr/>
            </a:pPr>
            <a:r>
              <a:rPr lang="fi-FI" dirty="0"/>
              <a:t>Venäjän hyökkäys Ukrainaan uhkasi Euroopan energian saantia ja johti öljyn ja maakaasun hinnan nousuun. Tämä johti yleiseen inflaatioon. EKP on pyrkinyt hidastamaan inflaatiota nostamalla ohjauskorkoa.</a:t>
            </a:r>
          </a:p>
          <a:p>
            <a:pPr>
              <a:defRPr/>
            </a:pPr>
            <a:endParaRPr lang="fi-FI" b="1" dirty="0"/>
          </a:p>
          <a:p>
            <a:endParaRPr lang="fi-FI" b="1" dirty="0"/>
          </a:p>
        </p:txBody>
      </p:sp>
    </p:spTree>
    <p:extLst>
      <p:ext uri="{BB962C8B-B14F-4D97-AF65-F5344CB8AC3E}">
        <p14:creationId xmlns:p14="http://schemas.microsoft.com/office/powerpoint/2010/main" val="1309033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a:xfrm>
            <a:off x="838200" y="365125"/>
            <a:ext cx="10515600" cy="5811838"/>
          </a:xfrm>
        </p:spPr>
        <p:txBody>
          <a:bodyPr>
            <a:normAutofit fontScale="92500" lnSpcReduction="20000"/>
          </a:bodyPr>
          <a:lstStyle/>
          <a:p>
            <a:pPr marL="0" indent="0">
              <a:buNone/>
              <a:defRPr/>
            </a:pPr>
            <a:r>
              <a:rPr lang="fi-FI" b="1" dirty="0"/>
              <a:t>3.Vaihda kuvion alkupäivää viisi tai kymmenen vuotta taaksepäin. Mitä havaintoja korkotasosta verrattuna viime vuosiin teet?</a:t>
            </a:r>
          </a:p>
          <a:p>
            <a:pPr marL="0" indent="0">
              <a:buNone/>
              <a:defRPr/>
            </a:pPr>
            <a:r>
              <a:rPr lang="fi-FI" dirty="0"/>
              <a:t>* Maaliskuussa 2018 euribor oli -0,191 ja maaliskuu 2013 0,547. Korko on ollut nykyistä matalammalla tasolla.</a:t>
            </a:r>
          </a:p>
          <a:p>
            <a:pPr marL="0" indent="0">
              <a:buNone/>
              <a:defRPr/>
            </a:pPr>
            <a:r>
              <a:rPr lang="fi-FI" b="1" dirty="0"/>
              <a:t>4.Pohdi, miksi korot vaihtelevat niin kuin ne ovat vaihdelleet.</a:t>
            </a:r>
          </a:p>
          <a:p>
            <a:pPr>
              <a:buFontTx/>
              <a:buChar char="-"/>
              <a:defRPr/>
            </a:pPr>
            <a:r>
              <a:rPr lang="fi-FI" dirty="0"/>
              <a:t>Korkotaso nousee nousukaudella ja laskee taantuman aikana</a:t>
            </a:r>
          </a:p>
          <a:p>
            <a:pPr>
              <a:buFontTx/>
              <a:buChar char="-"/>
              <a:defRPr/>
            </a:pPr>
            <a:r>
              <a:rPr lang="fi-FI" dirty="0"/>
              <a:t>Pitkään jatkunut taantuma painoi korkotasoa alas ja EKP  pyrki laskemaan ohjauskorkoa elvyttääkseen kysyntää.  Koronakriisi ja siihen liittyvät yrittämisen ja liikkumisen rajoitukset  vaikuttivat taannehtivasti talouteen. </a:t>
            </a:r>
          </a:p>
          <a:p>
            <a:pPr>
              <a:buFontTx/>
              <a:buChar char="-"/>
              <a:defRPr/>
            </a:pPr>
            <a:r>
              <a:rPr lang="fi-FI" dirty="0"/>
              <a:t>Korkotaso lähti nousuun, kun EKP ryhtyi nostamaan ohjauskorkoa hillitäkseen inflaatiota. EKP:n tavoite on pitää korkotaso alle kahden prosentin.</a:t>
            </a:r>
          </a:p>
          <a:p>
            <a:pPr>
              <a:buFontTx/>
              <a:buChar char="-"/>
              <a:defRPr/>
            </a:pPr>
            <a:r>
              <a:rPr lang="fi-FI" dirty="0"/>
              <a:t>Inflaation ja hintojen nousun taustalla Venäjän hyökkäys Ukrainaan, joka on johtanut öljyn ja raaka-aineiden saatavuuden vaikeutumisen ja hinnan nousuun. Koska öljy on tärkeä polttoaine ja raaka-aine, sen hinnan nousu aiheuttaa nopeaa inflaatiota.</a:t>
            </a:r>
          </a:p>
          <a:p>
            <a:endParaRPr lang="fi-FI" dirty="0"/>
          </a:p>
        </p:txBody>
      </p:sp>
    </p:spTree>
    <p:extLst>
      <p:ext uri="{BB962C8B-B14F-4D97-AF65-F5344CB8AC3E}">
        <p14:creationId xmlns:p14="http://schemas.microsoft.com/office/powerpoint/2010/main" val="3065188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265</TotalTime>
  <Words>502</Words>
  <Application>Microsoft Office PowerPoint</Application>
  <PresentationFormat>Laajakuva</PresentationFormat>
  <Paragraphs>31</Paragraphs>
  <Slides>4</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4</vt:i4>
      </vt:variant>
    </vt:vector>
  </HeadingPairs>
  <TitlesOfParts>
    <vt:vector size="8" baseType="lpstr">
      <vt:lpstr>Arial</vt:lpstr>
      <vt:lpstr>Calibri</vt:lpstr>
      <vt:lpstr>Calibri Light</vt:lpstr>
      <vt:lpstr>Office Theme</vt:lpstr>
      <vt:lpstr>PowerPoint-esitys</vt:lpstr>
      <vt:lpstr>PowerPoint-esitys</vt:lpstr>
      <vt:lpstr>PowerPoint-esitys</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Minna</dc:creator>
  <cp:lastModifiedBy>Kaartinen Minna</cp:lastModifiedBy>
  <cp:revision>36</cp:revision>
  <dcterms:created xsi:type="dcterms:W3CDTF">2020-05-12T06:38:22Z</dcterms:created>
  <dcterms:modified xsi:type="dcterms:W3CDTF">2023-05-16T17:56:52Z</dcterms:modified>
</cp:coreProperties>
</file>