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61" r:id="rId9"/>
    <p:sldId id="26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jOwwgdHl9Zr9sKrGEItJdv7tJ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58A26"/>
    <a:srgbClr val="898E2A"/>
    <a:srgbClr val="FFFFCC"/>
    <a:srgbClr val="FECB43"/>
    <a:srgbClr val="56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Otsikko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18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DACA4123-3FC3-469D-8AC6-4686A5E3E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4510087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492680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4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III Vapauden ja hyödyn aikakausi</a:t>
            </a:r>
            <a:endParaRPr sz="4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rgbClr val="FFBA0D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fi-FI" sz="2000" b="1" u="none" strike="noStrike" cap="none" dirty="0">
                <a:solidFill>
                  <a:srgbClr val="FFFFCC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s. 110</a:t>
            </a:r>
            <a:r>
              <a:rPr lang="fi-FI" sz="20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2000" b="1" u="none" strike="noStrike" cap="none" dirty="0">
                <a:solidFill>
                  <a:srgbClr val="FFFFCC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111</a:t>
            </a:r>
            <a:endParaRPr sz="2000" b="1" u="none" strike="noStrike" cap="none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73D850BE-AE1B-4793-B30C-E712D0FC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877198FE-F390-44D8-AFB0-D49ABF184458}"/>
              </a:ext>
            </a:extLst>
          </p:cNvPr>
          <p:cNvSpPr/>
          <p:nvPr/>
        </p:nvSpPr>
        <p:spPr>
          <a:xfrm>
            <a:off x="1148314" y="5197776"/>
            <a:ext cx="6847369" cy="1569660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Tämän kuvan maalasi Suomenlinnassa palvellut luutnantti Anders </a:t>
            </a:r>
            <a:r>
              <a:rPr lang="fi-FI" altLang="fi-FI" sz="2400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Kocke</a:t>
            </a:r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vuonna 1794, jolloin kahvi oli kielletty  nautintoaine. Kalliiden siirtomaatavaroiden tuonti vaaransi valtiontalouden tasapainon. </a:t>
            </a:r>
          </a:p>
        </p:txBody>
      </p:sp>
    </p:spTree>
    <p:extLst>
      <p:ext uri="{BB962C8B-B14F-4D97-AF65-F5344CB8AC3E}">
        <p14:creationId xmlns:p14="http://schemas.microsoft.com/office/powerpoint/2010/main" val="268800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2C9381DD-BB34-4DDF-B8BE-286D882DF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969"/>
            <a:ext cx="9144001" cy="6858000"/>
          </a:xfrm>
          <a:prstGeom prst="rect">
            <a:avLst/>
          </a:prstGeom>
        </p:spPr>
      </p:pic>
      <p:sp>
        <p:nvSpPr>
          <p:cNvPr id="9" name="Suorakulmio 10">
            <a:extLst>
              <a:ext uri="{FF2B5EF4-FFF2-40B4-BE49-F238E27FC236}">
                <a16:creationId xmlns:a16="http://schemas.microsoft.com/office/drawing/2014/main" id="{29B1C62D-B904-44C7-8500-26D18321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71" y="5577584"/>
            <a:ext cx="4625162" cy="1200329"/>
          </a:xfrm>
          <a:prstGeom prst="rect">
            <a:avLst/>
          </a:prstGeom>
          <a:solidFill>
            <a:srgbClr val="858A2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Kieltoa valvovat viranomaiset keskeyttävät seurapiirirouvien rattoisan kahvihetken.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E30B994D-BB3A-4C55-83F9-464E604E77E0}"/>
              </a:ext>
            </a:extLst>
          </p:cNvPr>
          <p:cNvSpPr/>
          <p:nvPr/>
        </p:nvSpPr>
        <p:spPr bwMode="auto">
          <a:xfrm>
            <a:off x="5358810" y="1628775"/>
            <a:ext cx="3605804" cy="419786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4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A69A00CD-7E0F-4598-8C39-BF9D747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E18E15EE-91F9-4F7C-A7D7-11357FFA3667}"/>
              </a:ext>
            </a:extLst>
          </p:cNvPr>
          <p:cNvSpPr/>
          <p:nvPr/>
        </p:nvSpPr>
        <p:spPr bwMode="auto">
          <a:xfrm>
            <a:off x="4957983" y="3721174"/>
            <a:ext cx="1223962" cy="115252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D7DE4BA2-E01E-478B-91F1-607927134D80}"/>
              </a:ext>
            </a:extLst>
          </p:cNvPr>
          <p:cNvSpPr/>
          <p:nvPr/>
        </p:nvSpPr>
        <p:spPr bwMode="auto">
          <a:xfrm>
            <a:off x="2269793" y="2833779"/>
            <a:ext cx="1223964" cy="104756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8E3CA260-C84A-4D53-B533-72FA888C8F80}"/>
              </a:ext>
            </a:extLst>
          </p:cNvPr>
          <p:cNvSpPr/>
          <p:nvPr/>
        </p:nvSpPr>
        <p:spPr bwMode="auto">
          <a:xfrm>
            <a:off x="7812087" y="2568649"/>
            <a:ext cx="1223963" cy="115252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F38A502-5F8E-47B9-8576-599C31C2B788}"/>
              </a:ext>
            </a:extLst>
          </p:cNvPr>
          <p:cNvSpPr/>
          <p:nvPr/>
        </p:nvSpPr>
        <p:spPr>
          <a:xfrm>
            <a:off x="409352" y="5514796"/>
            <a:ext cx="8325293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Kiellon rikkomisesta sai ankarat sakot, joten naiset yrittävät piilottaa raskauttavat todisteet: kuparipannun ja astiat. Kaakeliuunin reunalle jäänyt kahvimylly jää heiltä huomaamatta.</a:t>
            </a:r>
          </a:p>
        </p:txBody>
      </p:sp>
    </p:spTree>
    <p:extLst>
      <p:ext uri="{BB962C8B-B14F-4D97-AF65-F5344CB8AC3E}">
        <p14:creationId xmlns:p14="http://schemas.microsoft.com/office/powerpoint/2010/main" val="3496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A69A00CD-7E0F-4598-8C39-BF9D747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8E3CA260-C84A-4D53-B533-72FA888C8F80}"/>
              </a:ext>
            </a:extLst>
          </p:cNvPr>
          <p:cNvSpPr/>
          <p:nvPr/>
        </p:nvSpPr>
        <p:spPr bwMode="auto">
          <a:xfrm>
            <a:off x="6528392" y="3200400"/>
            <a:ext cx="1414130" cy="231439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F38A502-5F8E-47B9-8576-599C31C2B788}"/>
              </a:ext>
            </a:extLst>
          </p:cNvPr>
          <p:cNvSpPr/>
          <p:nvPr/>
        </p:nvSpPr>
        <p:spPr>
          <a:xfrm>
            <a:off x="409352" y="5514796"/>
            <a:ext cx="8325293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Ruotsin ja Suomen säätyläiset pyrkivät noudattamaan muodikkaita ranskalaisia tapoja. Kahvitarvikkeiden lisäksi kuvassa näkyvät esimerkiksi pelikortit.</a:t>
            </a:r>
          </a:p>
        </p:txBody>
      </p:sp>
    </p:spTree>
    <p:extLst>
      <p:ext uri="{BB962C8B-B14F-4D97-AF65-F5344CB8AC3E}">
        <p14:creationId xmlns:p14="http://schemas.microsoft.com/office/powerpoint/2010/main" val="16551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A69A00CD-7E0F-4598-8C39-BF9D747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8E3CA260-C84A-4D53-B533-72FA888C8F80}"/>
              </a:ext>
            </a:extLst>
          </p:cNvPr>
          <p:cNvSpPr/>
          <p:nvPr/>
        </p:nvSpPr>
        <p:spPr bwMode="auto">
          <a:xfrm>
            <a:off x="2094614" y="2052084"/>
            <a:ext cx="5847908" cy="34627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F38A502-5F8E-47B9-8576-599C31C2B788}"/>
              </a:ext>
            </a:extLst>
          </p:cNvPr>
          <p:cNvSpPr/>
          <p:nvPr/>
        </p:nvSpPr>
        <p:spPr>
          <a:xfrm>
            <a:off x="1419445" y="6027003"/>
            <a:ext cx="6852685" cy="830997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Uusklassisen tyylin mukaiset puvut ja seinäkello olivat 1700-luvun taitteen huippumuotia.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D2C03D6A-C3FB-4229-A5B7-2055A3240C6B}"/>
              </a:ext>
            </a:extLst>
          </p:cNvPr>
          <p:cNvSpPr/>
          <p:nvPr/>
        </p:nvSpPr>
        <p:spPr bwMode="auto">
          <a:xfrm>
            <a:off x="4845787" y="1014466"/>
            <a:ext cx="1570074" cy="156302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0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ulko&#10;&#10;Kuvaus luotu automaattisesti">
            <a:extLst>
              <a:ext uri="{FF2B5EF4-FFF2-40B4-BE49-F238E27FC236}">
                <a16:creationId xmlns:a16="http://schemas.microsoft.com/office/drawing/2014/main" id="{A69A00CD-7E0F-4598-8C39-BF9D747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F38A502-5F8E-47B9-8576-599C31C2B788}"/>
              </a:ext>
            </a:extLst>
          </p:cNvPr>
          <p:cNvSpPr/>
          <p:nvPr/>
        </p:nvSpPr>
        <p:spPr>
          <a:xfrm>
            <a:off x="104121" y="5468759"/>
            <a:ext cx="6852685" cy="1200329"/>
          </a:xfrm>
          <a:prstGeom prst="rect">
            <a:avLst/>
          </a:prstGeom>
          <a:solidFill>
            <a:srgbClr val="858A26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Muodoiltaan yksinkertaiset tuolit ja pöytä </a:t>
            </a:r>
            <a:r>
              <a:rPr lang="fi-FI" altLang="fi-FI"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edustavat kotimaista, </a:t>
            </a:r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niin sanottua kustavilaista tyyliä, joka sekin perustui ranskalaisiin esikuviin.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C8F8DDF-B7F2-4BCD-A5B0-6C83491A2149}"/>
              </a:ext>
            </a:extLst>
          </p:cNvPr>
          <p:cNvSpPr/>
          <p:nvPr/>
        </p:nvSpPr>
        <p:spPr bwMode="auto">
          <a:xfrm>
            <a:off x="6267473" y="3213100"/>
            <a:ext cx="2160588" cy="180022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09196520-0215-4F76-8D20-E0DBE19B0BD3}"/>
              </a:ext>
            </a:extLst>
          </p:cNvPr>
          <p:cNvSpPr/>
          <p:nvPr/>
        </p:nvSpPr>
        <p:spPr bwMode="auto">
          <a:xfrm>
            <a:off x="6879291" y="4868863"/>
            <a:ext cx="2160588" cy="14398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0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24A07F1-14AA-413F-9152-2E783225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6" y="173960"/>
            <a:ext cx="6390167" cy="83635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700-luku</a:t>
            </a:r>
          </a:p>
        </p:txBody>
      </p:sp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CB45067A-E4F8-481D-B222-E8EAE53D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31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3">
            <a:extLst>
              <a:ext uri="{FF2B5EF4-FFF2-40B4-BE49-F238E27FC236}">
                <a16:creationId xmlns:a16="http://schemas.microsoft.com/office/drawing/2014/main" id="{0B677F40-A53C-4785-96A2-0A34548164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90167" cy="8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700-luku</a:t>
            </a:r>
          </a:p>
        </p:txBody>
      </p:sp>
      <p:pic>
        <p:nvPicPr>
          <p:cNvPr id="3" name="Kuva 2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3FE0AEF-65D2-44B8-BB5C-39C03C3B7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4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3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116</Words>
  <Application>Microsoft Office PowerPoint</Application>
  <PresentationFormat>Näytössä katseltava diaesitys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Office-teema</vt:lpstr>
      <vt:lpstr>III Vapauden ja hyödyn aikakausi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Aikajana 1700-luku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Osaksi Ruotsia Eurooppaa ja kristikuntaa Kuvanavaus</dc:title>
  <dc:creator>Minna Sallanen</dc:creator>
  <cp:lastModifiedBy>Minna Sallanen</cp:lastModifiedBy>
  <cp:revision>29</cp:revision>
  <dcterms:created xsi:type="dcterms:W3CDTF">2019-05-29T10:24:56Z</dcterms:created>
  <dcterms:modified xsi:type="dcterms:W3CDTF">2019-08-12T12:06:49Z</dcterms:modified>
</cp:coreProperties>
</file>