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58" r:id="rId5"/>
    <p:sldId id="259" r:id="rId6"/>
    <p:sldId id="260" r:id="rId7"/>
    <p:sldId id="262" r:id="rId8"/>
    <p:sldId id="266" r:id="rId9"/>
    <p:sldId id="267" r:id="rId10"/>
    <p:sldId id="268" r:id="rId11"/>
    <p:sldId id="269" r:id="rId12"/>
    <p:sldId id="270" r:id="rId13"/>
    <p:sldId id="263" r:id="rId14"/>
    <p:sldId id="264" r:id="rId15"/>
    <p:sldId id="265" r:id="rId1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807549-F06B-8ACE-48E8-ECE3910BBC04}" v="76" dt="2020-04-22T09:12:37.362"/>
    <p1510:client id="{958DB748-BD9D-750D-D1F9-F5D41F6C80EE}" v="259" dt="2020-10-05T08:58:46.8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27.4.2022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2244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27.4.2022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12034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27.4.2022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0645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27.4.2022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1875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27.4.2022</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2577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27.4.2022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6837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A02ABAE3-D89C-4001-9AEC-5083F82B749C}" type="datetimeFigureOut">
              <a:rPr lang="fi-FI" smtClean="0"/>
              <a:t>27.4.2022</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3436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A02ABAE3-D89C-4001-9AEC-5083F82B749C}" type="datetimeFigureOut">
              <a:rPr lang="fi-FI" smtClean="0"/>
              <a:t>27.4.2022</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2387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02ABAE3-D89C-4001-9AEC-5083F82B749C}" type="datetimeFigureOut">
              <a:rPr lang="fi-FI" smtClean="0"/>
              <a:t>27.4.2022</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58361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27.4.2022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2707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27.4.2022</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39981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ABAE3-D89C-4001-9AEC-5083F82B749C}" type="datetimeFigureOut">
              <a:rPr lang="fi-FI" smtClean="0"/>
              <a:t>27.4.2022</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03452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terveyskirjasto.fi/terveyskirjasto/tk.koti?p_artikkeli=dlk00388" TargetMode="External"/><Relationship Id="rId2" Type="http://schemas.openxmlformats.org/officeDocument/2006/relationships/hyperlink" Target="https://paihdelinkki.fi/fi/tietopankki/tietoiskut/laakkeet/laakkeiden-vaarinkaytto" TargetMode="External"/><Relationship Id="rId1" Type="http://schemas.openxmlformats.org/officeDocument/2006/relationships/slideLayout" Target="../slideLayouts/slideLayout2.xml"/><Relationship Id="rId5" Type="http://schemas.openxmlformats.org/officeDocument/2006/relationships/hyperlink" Target="https://www.terveyskirjasto.fi/terveyskirjasto/tk.koti?p_artikkeli=dlk01048" TargetMode="External"/><Relationship Id="rId4" Type="http://schemas.openxmlformats.org/officeDocument/2006/relationships/hyperlink" Target="https://www.terveyskirjasto.fi/terveyskirjasto/tk.koti?p_artikkeli=dlk00189"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8AA5BC-4F7A-4226-8F99-6D824B226A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E5445C6-DD42-4979-86FF-03730E8C6D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734" y="321733"/>
            <a:ext cx="11573488" cy="6214534"/>
          </a:xfrm>
          <a:prstGeom prst="rect">
            <a:avLst/>
          </a:prstGeom>
          <a:solidFill>
            <a:schemeClr val="bg1">
              <a:lumMod val="75000"/>
              <a:lumOff val="25000"/>
            </a:schemeClr>
          </a:solidFill>
          <a:ln w="127000" cap="sq" cmpd="thinThick">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p:cNvSpPr>
            <a:spLocks noGrp="1"/>
          </p:cNvSpPr>
          <p:nvPr>
            <p:ph type="ctrTitle"/>
          </p:nvPr>
        </p:nvSpPr>
        <p:spPr>
          <a:xfrm>
            <a:off x="1524000" y="1122362"/>
            <a:ext cx="9144000" cy="2840037"/>
          </a:xfrm>
        </p:spPr>
        <p:txBody>
          <a:bodyPr>
            <a:normAutofit/>
          </a:bodyPr>
          <a:lstStyle/>
          <a:p>
            <a:r>
              <a:rPr lang="fi-FI" sz="5800">
                <a:cs typeface="Calibri Light"/>
              </a:rPr>
              <a:t>Lääkkeiden väärinkäyttö</a:t>
            </a:r>
            <a:endParaRPr lang="fi-FI" sz="5800"/>
          </a:p>
        </p:txBody>
      </p:sp>
      <p:sp>
        <p:nvSpPr>
          <p:cNvPr id="3" name="Alaotsikko 2"/>
          <p:cNvSpPr>
            <a:spLocks noGrp="1"/>
          </p:cNvSpPr>
          <p:nvPr>
            <p:ph type="subTitle" idx="1"/>
          </p:nvPr>
        </p:nvSpPr>
        <p:spPr>
          <a:xfrm>
            <a:off x="1524000" y="4256436"/>
            <a:ext cx="9144000" cy="1600818"/>
          </a:xfrm>
        </p:spPr>
        <p:txBody>
          <a:bodyPr vert="horz" lIns="91440" tIns="45720" rIns="91440" bIns="45720" rtlCol="0">
            <a:normAutofit/>
          </a:bodyPr>
          <a:lstStyle/>
          <a:p>
            <a:r>
              <a:rPr lang="fi-FI">
                <a:solidFill>
                  <a:schemeClr val="accent1">
                    <a:lumMod val="60000"/>
                    <a:lumOff val="40000"/>
                  </a:schemeClr>
                </a:solidFill>
                <a:cs typeface="Calibri"/>
              </a:rPr>
              <a:t>    </a:t>
            </a:r>
            <a:endParaRPr lang="fi-FI">
              <a:solidFill>
                <a:schemeClr val="accent1">
                  <a:lumMod val="60000"/>
                  <a:lumOff val="40000"/>
                </a:schemeClr>
              </a:solidFill>
            </a:endParaRPr>
          </a:p>
        </p:txBody>
      </p:sp>
      <p:cxnSp>
        <p:nvCxnSpPr>
          <p:cNvPr id="12" name="Straight Connector 11">
            <a:extLst>
              <a:ext uri="{FF2B5EF4-FFF2-40B4-BE49-F238E27FC236}">
                <a16:creationId xmlns:a16="http://schemas.microsoft.com/office/drawing/2014/main" id="{45000665-DFC7-417E-8FD7-516A0F15C9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4109417"/>
            <a:ext cx="2743200" cy="0"/>
          </a:xfrm>
          <a:prstGeom prst="line">
            <a:avLst/>
          </a:prstGeom>
          <a:ln w="12700">
            <a:solidFill>
              <a:schemeClr val="tx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238567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2562C0D4-CDAC-4D98-A20E-507802B39961}"/>
              </a:ext>
            </a:extLst>
          </p:cNvPr>
          <p:cNvSpPr>
            <a:spLocks noGrp="1"/>
          </p:cNvSpPr>
          <p:nvPr>
            <p:ph type="title"/>
          </p:nvPr>
        </p:nvSpPr>
        <p:spPr>
          <a:xfrm>
            <a:off x="838200" y="365125"/>
            <a:ext cx="5558489" cy="1325563"/>
          </a:xfrm>
        </p:spPr>
        <p:txBody>
          <a:bodyPr>
            <a:normAutofit/>
          </a:bodyPr>
          <a:lstStyle/>
          <a:p>
            <a:r>
              <a:rPr lang="fi-FI">
                <a:cs typeface="Calibri Light"/>
              </a:rPr>
              <a:t>...</a:t>
            </a:r>
            <a:endParaRPr lang="fi-FI"/>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isällön paikkamerkki 2">
            <a:extLst>
              <a:ext uri="{FF2B5EF4-FFF2-40B4-BE49-F238E27FC236}">
                <a16:creationId xmlns:a16="http://schemas.microsoft.com/office/drawing/2014/main" id="{093AF240-75A3-402B-A401-9EE289AE4C5F}"/>
              </a:ext>
            </a:extLst>
          </p:cNvPr>
          <p:cNvSpPr>
            <a:spLocks noGrp="1"/>
          </p:cNvSpPr>
          <p:nvPr>
            <p:ph idx="1"/>
          </p:nvPr>
        </p:nvSpPr>
        <p:spPr>
          <a:xfrm>
            <a:off x="838200" y="1825625"/>
            <a:ext cx="5558489" cy="4351338"/>
          </a:xfrm>
        </p:spPr>
        <p:txBody>
          <a:bodyPr vert="horz" lIns="91440" tIns="45720" rIns="91440" bIns="45720" rtlCol="0">
            <a:normAutofit/>
          </a:bodyPr>
          <a:lstStyle/>
          <a:p>
            <a:r>
              <a:rPr lang="fi-FI" sz="2200">
                <a:ea typeface="+mn-lt"/>
                <a:cs typeface="+mn-lt"/>
              </a:rPr>
              <a:t>Lyhyen vaikutusajan omaavien aineiden lopetusoireet ovat voimakkaampia ja ilmenevät heti seuraavana päivänä aineen käytön lopettamisen jälkeen, kun taas pidemmän häviämisnopeuden omaavien aineiden käytön jälkeiset lopetusoireet ilmenevät vasta 3–7 vuorokautta aineen käytön lopettamisen jälkeen. </a:t>
            </a:r>
          </a:p>
          <a:p>
            <a:r>
              <a:rPr lang="fi-FI" sz="2200">
                <a:ea typeface="+mn-lt"/>
                <a:cs typeface="+mn-lt"/>
              </a:rPr>
              <a:t>Mitä nopeammin aineen vaikutus alkaa ja mitä nopeammin sen vaikutus häviää, sitä voimakkaampia vieroitusoireet ovat ja sitä helpommin aineen käyttö johtaa vaikeasti hallittavaan aineriippuvuuteen.</a:t>
            </a:r>
            <a:endParaRPr lang="fi-FI" sz="2200">
              <a:cs typeface="Calibri"/>
            </a:endParaRPr>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32994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1F822C01-7048-4A75-BF2D-9C04B90BF003}"/>
              </a:ext>
            </a:extLst>
          </p:cNvPr>
          <p:cNvSpPr>
            <a:spLocks noGrp="1"/>
          </p:cNvSpPr>
          <p:nvPr>
            <p:ph type="title"/>
          </p:nvPr>
        </p:nvSpPr>
        <p:spPr>
          <a:xfrm>
            <a:off x="838200" y="365125"/>
            <a:ext cx="5558489" cy="1325563"/>
          </a:xfrm>
        </p:spPr>
        <p:txBody>
          <a:bodyPr>
            <a:normAutofit/>
          </a:bodyPr>
          <a:lstStyle/>
          <a:p>
            <a:r>
              <a:rPr lang="fi-FI" sz="3700">
                <a:cs typeface="Calibri Light"/>
              </a:rPr>
              <a:t>Ahdistus- ja unilääkkeiden vieroitusoireet</a:t>
            </a:r>
            <a:endParaRPr lang="fi-FI" sz="3700"/>
          </a:p>
        </p:txBody>
      </p:sp>
      <p:sp>
        <p:nvSpPr>
          <p:cNvPr id="10"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isällön paikkamerkki 2">
            <a:extLst>
              <a:ext uri="{FF2B5EF4-FFF2-40B4-BE49-F238E27FC236}">
                <a16:creationId xmlns:a16="http://schemas.microsoft.com/office/drawing/2014/main" id="{4758B01E-D388-4B95-8CC9-C4EEBB79AFBD}"/>
              </a:ext>
            </a:extLst>
          </p:cNvPr>
          <p:cNvSpPr>
            <a:spLocks noGrp="1"/>
          </p:cNvSpPr>
          <p:nvPr>
            <p:ph idx="1"/>
          </p:nvPr>
        </p:nvSpPr>
        <p:spPr>
          <a:xfrm>
            <a:off x="838200" y="1825625"/>
            <a:ext cx="5558489" cy="4351338"/>
          </a:xfrm>
        </p:spPr>
        <p:txBody>
          <a:bodyPr vert="horz" lIns="91440" tIns="45720" rIns="91440" bIns="45720" rtlCol="0">
            <a:normAutofit/>
          </a:bodyPr>
          <a:lstStyle/>
          <a:p>
            <a:r>
              <a:rPr lang="fi-FI" sz="1800">
                <a:ea typeface="+mn-lt"/>
                <a:cs typeface="+mn-lt"/>
              </a:rPr>
              <a:t>Ahdistus- ja unilääkkeiden sekä masennuslääkkeiden lopetusoireita ovat hikoilu ja pulssin kohoaminen (yli 100/min), käsien vapina, unettomuus, ahdistuneisuus, pahoinvointi ja oksentelu, motorinen kiihtyneisyys, ääni- ja ärsykeherkkyys, joskus ohimenevät näkö-, kuulo- tai kosketusharhat tai epileptiset kouristukset.</a:t>
            </a:r>
          </a:p>
          <a:p>
            <a:r>
              <a:rPr lang="fi-FI" sz="1800">
                <a:ea typeface="+mn-lt"/>
                <a:cs typeface="+mn-lt"/>
              </a:rPr>
              <a:t>Elimistöstä nopeasti häviävien lääkkeiden lopetusoireet ovat yleensä voimakkaampia ja ilmenevät jo 1–2 vuorokauden kuluessa lääkkeen käytön lopettamista tai annoksen pienenemisestä. Pidemmän häviämisnopeuden omaavilla ahdistuslääkkeillä (esimerkiksi diatsepaami, klonatsepaami) lopetusoireet ovat voimakkaimmillaan usein vasta 4–6 vuorokautta lääkkeen käytön lopettamisen jälkeen. Ne saattavat kestää asteittain lieventyen 1–5 viikon ajan, joskus harvoin lievinä jopa 2–4 kuukauden ajan.</a:t>
            </a:r>
            <a:endParaRPr lang="fi-FI" sz="1800">
              <a:cs typeface="Calibri"/>
            </a:endParaRPr>
          </a:p>
        </p:txBody>
      </p:sp>
      <p:sp>
        <p:nvSpPr>
          <p:cNvPr id="12"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97059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709F1D5-B0F1-4714-A239-E5B61C1619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Rounded Corners 9">
            <a:extLst>
              <a:ext uri="{FF2B5EF4-FFF2-40B4-BE49-F238E27FC236}">
                <a16:creationId xmlns:a16="http://schemas.microsoft.com/office/drawing/2014/main" id="{228FB460-D3FF-4440-A020-05982A09E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0546" y="1011045"/>
            <a:ext cx="4369859" cy="4369859"/>
          </a:xfrm>
          <a:prstGeom prst="roundRect">
            <a:avLst>
              <a:gd name="adj" fmla="val 2757"/>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3BB7942F-C900-41C9-B1A7-1605D1D71A11}"/>
              </a:ext>
            </a:extLst>
          </p:cNvPr>
          <p:cNvSpPr>
            <a:spLocks noGrp="1"/>
          </p:cNvSpPr>
          <p:nvPr>
            <p:ph type="title"/>
          </p:nvPr>
        </p:nvSpPr>
        <p:spPr>
          <a:xfrm>
            <a:off x="956826" y="1112969"/>
            <a:ext cx="3937298" cy="4166010"/>
          </a:xfrm>
        </p:spPr>
        <p:txBody>
          <a:bodyPr>
            <a:normAutofit/>
          </a:bodyPr>
          <a:lstStyle/>
          <a:p>
            <a:r>
              <a:rPr lang="fi-FI">
                <a:solidFill>
                  <a:srgbClr val="FFFFFF"/>
                </a:solidFill>
                <a:cs typeface="Calibri Light"/>
              </a:rPr>
              <a:t>Ehkäisy</a:t>
            </a:r>
            <a:endParaRPr lang="fi-FI">
              <a:solidFill>
                <a:srgbClr val="FFFFFF"/>
              </a:solidFill>
            </a:endParaRPr>
          </a:p>
        </p:txBody>
      </p:sp>
      <p:sp>
        <p:nvSpPr>
          <p:cNvPr id="12" name="Freeform: Shape 11">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isällön paikkamerkki 2">
            <a:extLst>
              <a:ext uri="{FF2B5EF4-FFF2-40B4-BE49-F238E27FC236}">
                <a16:creationId xmlns:a16="http://schemas.microsoft.com/office/drawing/2014/main" id="{9A4BE55C-EAA8-4157-91C8-55270B35A943}"/>
              </a:ext>
            </a:extLst>
          </p:cNvPr>
          <p:cNvSpPr>
            <a:spLocks noGrp="1"/>
          </p:cNvSpPr>
          <p:nvPr>
            <p:ph idx="1"/>
          </p:nvPr>
        </p:nvSpPr>
        <p:spPr>
          <a:xfrm>
            <a:off x="6096000" y="820880"/>
            <a:ext cx="5257799" cy="4889350"/>
          </a:xfrm>
        </p:spPr>
        <p:txBody>
          <a:bodyPr vert="horz" lIns="91440" tIns="45720" rIns="91440" bIns="45720" rtlCol="0" anchor="t">
            <a:normAutofit/>
          </a:bodyPr>
          <a:lstStyle/>
          <a:p>
            <a:r>
              <a:rPr lang="fi-FI" sz="2400">
                <a:ea typeface="+mn-lt"/>
                <a:cs typeface="+mn-lt"/>
              </a:rPr>
              <a:t>Tarpeettoman ahdistus- ja unilääkkeiden säännöllisen käytön välttäminen on paras keino välttää lopetus- ja vieroitusoireiden ilmeneminen. </a:t>
            </a:r>
          </a:p>
          <a:p>
            <a:r>
              <a:rPr lang="fi-FI" sz="2400">
                <a:ea typeface="+mn-lt"/>
                <a:cs typeface="+mn-lt"/>
              </a:rPr>
              <a:t>Jos lääkkeiden käyttö on kuitenkin ollut hoidollisesti tarpeellista, lopetusoireiden ilmenemisen todennäköisyyttä tai niiden voimakkuutta voidaan vähentää alentamalla käytetyn lääkkeen annosta vähitellen, joskus puoli tai neljännes tablettia 1–2 viikon välein, joskus tätäkin hitaammin.</a:t>
            </a:r>
            <a:endParaRPr lang="fi-FI" sz="2400">
              <a:cs typeface="Calibri"/>
            </a:endParaRPr>
          </a:p>
        </p:txBody>
      </p:sp>
      <p:sp>
        <p:nvSpPr>
          <p:cNvPr id="18" name="Freeform: Shape 17">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18308"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6074207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43C39EEE-D00A-4E13-8F39-08E493A01CC3}"/>
              </a:ext>
            </a:extLst>
          </p:cNvPr>
          <p:cNvSpPr>
            <a:spLocks noGrp="1"/>
          </p:cNvSpPr>
          <p:nvPr>
            <p:ph type="title"/>
          </p:nvPr>
        </p:nvSpPr>
        <p:spPr>
          <a:xfrm>
            <a:off x="686834" y="591344"/>
            <a:ext cx="3200400" cy="5585619"/>
          </a:xfrm>
        </p:spPr>
        <p:txBody>
          <a:bodyPr>
            <a:normAutofit/>
          </a:bodyPr>
          <a:lstStyle/>
          <a:p>
            <a:r>
              <a:rPr lang="fi-FI">
                <a:solidFill>
                  <a:srgbClr val="FFFFFF"/>
                </a:solidFill>
                <a:cs typeface="Calibri Light"/>
              </a:rPr>
              <a:t>Itsehoito</a:t>
            </a:r>
            <a:endParaRPr lang="fi-FI">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AB5A21AC-CA42-4726-81D1-9C14BC2AFF21}"/>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fi-FI" sz="2200">
                <a:ea typeface="+mn-lt"/>
                <a:cs typeface="+mn-lt"/>
              </a:rPr>
              <a:t>Lääkkeitä käyttävän tai niiden väärinkäytöstä kärsivän tulee välttää lääkkeen käyttöä "humalluttavana" tai "euforisoivana" (mielialaa voimakkaasti kohottavana) päihteenä. </a:t>
            </a:r>
          </a:p>
          <a:p>
            <a:r>
              <a:rPr lang="fi-FI" sz="2200">
                <a:ea typeface="+mn-lt"/>
                <a:cs typeface="+mn-lt"/>
              </a:rPr>
              <a:t>Jos lääkkeen käytön jatkamisen syynä ovat lääkkeen lopettamisen yhteydessä ilmenevät lopetusoireet, henkilön tulee pyrkiä lopettamaan lääkkeen käyttö lääkärin ohjeiden mukaan asteittain.</a:t>
            </a:r>
          </a:p>
          <a:p>
            <a:r>
              <a:rPr lang="fi-FI" sz="2200">
                <a:ea typeface="+mn-lt"/>
                <a:cs typeface="+mn-lt"/>
              </a:rPr>
              <a:t> Omin päin toteutettu liian nopea pitkään käytetyn lääkeannoksen pienentäminen voi aiheuttaa voimakkaita vieroitusoireita ja pahimmillaan epileptisiä kouristuksia. </a:t>
            </a:r>
          </a:p>
          <a:p>
            <a:r>
              <a:rPr lang="fi-FI" sz="2200">
                <a:ea typeface="+mn-lt"/>
                <a:cs typeface="+mn-lt"/>
              </a:rPr>
              <a:t>Lääkkeen oton rauhoittavasta vaikutuksesta pakonomaisesti ja siten psyykkisesti riippuvaisen henkilön on tärkeätä tunnistaa lääkkeen oton pakonomainen luonne ja etsiä toisia keinoja itsensä rauhoittamiseen.</a:t>
            </a:r>
            <a:endParaRPr lang="fi-FI" sz="2200">
              <a:cs typeface="Calibri"/>
            </a:endParaRPr>
          </a:p>
        </p:txBody>
      </p:sp>
    </p:spTree>
    <p:extLst>
      <p:ext uri="{BB962C8B-B14F-4D97-AF65-F5344CB8AC3E}">
        <p14:creationId xmlns:p14="http://schemas.microsoft.com/office/powerpoint/2010/main" val="1123132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2D3A4122-09F2-4067-B559-868ED2D0809F}"/>
              </a:ext>
            </a:extLst>
          </p:cNvPr>
          <p:cNvSpPr>
            <a:spLocks noGrp="1"/>
          </p:cNvSpPr>
          <p:nvPr>
            <p:ph type="title"/>
          </p:nvPr>
        </p:nvSpPr>
        <p:spPr>
          <a:xfrm>
            <a:off x="1075767" y="1188637"/>
            <a:ext cx="2988234" cy="4480726"/>
          </a:xfrm>
        </p:spPr>
        <p:txBody>
          <a:bodyPr>
            <a:normAutofit/>
          </a:bodyPr>
          <a:lstStyle/>
          <a:p>
            <a:pPr algn="r"/>
            <a:r>
              <a:rPr lang="fi-FI" sz="6600">
                <a:cs typeface="Calibri Light"/>
              </a:rPr>
              <a:t>!</a:t>
            </a:r>
            <a:endParaRPr lang="fi-FI" sz="6600"/>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FB7A8D2F-A1E4-454D-B8A2-D7CF976A2936}"/>
              </a:ext>
            </a:extLst>
          </p:cNvPr>
          <p:cNvSpPr>
            <a:spLocks noGrp="1"/>
          </p:cNvSpPr>
          <p:nvPr>
            <p:ph idx="1"/>
          </p:nvPr>
        </p:nvSpPr>
        <p:spPr>
          <a:xfrm>
            <a:off x="5255260" y="1648870"/>
            <a:ext cx="4702848" cy="3560260"/>
          </a:xfrm>
        </p:spPr>
        <p:txBody>
          <a:bodyPr vert="horz" lIns="91440" tIns="45720" rIns="91440" bIns="45720" rtlCol="0" anchor="ctr">
            <a:normAutofit/>
          </a:bodyPr>
          <a:lstStyle/>
          <a:p>
            <a:r>
              <a:rPr lang="fi-FI">
                <a:ea typeface="+mn-lt"/>
                <a:cs typeface="+mn-lt"/>
              </a:rPr>
              <a:t>Vapautuminen lääkkeen käytöstä itsehoidollisin keinoin on usein ylivoimaista, jos lääkkeen käyttö on pakonomaisen addiktiivista tai päihteellistä tavanomaista suurempien lääkeannosten käyttöä.</a:t>
            </a:r>
            <a:endParaRPr lang="fi-FI"/>
          </a:p>
        </p:txBody>
      </p:sp>
    </p:spTree>
    <p:extLst>
      <p:ext uri="{BB962C8B-B14F-4D97-AF65-F5344CB8AC3E}">
        <p14:creationId xmlns:p14="http://schemas.microsoft.com/office/powerpoint/2010/main" val="2542045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5507C9A-97DA-4619-BCBB-302864F3ED0C}"/>
              </a:ext>
            </a:extLst>
          </p:cNvPr>
          <p:cNvSpPr>
            <a:spLocks noGrp="1"/>
          </p:cNvSpPr>
          <p:nvPr>
            <p:ph type="title"/>
          </p:nvPr>
        </p:nvSpPr>
        <p:spPr/>
        <p:txBody>
          <a:bodyPr/>
          <a:lstStyle/>
          <a:p>
            <a:r>
              <a:rPr lang="fi-FI">
                <a:cs typeface="Calibri Light"/>
              </a:rPr>
              <a:t>Lähteet</a:t>
            </a:r>
            <a:endParaRPr lang="fi-FI"/>
          </a:p>
        </p:txBody>
      </p:sp>
      <p:sp>
        <p:nvSpPr>
          <p:cNvPr id="3" name="Sisällön paikkamerkki 2">
            <a:extLst>
              <a:ext uri="{FF2B5EF4-FFF2-40B4-BE49-F238E27FC236}">
                <a16:creationId xmlns:a16="http://schemas.microsoft.com/office/drawing/2014/main" id="{31F395B2-1673-4454-AAEB-85808D78BA77}"/>
              </a:ext>
            </a:extLst>
          </p:cNvPr>
          <p:cNvSpPr>
            <a:spLocks noGrp="1"/>
          </p:cNvSpPr>
          <p:nvPr>
            <p:ph idx="1"/>
          </p:nvPr>
        </p:nvSpPr>
        <p:spPr/>
        <p:txBody>
          <a:bodyPr vert="horz" lIns="91440" tIns="45720" rIns="91440" bIns="45720" rtlCol="0" anchor="t">
            <a:normAutofit fontScale="92500"/>
          </a:bodyPr>
          <a:lstStyle/>
          <a:p>
            <a:r>
              <a:rPr lang="fi-FI" dirty="0">
                <a:ea typeface="+mn-lt"/>
                <a:cs typeface="+mn-lt"/>
                <a:hlinkClick r:id="rId2"/>
              </a:rPr>
              <a:t>https://paihdelinkki.fi/fi/tietopankki/tietoiskut/laakkeet/laakkeiden-vaarinkaytto</a:t>
            </a:r>
            <a:endParaRPr lang="fi-FI">
              <a:ea typeface="+mn-lt"/>
              <a:cs typeface="+mn-lt"/>
            </a:endParaRPr>
          </a:p>
          <a:p>
            <a:endParaRPr lang="fi-FI" dirty="0">
              <a:cs typeface="Calibri"/>
            </a:endParaRPr>
          </a:p>
          <a:p>
            <a:r>
              <a:rPr lang="fi-FI" dirty="0">
                <a:ea typeface="+mn-lt"/>
                <a:cs typeface="+mn-lt"/>
                <a:hlinkClick r:id="rId3"/>
              </a:rPr>
              <a:t>https://www.terveyskirjasto.fi/terveyskirjasto/tk.koti?p_artikkeli=dlk00388</a:t>
            </a:r>
            <a:endParaRPr lang="fi-FI" dirty="0">
              <a:ea typeface="+mn-lt"/>
              <a:cs typeface="+mn-lt"/>
            </a:endParaRPr>
          </a:p>
          <a:p>
            <a:endParaRPr lang="fi-FI" dirty="0">
              <a:cs typeface="Calibri"/>
            </a:endParaRPr>
          </a:p>
          <a:p>
            <a:r>
              <a:rPr lang="fi-FI" dirty="0">
                <a:ea typeface="+mn-lt"/>
                <a:cs typeface="+mn-lt"/>
                <a:hlinkClick r:id="rId4"/>
              </a:rPr>
              <a:t>https://www.terveyskirjasto.fi/terveyskirjasto/tk.koti?p_artikkeli=dlk00189</a:t>
            </a:r>
          </a:p>
          <a:p>
            <a:endParaRPr lang="fi-FI" dirty="0">
              <a:cs typeface="Calibri"/>
            </a:endParaRPr>
          </a:p>
          <a:p>
            <a:r>
              <a:rPr lang="fi-FI" dirty="0">
                <a:ea typeface="+mn-lt"/>
                <a:cs typeface="+mn-lt"/>
                <a:hlinkClick r:id="rId5"/>
              </a:rPr>
              <a:t>https://www.terveyskirjasto.fi/terveyskirjasto/tk.koti?p_artikkeli=dlk01048</a:t>
            </a:r>
            <a:endParaRPr lang="fi-FI" dirty="0">
              <a:cs typeface="Calibri"/>
            </a:endParaRPr>
          </a:p>
          <a:p>
            <a:endParaRPr lang="fi-FI" dirty="0">
              <a:cs typeface="Calibri"/>
            </a:endParaRPr>
          </a:p>
          <a:p>
            <a:endParaRPr lang="fi-FI" dirty="0">
              <a:cs typeface="Calibri"/>
            </a:endParaRPr>
          </a:p>
        </p:txBody>
      </p:sp>
    </p:spTree>
    <p:extLst>
      <p:ext uri="{BB962C8B-B14F-4D97-AF65-F5344CB8AC3E}">
        <p14:creationId xmlns:p14="http://schemas.microsoft.com/office/powerpoint/2010/main" val="4193219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B188A7FE-5548-4D81-A39E-2B25661F379B}"/>
              </a:ext>
            </a:extLst>
          </p:cNvPr>
          <p:cNvSpPr>
            <a:spLocks noGrp="1"/>
          </p:cNvSpPr>
          <p:nvPr>
            <p:ph type="title"/>
          </p:nvPr>
        </p:nvSpPr>
        <p:spPr>
          <a:xfrm>
            <a:off x="838200" y="963877"/>
            <a:ext cx="3494362" cy="4930246"/>
          </a:xfrm>
        </p:spPr>
        <p:txBody>
          <a:bodyPr>
            <a:normAutofit/>
          </a:bodyPr>
          <a:lstStyle/>
          <a:p>
            <a:pPr algn="r"/>
            <a:r>
              <a:rPr lang="fi-FI">
                <a:solidFill>
                  <a:schemeClr val="accent1"/>
                </a:solidFill>
                <a:cs typeface="Calibri Light"/>
              </a:rPr>
              <a:t>Lääkkeiden väärinkäyttö</a:t>
            </a:r>
            <a:endParaRPr lang="fi-FI">
              <a:solidFill>
                <a:schemeClr val="accent1"/>
              </a:solidFill>
            </a:endParaRP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009057B9-0BB8-43F0-BB76-277B131485B7}"/>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fi-FI" sz="2200">
                <a:ea typeface="+mn-lt"/>
                <a:cs typeface="+mn-lt"/>
              </a:rPr>
              <a:t>Lääkkeiden väärinkäytöllä viitataan mm. unilääkkeiden ja rauhoittavien lääkkeiden sekä vahvojen kipulääkkeiden ei-lääkinnälliseen käyttöön, mikä tarkoittaa reseptilääkkeiden käyttöä ilman lääkärin määräystä, suurempina annoksina tai eri tarkoituksiin kuin on määrätty.</a:t>
            </a:r>
          </a:p>
          <a:p>
            <a:r>
              <a:rPr lang="fi-FI" sz="2200">
                <a:ea typeface="+mn-lt"/>
                <a:cs typeface="+mn-lt"/>
              </a:rPr>
              <a:t>Lääkkeiden väärinkäytöllä on useita eri tarkoituksia, myös samalla henkilöllä voi olla useita eri syitä lääkkeiden väärinkäyttöön.</a:t>
            </a:r>
          </a:p>
          <a:p>
            <a:r>
              <a:rPr lang="fi-FI" sz="2200">
                <a:ea typeface="+mn-lt"/>
                <a:cs typeface="+mn-lt"/>
              </a:rPr>
              <a:t> Yleisimpiä ovat viihde-/päihdekäyttöön liittyvien syiden (mm. päihtymyksen tavoittelu, kokeilunhalu) lisäksi itselääkinnälliset syyt (mm. kivun tai unettomuuden omaehtoinen hoitaminen sekä olon parantaminen arjen kestämiseksi).</a:t>
            </a:r>
            <a:endParaRPr lang="fi-FI" sz="2200">
              <a:cs typeface="Calibri"/>
            </a:endParaRPr>
          </a:p>
        </p:txBody>
      </p:sp>
    </p:spTree>
    <p:extLst>
      <p:ext uri="{BB962C8B-B14F-4D97-AF65-F5344CB8AC3E}">
        <p14:creationId xmlns:p14="http://schemas.microsoft.com/office/powerpoint/2010/main" val="2382385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2A2493EB-C4A2-40C6-9DE0-AD49DB43546D}"/>
              </a:ext>
            </a:extLst>
          </p:cNvPr>
          <p:cNvSpPr>
            <a:spLocks noGrp="1"/>
          </p:cNvSpPr>
          <p:nvPr>
            <p:ph type="title"/>
          </p:nvPr>
        </p:nvSpPr>
        <p:spPr>
          <a:xfrm>
            <a:off x="838200" y="963877"/>
            <a:ext cx="3494362" cy="4930246"/>
          </a:xfrm>
        </p:spPr>
        <p:txBody>
          <a:bodyPr>
            <a:normAutofit/>
          </a:bodyPr>
          <a:lstStyle/>
          <a:p>
            <a:pPr algn="r"/>
            <a:r>
              <a:rPr lang="fi-FI">
                <a:solidFill>
                  <a:schemeClr val="accent1"/>
                </a:solidFill>
                <a:cs typeface="Calibri Light"/>
              </a:rPr>
              <a:t>…</a:t>
            </a:r>
            <a:endParaRPr lang="fi-FI">
              <a:solidFill>
                <a:schemeClr val="accent1"/>
              </a:solidFill>
            </a:endParaRP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Sisällön paikkamerkki 2">
            <a:extLst>
              <a:ext uri="{FF2B5EF4-FFF2-40B4-BE49-F238E27FC236}">
                <a16:creationId xmlns:a16="http://schemas.microsoft.com/office/drawing/2014/main" id="{8847480B-FCE1-4665-B339-760713349748}"/>
              </a:ext>
            </a:extLst>
          </p:cNvPr>
          <p:cNvSpPr>
            <a:spLocks noGrp="1"/>
          </p:cNvSpPr>
          <p:nvPr>
            <p:ph idx="1"/>
          </p:nvPr>
        </p:nvSpPr>
        <p:spPr>
          <a:xfrm>
            <a:off x="4976031" y="963877"/>
            <a:ext cx="6377769" cy="4930246"/>
          </a:xfrm>
        </p:spPr>
        <p:txBody>
          <a:bodyPr vert="horz" lIns="91440" tIns="45720" rIns="91440" bIns="45720" rtlCol="0" anchor="ctr">
            <a:normAutofit/>
          </a:bodyPr>
          <a:lstStyle/>
          <a:p>
            <a:r>
              <a:rPr lang="fi-FI" sz="2400" dirty="0">
                <a:ea typeface="+mn-lt"/>
                <a:cs typeface="+mn-lt"/>
              </a:rPr>
              <a:t>Lääkkeiden väärinkäyttö on kansanterveydellinen haaste sekä globaalisti että Suomessa. </a:t>
            </a:r>
            <a:endParaRPr lang="fi-FI" sz="2400">
              <a:ea typeface="+mn-lt"/>
              <a:cs typeface="+mn-lt"/>
            </a:endParaRPr>
          </a:p>
          <a:p>
            <a:endParaRPr lang="fi-FI" sz="2400">
              <a:ea typeface="+mn-lt"/>
              <a:cs typeface="+mn-lt"/>
            </a:endParaRPr>
          </a:p>
          <a:p>
            <a:r>
              <a:rPr lang="fi-FI" sz="2400" dirty="0">
                <a:ea typeface="+mn-lt"/>
                <a:cs typeface="+mn-lt"/>
              </a:rPr>
              <a:t>Noin 5 % suomalaisista on joskus käyttänyt lääkkeitä väärin, ja ilmiö on hieman yleistynyt 30 viime vuoden aikana, erityisesti 25–34-vuotiailla.</a:t>
            </a:r>
          </a:p>
          <a:p>
            <a:endParaRPr lang="fi-FI" sz="2400" dirty="0">
              <a:ea typeface="+mn-lt"/>
              <a:cs typeface="+mn-lt"/>
            </a:endParaRPr>
          </a:p>
          <a:p>
            <a:r>
              <a:rPr lang="fi-FI" sz="2400" dirty="0">
                <a:ea typeface="+mn-lt"/>
                <a:cs typeface="+mn-lt"/>
              </a:rPr>
              <a:t>Lääkkeiden väärinkäyttö on yhteydessä myös muiden päihteiden käyttöön.</a:t>
            </a:r>
          </a:p>
        </p:txBody>
      </p:sp>
    </p:spTree>
    <p:extLst>
      <p:ext uri="{BB962C8B-B14F-4D97-AF65-F5344CB8AC3E}">
        <p14:creationId xmlns:p14="http://schemas.microsoft.com/office/powerpoint/2010/main" val="994577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Kuva 4">
            <a:extLst>
              <a:ext uri="{FF2B5EF4-FFF2-40B4-BE49-F238E27FC236}">
                <a16:creationId xmlns:a16="http://schemas.microsoft.com/office/drawing/2014/main" id="{D517C927-6797-48D3-A807-B311DB22C527}"/>
              </a:ext>
            </a:extLst>
          </p:cNvPr>
          <p:cNvPicPr>
            <a:picLocks noGrp="1" noChangeAspect="1"/>
          </p:cNvPicPr>
          <p:nvPr>
            <p:ph idx="1"/>
          </p:nvPr>
        </p:nvPicPr>
        <p:blipFill rotWithShape="1">
          <a:blip r:embed="rId2"/>
          <a:srcRect t="3451"/>
          <a:stretch/>
        </p:blipFill>
        <p:spPr>
          <a:xfrm>
            <a:off x="20" y="1282"/>
            <a:ext cx="12191980" cy="6856718"/>
          </a:xfrm>
          <a:prstGeom prst="rect">
            <a:avLst/>
          </a:prstGeom>
        </p:spPr>
      </p:pic>
    </p:spTree>
    <p:extLst>
      <p:ext uri="{BB962C8B-B14F-4D97-AF65-F5344CB8AC3E}">
        <p14:creationId xmlns:p14="http://schemas.microsoft.com/office/powerpoint/2010/main" val="4280572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B670DBD5-770C-4383-9F54-5B86E86BD5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10277" y="0"/>
            <a:ext cx="9771446" cy="6858000"/>
          </a:xfrm>
          <a:custGeom>
            <a:avLst/>
            <a:gdLst>
              <a:gd name="connsiteX0" fmla="*/ 1422188 w 9771446"/>
              <a:gd name="connsiteY0" fmla="*/ 0 h 6858000"/>
              <a:gd name="connsiteX1" fmla="*/ 8349258 w 9771446"/>
              <a:gd name="connsiteY1" fmla="*/ 0 h 6858000"/>
              <a:gd name="connsiteX2" fmla="*/ 8502224 w 9771446"/>
              <a:gd name="connsiteY2" fmla="*/ 159673 h 6858000"/>
              <a:gd name="connsiteX3" fmla="*/ 9771446 w 9771446"/>
              <a:gd name="connsiteY3" fmla="*/ 3429001 h 6858000"/>
              <a:gd name="connsiteX4" fmla="*/ 8502224 w 9771446"/>
              <a:gd name="connsiteY4" fmla="*/ 6698330 h 6858000"/>
              <a:gd name="connsiteX5" fmla="*/ 8349260 w 9771446"/>
              <a:gd name="connsiteY5" fmla="*/ 6858000 h 6858000"/>
              <a:gd name="connsiteX6" fmla="*/ 1422186 w 9771446"/>
              <a:gd name="connsiteY6" fmla="*/ 6858000 h 6858000"/>
              <a:gd name="connsiteX7" fmla="*/ 1269223 w 9771446"/>
              <a:gd name="connsiteY7" fmla="*/ 6698330 h 6858000"/>
              <a:gd name="connsiteX8" fmla="*/ 0 w 9771446"/>
              <a:gd name="connsiteY8" fmla="*/ 3429001 h 6858000"/>
              <a:gd name="connsiteX9" fmla="*/ 1269223 w 9771446"/>
              <a:gd name="connsiteY9" fmla="*/ 15967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771446" h="6858000">
                <a:moveTo>
                  <a:pt x="1422188" y="0"/>
                </a:moveTo>
                <a:lnTo>
                  <a:pt x="8349258" y="0"/>
                </a:lnTo>
                <a:lnTo>
                  <a:pt x="8502224" y="159673"/>
                </a:lnTo>
                <a:cubicBezTo>
                  <a:pt x="9290813" y="1023162"/>
                  <a:pt x="9771446" y="2170221"/>
                  <a:pt x="9771446" y="3429001"/>
                </a:cubicBezTo>
                <a:cubicBezTo>
                  <a:pt x="9771446" y="4687781"/>
                  <a:pt x="9290813" y="5834840"/>
                  <a:pt x="8502224" y="6698330"/>
                </a:cubicBezTo>
                <a:lnTo>
                  <a:pt x="8349260" y="6858000"/>
                </a:lnTo>
                <a:lnTo>
                  <a:pt x="1422186" y="6858000"/>
                </a:lnTo>
                <a:lnTo>
                  <a:pt x="1269223" y="6698330"/>
                </a:lnTo>
                <a:cubicBezTo>
                  <a:pt x="480633" y="5834840"/>
                  <a:pt x="0" y="4687781"/>
                  <a:pt x="0" y="3429001"/>
                </a:cubicBezTo>
                <a:cubicBezTo>
                  <a:pt x="0" y="2170221"/>
                  <a:pt x="480633" y="1023162"/>
                  <a:pt x="1269223" y="159673"/>
                </a:cubicBezTo>
                <a:close/>
              </a:path>
            </a:pathLst>
          </a:custGeom>
          <a:solidFill>
            <a:schemeClr val="bg1">
              <a:lumMod val="85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Kuva 4">
            <a:extLst>
              <a:ext uri="{FF2B5EF4-FFF2-40B4-BE49-F238E27FC236}">
                <a16:creationId xmlns:a16="http://schemas.microsoft.com/office/drawing/2014/main" id="{EDAEFAF6-DA55-4F10-962C-8392154B5313}"/>
              </a:ext>
            </a:extLst>
          </p:cNvPr>
          <p:cNvPicPr>
            <a:picLocks noGrp="1" noChangeAspect="1"/>
          </p:cNvPicPr>
          <p:nvPr>
            <p:ph idx="1"/>
          </p:nvPr>
        </p:nvPicPr>
        <p:blipFill rotWithShape="1">
          <a:blip r:embed="rId2"/>
          <a:srcRect b="5765"/>
          <a:stretch/>
        </p:blipFill>
        <p:spPr>
          <a:xfrm>
            <a:off x="109126" y="10"/>
            <a:ext cx="11542427" cy="6857990"/>
          </a:xfrm>
          <a:custGeom>
            <a:avLst/>
            <a:gdLst/>
            <a:ahLst/>
            <a:cxnLst/>
            <a:rect l="l" t="t" r="r" b="b"/>
            <a:pathLst>
              <a:path w="9270806" h="6858000">
                <a:moveTo>
                  <a:pt x="1503712" y="0"/>
                </a:moveTo>
                <a:lnTo>
                  <a:pt x="7767094" y="0"/>
                </a:lnTo>
                <a:lnTo>
                  <a:pt x="7913128" y="139721"/>
                </a:lnTo>
                <a:cubicBezTo>
                  <a:pt x="8751971" y="981521"/>
                  <a:pt x="9270806" y="2144457"/>
                  <a:pt x="9270806" y="3429000"/>
                </a:cubicBezTo>
                <a:cubicBezTo>
                  <a:pt x="9270806" y="4713544"/>
                  <a:pt x="8751971" y="5876479"/>
                  <a:pt x="7913128" y="6718279"/>
                </a:cubicBezTo>
                <a:lnTo>
                  <a:pt x="7767094" y="6858000"/>
                </a:lnTo>
                <a:lnTo>
                  <a:pt x="1503712" y="6858000"/>
                </a:lnTo>
                <a:lnTo>
                  <a:pt x="1357679" y="6718279"/>
                </a:lnTo>
                <a:cubicBezTo>
                  <a:pt x="518835" y="5876479"/>
                  <a:pt x="0" y="4713544"/>
                  <a:pt x="0" y="3429000"/>
                </a:cubicBezTo>
                <a:cubicBezTo>
                  <a:pt x="0" y="2144457"/>
                  <a:pt x="518835" y="981521"/>
                  <a:pt x="1357679" y="139721"/>
                </a:cubicBezTo>
                <a:close/>
              </a:path>
            </a:pathLst>
          </a:custGeom>
        </p:spPr>
      </p:pic>
    </p:spTree>
    <p:extLst>
      <p:ext uri="{BB962C8B-B14F-4D97-AF65-F5344CB8AC3E}">
        <p14:creationId xmlns:p14="http://schemas.microsoft.com/office/powerpoint/2010/main" val="2347970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7DEEBA45-DCD3-4EF9-978E-C4C0A1866202}"/>
              </a:ext>
            </a:extLst>
          </p:cNvPr>
          <p:cNvSpPr>
            <a:spLocks noGrp="1"/>
          </p:cNvSpPr>
          <p:nvPr>
            <p:ph type="title"/>
          </p:nvPr>
        </p:nvSpPr>
        <p:spPr>
          <a:xfrm>
            <a:off x="686834" y="591344"/>
            <a:ext cx="3200400" cy="5585619"/>
          </a:xfrm>
        </p:spPr>
        <p:txBody>
          <a:bodyPr>
            <a:normAutofit/>
          </a:bodyPr>
          <a:lstStyle/>
          <a:p>
            <a:r>
              <a:rPr lang="fi-FI">
                <a:solidFill>
                  <a:srgbClr val="FFFFFF"/>
                </a:solidFill>
                <a:cs typeface="Calibri Light"/>
              </a:rPr>
              <a:t>Miten päästä eroon?</a:t>
            </a:r>
            <a:endParaRPr lang="fi-FI">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isällön paikkamerkki 2">
            <a:extLst>
              <a:ext uri="{FF2B5EF4-FFF2-40B4-BE49-F238E27FC236}">
                <a16:creationId xmlns:a16="http://schemas.microsoft.com/office/drawing/2014/main" id="{13247AC4-8F71-4809-8351-F1B5E820B3C4}"/>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fi-FI" sz="2600">
                <a:ea typeface="+mn-lt"/>
                <a:cs typeface="+mn-lt"/>
              </a:rPr>
              <a:t>Suurten lääkeannosten pakonomaisen tai päihteellisen käytön lopettaminen edellyttää yleensä aina hakeutumista lähiviikkojen aikana ongelman luonnetta ymmärtävän lääkärin tai päihdehoitoyksikön puoleen.</a:t>
            </a:r>
          </a:p>
          <a:p>
            <a:r>
              <a:rPr lang="fi-FI" sz="2600">
                <a:ea typeface="+mn-lt"/>
                <a:cs typeface="+mn-lt"/>
              </a:rPr>
              <a:t>Suuriannoksisen ahdistus- tai unilääkkeiden käytön taustalla on lähes aina hankalahoitoinen ahdistuneisuushäiriö, jonka hoito voi edellyttää ahdistus- tai unilääkkeiden jatkuvaa ja joskus suuriannoksistakin käyttöä. Tällöin tarpeetonta lääkkeen käyttöä voidaan hallita tiheästi uusituilla lääkemääräyksillä niin, että potilaalle ei määrätä kerralla suuria lääkemääriä.</a:t>
            </a:r>
            <a:endParaRPr lang="fi-FI" sz="2600">
              <a:cs typeface="Calibri"/>
            </a:endParaRPr>
          </a:p>
        </p:txBody>
      </p:sp>
    </p:spTree>
    <p:extLst>
      <p:ext uri="{BB962C8B-B14F-4D97-AF65-F5344CB8AC3E}">
        <p14:creationId xmlns:p14="http://schemas.microsoft.com/office/powerpoint/2010/main" val="1205902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C7B1FC49-D099-42C9-B0C2-B10E8BB79A36}"/>
              </a:ext>
            </a:extLst>
          </p:cNvPr>
          <p:cNvSpPr>
            <a:spLocks noGrp="1"/>
          </p:cNvSpPr>
          <p:nvPr>
            <p:ph type="title"/>
          </p:nvPr>
        </p:nvSpPr>
        <p:spPr>
          <a:xfrm>
            <a:off x="1171074" y="1396686"/>
            <a:ext cx="3240506" cy="4064628"/>
          </a:xfrm>
        </p:spPr>
        <p:txBody>
          <a:bodyPr>
            <a:normAutofit/>
          </a:bodyPr>
          <a:lstStyle/>
          <a:p>
            <a:r>
              <a:rPr lang="fi-FI">
                <a:solidFill>
                  <a:srgbClr val="FFFFFF"/>
                </a:solidFill>
                <a:cs typeface="Calibri Light"/>
              </a:rPr>
              <a:t>...</a:t>
            </a:r>
            <a:endParaRPr lang="fi-FI">
              <a:solidFill>
                <a:srgbClr val="FFFFFF"/>
              </a:solidFill>
            </a:endParaRP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Sisällön paikkamerkki 2">
            <a:extLst>
              <a:ext uri="{FF2B5EF4-FFF2-40B4-BE49-F238E27FC236}">
                <a16:creationId xmlns:a16="http://schemas.microsoft.com/office/drawing/2014/main" id="{474DFAD0-7625-4462-994C-6713A9D48BC3}"/>
              </a:ext>
            </a:extLst>
          </p:cNvPr>
          <p:cNvSpPr>
            <a:spLocks noGrp="1"/>
          </p:cNvSpPr>
          <p:nvPr>
            <p:ph idx="1"/>
          </p:nvPr>
        </p:nvSpPr>
        <p:spPr>
          <a:xfrm>
            <a:off x="5370153" y="1526033"/>
            <a:ext cx="5536397" cy="3935281"/>
          </a:xfrm>
        </p:spPr>
        <p:txBody>
          <a:bodyPr vert="horz" lIns="91440" tIns="45720" rIns="91440" bIns="45720" rtlCol="0">
            <a:normAutofit/>
          </a:bodyPr>
          <a:lstStyle/>
          <a:p>
            <a:r>
              <a:rPr lang="fi-FI" sz="2600">
                <a:ea typeface="+mn-lt"/>
                <a:cs typeface="+mn-lt"/>
              </a:rPr>
              <a:t>Osalla potilaista riittävä hoitovaste saavutetaan siirtymällä lääkeriippuvuutta aiheuttavasta lääkkeestä ahdistusoireita riittävästi lievittävän masennus- tai psykoosilääkkeen käyttöön. </a:t>
            </a:r>
          </a:p>
          <a:p>
            <a:r>
              <a:rPr lang="fi-FI" sz="2600">
                <a:ea typeface="+mn-lt"/>
                <a:cs typeface="+mn-lt"/>
              </a:rPr>
              <a:t>Addiktiivisesta tai päihteellisestä lääkeriippuvuudesta kärsivän potilaan hoito edellyttää tiivistä hoitosuhdetta lääkäriin tai hoitoyksikköön.</a:t>
            </a:r>
          </a:p>
          <a:p>
            <a:endParaRPr lang="fi-FI" sz="2600">
              <a:cs typeface="Calibri"/>
            </a:endParaRPr>
          </a:p>
        </p:txBody>
      </p:sp>
    </p:spTree>
    <p:extLst>
      <p:ext uri="{BB962C8B-B14F-4D97-AF65-F5344CB8AC3E}">
        <p14:creationId xmlns:p14="http://schemas.microsoft.com/office/powerpoint/2010/main" val="2576325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04A8AE1-9605-41DC-920F-A4B8E8F23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Arc 9">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790889" flipH="1">
            <a:off x="715850" y="795372"/>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 name="Sisällön paikkamerkki 2">
            <a:extLst>
              <a:ext uri="{FF2B5EF4-FFF2-40B4-BE49-F238E27FC236}">
                <a16:creationId xmlns:a16="http://schemas.microsoft.com/office/drawing/2014/main" id="{0F7C3183-2FCA-4183-BB8D-12C9720B8291}"/>
              </a:ext>
            </a:extLst>
          </p:cNvPr>
          <p:cNvSpPr>
            <a:spLocks noGrp="1"/>
          </p:cNvSpPr>
          <p:nvPr>
            <p:ph idx="1"/>
          </p:nvPr>
        </p:nvSpPr>
        <p:spPr>
          <a:xfrm>
            <a:off x="838200" y="1461360"/>
            <a:ext cx="5536397" cy="3935281"/>
          </a:xfrm>
        </p:spPr>
        <p:txBody>
          <a:bodyPr vert="horz" lIns="91440" tIns="45720" rIns="91440" bIns="45720" rtlCol="0">
            <a:normAutofit/>
          </a:bodyPr>
          <a:lstStyle/>
          <a:p>
            <a:r>
              <a:rPr lang="fi-FI" sz="2200">
                <a:ea typeface="+mn-lt"/>
                <a:cs typeface="+mn-lt"/>
              </a:rPr>
              <a:t>Vieroitus- tai lopetusoireilla tarkoitetaan oireita, jotka ilmenevät henkilön lopettaessa pitempään käyttämänsä lääkkeen, päihteen tai huumeen käytön tai vähentäessään käyttämänsä aineen päivittäistä annosta.</a:t>
            </a:r>
          </a:p>
          <a:p>
            <a:r>
              <a:rPr lang="fi-FI" sz="2200">
                <a:ea typeface="+mn-lt"/>
                <a:cs typeface="+mn-lt"/>
              </a:rPr>
              <a:t>Vieroitus- ja lopetusoireet ovat merkki </a:t>
            </a:r>
            <a:r>
              <a:rPr lang="fi-FI" sz="2200" b="1">
                <a:ea typeface="+mn-lt"/>
                <a:cs typeface="+mn-lt"/>
              </a:rPr>
              <a:t>fysiologisen riippuvuuden</a:t>
            </a:r>
            <a:r>
              <a:rPr lang="fi-FI" sz="2200">
                <a:ea typeface="+mn-lt"/>
                <a:cs typeface="+mn-lt"/>
              </a:rPr>
              <a:t> kehittymisestä. Voimakkaat vieroitusoireet saavat henkilön helposti jatkamaan päihteen, huumeen tai hoidollisesti tarpeettoman lääkkeen käyttöä.</a:t>
            </a:r>
          </a:p>
          <a:p>
            <a:endParaRPr lang="fi-FI" sz="2200">
              <a:cs typeface="Calibri"/>
            </a:endParaRPr>
          </a:p>
        </p:txBody>
      </p:sp>
      <p:sp>
        <p:nvSpPr>
          <p:cNvPr id="12" name="Oval 11">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92396"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17460" y="4737713"/>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AD052579-E226-461A-A26B-14A091B22377}"/>
              </a:ext>
            </a:extLst>
          </p:cNvPr>
          <p:cNvSpPr>
            <a:spLocks noGrp="1"/>
          </p:cNvSpPr>
          <p:nvPr>
            <p:ph type="title"/>
          </p:nvPr>
        </p:nvSpPr>
        <p:spPr>
          <a:xfrm>
            <a:off x="7474281" y="1396686"/>
            <a:ext cx="3240506" cy="4064628"/>
          </a:xfrm>
        </p:spPr>
        <p:txBody>
          <a:bodyPr>
            <a:normAutofit/>
          </a:bodyPr>
          <a:lstStyle/>
          <a:p>
            <a:r>
              <a:rPr lang="fi-FI" sz="3700">
                <a:solidFill>
                  <a:srgbClr val="FFFFFF"/>
                </a:solidFill>
                <a:cs typeface="Calibri Light"/>
              </a:rPr>
              <a:t>Vieroitusoireet</a:t>
            </a:r>
            <a:endParaRPr lang="fi-FI" sz="3700">
              <a:solidFill>
                <a:srgbClr val="FFFFFF"/>
              </a:solidFill>
            </a:endParaRPr>
          </a:p>
        </p:txBody>
      </p:sp>
    </p:spTree>
    <p:extLst>
      <p:ext uri="{BB962C8B-B14F-4D97-AF65-F5344CB8AC3E}">
        <p14:creationId xmlns:p14="http://schemas.microsoft.com/office/powerpoint/2010/main" val="3147901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03B3669-4241-468D-BCF6-DA7CF1AFC5BD}"/>
              </a:ext>
            </a:extLst>
          </p:cNvPr>
          <p:cNvSpPr>
            <a:spLocks noGrp="1"/>
          </p:cNvSpPr>
          <p:nvPr>
            <p:ph type="title"/>
          </p:nvPr>
        </p:nvSpPr>
        <p:spPr/>
        <p:txBody>
          <a:bodyPr/>
          <a:lstStyle/>
          <a:p>
            <a:r>
              <a:rPr lang="fi-FI">
                <a:cs typeface="Calibri Light"/>
              </a:rPr>
              <a:t>...</a:t>
            </a:r>
            <a:endParaRPr lang="fi-FI"/>
          </a:p>
        </p:txBody>
      </p:sp>
      <p:sp>
        <p:nvSpPr>
          <p:cNvPr id="3" name="Sisällön paikkamerkki 2">
            <a:extLst>
              <a:ext uri="{FF2B5EF4-FFF2-40B4-BE49-F238E27FC236}">
                <a16:creationId xmlns:a16="http://schemas.microsoft.com/office/drawing/2014/main" id="{6010C821-1428-4BA2-B24B-D7EBEA8FA9CA}"/>
              </a:ext>
            </a:extLst>
          </p:cNvPr>
          <p:cNvSpPr>
            <a:spLocks noGrp="1"/>
          </p:cNvSpPr>
          <p:nvPr>
            <p:ph idx="1"/>
          </p:nvPr>
        </p:nvSpPr>
        <p:spPr/>
        <p:txBody>
          <a:bodyPr vert="horz" lIns="91440" tIns="45720" rIns="91440" bIns="45720" rtlCol="0" anchor="t">
            <a:normAutofit/>
          </a:bodyPr>
          <a:lstStyle/>
          <a:p>
            <a:r>
              <a:rPr lang="fi-FI">
                <a:ea typeface="+mn-lt"/>
                <a:cs typeface="+mn-lt"/>
              </a:rPr>
              <a:t>Vieroitus- ja lopetusoireiden luonne, voimakkuus, kesto ja ilmaantumisen ajankohta riippuvat käytetystä aineesta ja sen ominaisuuksista. </a:t>
            </a:r>
          </a:p>
          <a:p>
            <a:r>
              <a:rPr lang="fi-FI">
                <a:ea typeface="+mn-lt"/>
                <a:cs typeface="+mn-lt"/>
              </a:rPr>
              <a:t>Lieväasteisina lääkkeiden käytön lopettamisen yhteydessä ilmeneviä ohimeneviä oireita kutsutaan usein vain lopetusoireiksi, kuten esimerkiksi masennuslääkkeiden lopettamisen jälkeen ilmenevät ohimenevät lopetusoireet. Krapula on alkoholin kertakäytön jälkeinen lopetusoire.</a:t>
            </a:r>
          </a:p>
          <a:p>
            <a:r>
              <a:rPr lang="fi-FI">
                <a:ea typeface="+mn-lt"/>
                <a:cs typeface="+mn-lt"/>
              </a:rPr>
              <a:t>Vieroitus- tai lopetusoireiden ilmenemisen ajankohta riippuu käytetyn aineen häviämisnopeudesta elimistöstä.</a:t>
            </a:r>
            <a:endParaRPr lang="fi-FI" dirty="0">
              <a:cs typeface="Calibri"/>
            </a:endParaRPr>
          </a:p>
          <a:p>
            <a:endParaRPr lang="fi-FI" dirty="0">
              <a:cs typeface="Calibri"/>
            </a:endParaRPr>
          </a:p>
        </p:txBody>
      </p:sp>
    </p:spTree>
    <p:extLst>
      <p:ext uri="{BB962C8B-B14F-4D97-AF65-F5344CB8AC3E}">
        <p14:creationId xmlns:p14="http://schemas.microsoft.com/office/powerpoint/2010/main" val="2856627117"/>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Laajakuva</PresentationFormat>
  <Paragraphs>0</Paragraphs>
  <Slides>15</Slides>
  <Notes>0</Notes>
  <HiddenSlides>0</HiddenSlides>
  <MMClips>0</MMClips>
  <ScaleCrop>false</ScaleCrop>
  <HeadingPairs>
    <vt:vector size="4" baseType="variant">
      <vt:variant>
        <vt:lpstr>Teema</vt:lpstr>
      </vt:variant>
      <vt:variant>
        <vt:i4>1</vt:i4>
      </vt:variant>
      <vt:variant>
        <vt:lpstr>Dian otsikot</vt:lpstr>
      </vt:variant>
      <vt:variant>
        <vt:i4>15</vt:i4>
      </vt:variant>
    </vt:vector>
  </HeadingPairs>
  <TitlesOfParts>
    <vt:vector size="16" baseType="lpstr">
      <vt:lpstr>Office-teema</vt:lpstr>
      <vt:lpstr>Lääkkeiden väärinkäyttö</vt:lpstr>
      <vt:lpstr>Lääkkeiden väärinkäyttö</vt:lpstr>
      <vt:lpstr>…</vt:lpstr>
      <vt:lpstr>PowerPoint-esitys</vt:lpstr>
      <vt:lpstr>PowerPoint-esitys</vt:lpstr>
      <vt:lpstr>Miten päästä eroon?</vt:lpstr>
      <vt:lpstr>...</vt:lpstr>
      <vt:lpstr>Vieroitusoireet</vt:lpstr>
      <vt:lpstr>...</vt:lpstr>
      <vt:lpstr>...</vt:lpstr>
      <vt:lpstr>Ahdistus- ja unilääkkeiden vieroitusoireet</vt:lpstr>
      <vt:lpstr>Ehkäisy</vt:lpstr>
      <vt:lpstr>Itsehoito</vt:lpstr>
      <vt:lpstr>!</vt:lpstr>
      <vt:lpstr>Lähteet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
  <cp:lastModifiedBy/>
  <cp:revision>115</cp:revision>
  <dcterms:created xsi:type="dcterms:W3CDTF">2020-04-22T08:24:57Z</dcterms:created>
  <dcterms:modified xsi:type="dcterms:W3CDTF">2022-04-27T07:30:54Z</dcterms:modified>
</cp:coreProperties>
</file>