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5" r:id="rId10"/>
    <p:sldId id="266" r:id="rId11"/>
    <p:sldId id="26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982E33-55CE-4B4A-A107-BA350E039476}" v="1193" dt="2021-01-18T06:04:01.8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158DC5-7936-4448-AA48-9E4C147F5D1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D99D8A0-37CC-4794-81B3-30D339EF8F09}">
      <dgm:prSet/>
      <dgm:spPr/>
      <dgm:t>
        <a:bodyPr/>
        <a:lstStyle/>
        <a:p>
          <a:r>
            <a:rPr lang="fi-FI"/>
            <a:t>Ikääntyminen</a:t>
          </a:r>
          <a:endParaRPr lang="en-US"/>
        </a:p>
      </dgm:t>
    </dgm:pt>
    <dgm:pt modelId="{EF379593-0550-4F3D-8BEC-1DF41F21C9DA}" type="parTrans" cxnId="{DAD3B0F9-6D01-4DCA-9A89-DCD98BCAF097}">
      <dgm:prSet/>
      <dgm:spPr/>
      <dgm:t>
        <a:bodyPr/>
        <a:lstStyle/>
        <a:p>
          <a:endParaRPr lang="en-US"/>
        </a:p>
      </dgm:t>
    </dgm:pt>
    <dgm:pt modelId="{576B5AEE-6B34-4EBF-8510-7EA6DD3BED2C}" type="sibTrans" cxnId="{DAD3B0F9-6D01-4DCA-9A89-DCD98BCAF097}">
      <dgm:prSet/>
      <dgm:spPr/>
      <dgm:t>
        <a:bodyPr/>
        <a:lstStyle/>
        <a:p>
          <a:endParaRPr lang="en-US"/>
        </a:p>
      </dgm:t>
    </dgm:pt>
    <dgm:pt modelId="{B40E491B-34B5-4549-A963-41A9CB79D7F3}">
      <dgm:prSet/>
      <dgm:spPr/>
      <dgm:t>
        <a:bodyPr/>
        <a:lstStyle/>
        <a:p>
          <a:r>
            <a:rPr lang="fi-FI"/>
            <a:t>Sairastuminen</a:t>
          </a:r>
          <a:endParaRPr lang="en-US"/>
        </a:p>
      </dgm:t>
    </dgm:pt>
    <dgm:pt modelId="{E2651330-CEB3-46CD-B47C-0815615080D1}" type="parTrans" cxnId="{3D3CBB9A-87C7-4741-86B6-99FFE8A2DF00}">
      <dgm:prSet/>
      <dgm:spPr/>
      <dgm:t>
        <a:bodyPr/>
        <a:lstStyle/>
        <a:p>
          <a:endParaRPr lang="en-US"/>
        </a:p>
      </dgm:t>
    </dgm:pt>
    <dgm:pt modelId="{6FD76F9D-8BEA-48F6-8857-E65FDE7B7D04}" type="sibTrans" cxnId="{3D3CBB9A-87C7-4741-86B6-99FFE8A2DF00}">
      <dgm:prSet/>
      <dgm:spPr/>
      <dgm:t>
        <a:bodyPr/>
        <a:lstStyle/>
        <a:p>
          <a:endParaRPr lang="en-US"/>
        </a:p>
      </dgm:t>
    </dgm:pt>
    <dgm:pt modelId="{F59582C2-09F6-4744-AF48-BACDE5F6D54E}">
      <dgm:prSet/>
      <dgm:spPr/>
      <dgm:t>
        <a:bodyPr/>
        <a:lstStyle/>
        <a:p>
          <a:r>
            <a:rPr lang="fi-FI"/>
            <a:t>Kriisit, äkilliset elämänmuutokset</a:t>
          </a:r>
          <a:endParaRPr lang="en-US"/>
        </a:p>
      </dgm:t>
    </dgm:pt>
    <dgm:pt modelId="{678B93D7-C565-48D8-99BB-CCB0F2F38AD9}" type="parTrans" cxnId="{B6C55100-A192-405B-99D8-0E38D9A10EE6}">
      <dgm:prSet/>
      <dgm:spPr/>
      <dgm:t>
        <a:bodyPr/>
        <a:lstStyle/>
        <a:p>
          <a:endParaRPr lang="en-US"/>
        </a:p>
      </dgm:t>
    </dgm:pt>
    <dgm:pt modelId="{5AF9E00B-1F4E-4D15-8E68-560781D209F5}" type="sibTrans" cxnId="{B6C55100-A192-405B-99D8-0E38D9A10EE6}">
      <dgm:prSet/>
      <dgm:spPr/>
      <dgm:t>
        <a:bodyPr/>
        <a:lstStyle/>
        <a:p>
          <a:endParaRPr lang="en-US"/>
        </a:p>
      </dgm:t>
    </dgm:pt>
    <dgm:pt modelId="{DF64619A-B548-4BED-9585-256C478C4451}">
      <dgm:prSet/>
      <dgm:spPr/>
      <dgm:t>
        <a:bodyPr/>
        <a:lstStyle/>
        <a:p>
          <a:r>
            <a:rPr lang="fi-FI"/>
            <a:t>"Huonot elämäntavat"</a:t>
          </a:r>
          <a:endParaRPr lang="en-US"/>
        </a:p>
      </dgm:t>
    </dgm:pt>
    <dgm:pt modelId="{4AF4827D-3901-424A-B4CC-77B1BB0DC06C}" type="parTrans" cxnId="{EDBA3E06-724E-4A8F-8999-3241B8CBB1B5}">
      <dgm:prSet/>
      <dgm:spPr/>
      <dgm:t>
        <a:bodyPr/>
        <a:lstStyle/>
        <a:p>
          <a:endParaRPr lang="en-US"/>
        </a:p>
      </dgm:t>
    </dgm:pt>
    <dgm:pt modelId="{40F577C3-95BC-4874-AAA4-69D3C487E8B4}" type="sibTrans" cxnId="{EDBA3E06-724E-4A8F-8999-3241B8CBB1B5}">
      <dgm:prSet/>
      <dgm:spPr/>
      <dgm:t>
        <a:bodyPr/>
        <a:lstStyle/>
        <a:p>
          <a:endParaRPr lang="en-US"/>
        </a:p>
      </dgm:t>
    </dgm:pt>
    <dgm:pt modelId="{9248934E-7738-48C3-9D6D-B4711C43CFBF}">
      <dgm:prSet/>
      <dgm:spPr/>
      <dgm:t>
        <a:bodyPr/>
        <a:lstStyle/>
        <a:p>
          <a:r>
            <a:rPr lang="fi-FI"/>
            <a:t>Liiallinen kuormitus esim. työssä</a:t>
          </a:r>
          <a:endParaRPr lang="en-US"/>
        </a:p>
      </dgm:t>
    </dgm:pt>
    <dgm:pt modelId="{29FB2297-B3C5-4B0A-8BFE-6F9786666D12}" type="parTrans" cxnId="{B39017D2-2961-41EE-8EAF-68E35CF5C658}">
      <dgm:prSet/>
      <dgm:spPr/>
      <dgm:t>
        <a:bodyPr/>
        <a:lstStyle/>
        <a:p>
          <a:endParaRPr lang="en-US"/>
        </a:p>
      </dgm:t>
    </dgm:pt>
    <dgm:pt modelId="{D51D32DD-06F3-46CE-A3A8-F5C617D02ACD}" type="sibTrans" cxnId="{B39017D2-2961-41EE-8EAF-68E35CF5C658}">
      <dgm:prSet/>
      <dgm:spPr/>
      <dgm:t>
        <a:bodyPr/>
        <a:lstStyle/>
        <a:p>
          <a:endParaRPr lang="en-US"/>
        </a:p>
      </dgm:t>
    </dgm:pt>
    <dgm:pt modelId="{87BB471E-44DF-4BAC-903B-AF0F496D48AB}" type="pres">
      <dgm:prSet presAssocID="{65158DC5-7936-4448-AA48-9E4C147F5D1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C5F24DB-CB98-4B0F-869C-6066C3D15917}" type="pres">
      <dgm:prSet presAssocID="{4D99D8A0-37CC-4794-81B3-30D339EF8F0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5FB8472-4614-4BAB-A9F5-902F45E9BD92}" type="pres">
      <dgm:prSet presAssocID="{576B5AEE-6B34-4EBF-8510-7EA6DD3BED2C}" presName="spacer" presStyleCnt="0"/>
      <dgm:spPr/>
    </dgm:pt>
    <dgm:pt modelId="{4AAA806F-E578-41CB-BFF6-B1D147A482CE}" type="pres">
      <dgm:prSet presAssocID="{B40E491B-34B5-4549-A963-41A9CB79D7F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C322E38-1072-452D-A7D8-CD0D4CDB0F74}" type="pres">
      <dgm:prSet presAssocID="{6FD76F9D-8BEA-48F6-8857-E65FDE7B7D04}" presName="spacer" presStyleCnt="0"/>
      <dgm:spPr/>
    </dgm:pt>
    <dgm:pt modelId="{527137E7-48AD-429F-93B2-D25C7E36E342}" type="pres">
      <dgm:prSet presAssocID="{F59582C2-09F6-4744-AF48-BACDE5F6D54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079C0CB-AAE3-4065-AE7C-3D7686F6C0ED}" type="pres">
      <dgm:prSet presAssocID="{5AF9E00B-1F4E-4D15-8E68-560781D209F5}" presName="spacer" presStyleCnt="0"/>
      <dgm:spPr/>
    </dgm:pt>
    <dgm:pt modelId="{043ADC46-4F54-442E-93AC-03F331B0DD36}" type="pres">
      <dgm:prSet presAssocID="{DF64619A-B548-4BED-9585-256C478C445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CF04DE6-604E-47C9-995E-89A7ACF5E0BB}" type="pres">
      <dgm:prSet presAssocID="{40F577C3-95BC-4874-AAA4-69D3C487E8B4}" presName="spacer" presStyleCnt="0"/>
      <dgm:spPr/>
    </dgm:pt>
    <dgm:pt modelId="{2C66EAD5-C5A0-4CEA-B915-304DF03E1B03}" type="pres">
      <dgm:prSet presAssocID="{9248934E-7738-48C3-9D6D-B4711C43CFB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3D3CBB9A-87C7-4741-86B6-99FFE8A2DF00}" srcId="{65158DC5-7936-4448-AA48-9E4C147F5D1A}" destId="{B40E491B-34B5-4549-A963-41A9CB79D7F3}" srcOrd="1" destOrd="0" parTransId="{E2651330-CEB3-46CD-B47C-0815615080D1}" sibTransId="{6FD76F9D-8BEA-48F6-8857-E65FDE7B7D04}"/>
    <dgm:cxn modelId="{23D3A373-4A81-4F3C-8765-37A87A6D71E5}" type="presOf" srcId="{65158DC5-7936-4448-AA48-9E4C147F5D1A}" destId="{87BB471E-44DF-4BAC-903B-AF0F496D48AB}" srcOrd="0" destOrd="0" presId="urn:microsoft.com/office/officeart/2005/8/layout/vList2"/>
    <dgm:cxn modelId="{EDBA3E06-724E-4A8F-8999-3241B8CBB1B5}" srcId="{65158DC5-7936-4448-AA48-9E4C147F5D1A}" destId="{DF64619A-B548-4BED-9585-256C478C4451}" srcOrd="3" destOrd="0" parTransId="{4AF4827D-3901-424A-B4CC-77B1BB0DC06C}" sibTransId="{40F577C3-95BC-4874-AAA4-69D3C487E8B4}"/>
    <dgm:cxn modelId="{7E18FDC2-3576-4DEA-A518-42215D6FE304}" type="presOf" srcId="{F59582C2-09F6-4744-AF48-BACDE5F6D54E}" destId="{527137E7-48AD-429F-93B2-D25C7E36E342}" srcOrd="0" destOrd="0" presId="urn:microsoft.com/office/officeart/2005/8/layout/vList2"/>
    <dgm:cxn modelId="{DAD3B0F9-6D01-4DCA-9A89-DCD98BCAF097}" srcId="{65158DC5-7936-4448-AA48-9E4C147F5D1A}" destId="{4D99D8A0-37CC-4794-81B3-30D339EF8F09}" srcOrd="0" destOrd="0" parTransId="{EF379593-0550-4F3D-8BEC-1DF41F21C9DA}" sibTransId="{576B5AEE-6B34-4EBF-8510-7EA6DD3BED2C}"/>
    <dgm:cxn modelId="{B6C55100-A192-405B-99D8-0E38D9A10EE6}" srcId="{65158DC5-7936-4448-AA48-9E4C147F5D1A}" destId="{F59582C2-09F6-4744-AF48-BACDE5F6D54E}" srcOrd="2" destOrd="0" parTransId="{678B93D7-C565-48D8-99BB-CCB0F2F38AD9}" sibTransId="{5AF9E00B-1F4E-4D15-8E68-560781D209F5}"/>
    <dgm:cxn modelId="{82C73F3B-4B9B-49EF-BF85-969079490ECD}" type="presOf" srcId="{B40E491B-34B5-4549-A963-41A9CB79D7F3}" destId="{4AAA806F-E578-41CB-BFF6-B1D147A482CE}" srcOrd="0" destOrd="0" presId="urn:microsoft.com/office/officeart/2005/8/layout/vList2"/>
    <dgm:cxn modelId="{FDCB0408-6C0F-4C59-8B21-F1B3F442DBB8}" type="presOf" srcId="{9248934E-7738-48C3-9D6D-B4711C43CFBF}" destId="{2C66EAD5-C5A0-4CEA-B915-304DF03E1B03}" srcOrd="0" destOrd="0" presId="urn:microsoft.com/office/officeart/2005/8/layout/vList2"/>
    <dgm:cxn modelId="{B39017D2-2961-41EE-8EAF-68E35CF5C658}" srcId="{65158DC5-7936-4448-AA48-9E4C147F5D1A}" destId="{9248934E-7738-48C3-9D6D-B4711C43CFBF}" srcOrd="4" destOrd="0" parTransId="{29FB2297-B3C5-4B0A-8BFE-6F9786666D12}" sibTransId="{D51D32DD-06F3-46CE-A3A8-F5C617D02ACD}"/>
    <dgm:cxn modelId="{F9D32713-03CF-4873-8583-73CE66D8BA07}" type="presOf" srcId="{DF64619A-B548-4BED-9585-256C478C4451}" destId="{043ADC46-4F54-442E-93AC-03F331B0DD36}" srcOrd="0" destOrd="0" presId="urn:microsoft.com/office/officeart/2005/8/layout/vList2"/>
    <dgm:cxn modelId="{A10ED4EA-6C1F-4FFA-B6D3-923FC335B5A3}" type="presOf" srcId="{4D99D8A0-37CC-4794-81B3-30D339EF8F09}" destId="{5C5F24DB-CB98-4B0F-869C-6066C3D15917}" srcOrd="0" destOrd="0" presId="urn:microsoft.com/office/officeart/2005/8/layout/vList2"/>
    <dgm:cxn modelId="{D1E16C3B-E443-4567-98A6-D547E50C8052}" type="presParOf" srcId="{87BB471E-44DF-4BAC-903B-AF0F496D48AB}" destId="{5C5F24DB-CB98-4B0F-869C-6066C3D15917}" srcOrd="0" destOrd="0" presId="urn:microsoft.com/office/officeart/2005/8/layout/vList2"/>
    <dgm:cxn modelId="{7E1CBE7D-B8B9-4E4B-9E6B-B8426A69A2EC}" type="presParOf" srcId="{87BB471E-44DF-4BAC-903B-AF0F496D48AB}" destId="{D5FB8472-4614-4BAB-A9F5-902F45E9BD92}" srcOrd="1" destOrd="0" presId="urn:microsoft.com/office/officeart/2005/8/layout/vList2"/>
    <dgm:cxn modelId="{50B6C9B0-3B61-448D-93B3-877567F8A8D7}" type="presParOf" srcId="{87BB471E-44DF-4BAC-903B-AF0F496D48AB}" destId="{4AAA806F-E578-41CB-BFF6-B1D147A482CE}" srcOrd="2" destOrd="0" presId="urn:microsoft.com/office/officeart/2005/8/layout/vList2"/>
    <dgm:cxn modelId="{3F68B672-060C-47C6-8144-67939B443B31}" type="presParOf" srcId="{87BB471E-44DF-4BAC-903B-AF0F496D48AB}" destId="{AC322E38-1072-452D-A7D8-CD0D4CDB0F74}" srcOrd="3" destOrd="0" presId="urn:microsoft.com/office/officeart/2005/8/layout/vList2"/>
    <dgm:cxn modelId="{46E9D277-B481-450A-82AF-E2E5161E0EF3}" type="presParOf" srcId="{87BB471E-44DF-4BAC-903B-AF0F496D48AB}" destId="{527137E7-48AD-429F-93B2-D25C7E36E342}" srcOrd="4" destOrd="0" presId="urn:microsoft.com/office/officeart/2005/8/layout/vList2"/>
    <dgm:cxn modelId="{E2A8F3DC-854A-4873-9A37-D2D925980E0F}" type="presParOf" srcId="{87BB471E-44DF-4BAC-903B-AF0F496D48AB}" destId="{5079C0CB-AAE3-4065-AE7C-3D7686F6C0ED}" srcOrd="5" destOrd="0" presId="urn:microsoft.com/office/officeart/2005/8/layout/vList2"/>
    <dgm:cxn modelId="{443409BA-9388-4F94-9461-8BB60EAFCAB2}" type="presParOf" srcId="{87BB471E-44DF-4BAC-903B-AF0F496D48AB}" destId="{043ADC46-4F54-442E-93AC-03F331B0DD36}" srcOrd="6" destOrd="0" presId="urn:microsoft.com/office/officeart/2005/8/layout/vList2"/>
    <dgm:cxn modelId="{FED34AE7-7B6B-473A-A058-F826CBC3161B}" type="presParOf" srcId="{87BB471E-44DF-4BAC-903B-AF0F496D48AB}" destId="{CCF04DE6-604E-47C9-995E-89A7ACF5E0BB}" srcOrd="7" destOrd="0" presId="urn:microsoft.com/office/officeart/2005/8/layout/vList2"/>
    <dgm:cxn modelId="{D1F6BCAE-08A0-4AB6-A351-BD6FF9D9D4DE}" type="presParOf" srcId="{87BB471E-44DF-4BAC-903B-AF0F496D48AB}" destId="{2C66EAD5-C5A0-4CEA-B915-304DF03E1B0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B0B570-0F07-4146-961B-849ADCD3E8E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8D8448-CE0F-4479-9198-C6E041F2CCE3}">
      <dgm:prSet/>
      <dgm:spPr/>
      <dgm:t>
        <a:bodyPr/>
        <a:lstStyle/>
        <a:p>
          <a:r>
            <a:rPr lang="fi-FI"/>
            <a:t>Miten ylläpidät omaa toimintakykyäsi?</a:t>
          </a:r>
          <a:endParaRPr lang="en-US"/>
        </a:p>
      </dgm:t>
    </dgm:pt>
    <dgm:pt modelId="{7168B3C9-3845-4AB4-A541-F73F9B30A339}" type="parTrans" cxnId="{1FD86D41-45DE-42FB-B62B-2E2A12D75DEC}">
      <dgm:prSet/>
      <dgm:spPr/>
      <dgm:t>
        <a:bodyPr/>
        <a:lstStyle/>
        <a:p>
          <a:endParaRPr lang="en-US"/>
        </a:p>
      </dgm:t>
    </dgm:pt>
    <dgm:pt modelId="{552694CD-62AA-480B-879B-5DC43F0B4619}" type="sibTrans" cxnId="{1FD86D41-45DE-42FB-B62B-2E2A12D75DEC}">
      <dgm:prSet/>
      <dgm:spPr/>
      <dgm:t>
        <a:bodyPr/>
        <a:lstStyle/>
        <a:p>
          <a:endParaRPr lang="en-US"/>
        </a:p>
      </dgm:t>
    </dgm:pt>
    <dgm:pt modelId="{661D2A5E-1C26-418B-BAB2-898FEC48F671}">
      <dgm:prSet/>
      <dgm:spPr/>
      <dgm:t>
        <a:bodyPr/>
        <a:lstStyle/>
        <a:p>
          <a:r>
            <a:rPr lang="fi-FI"/>
            <a:t>Mitkä toimintakyvyn osa-alueet omassa arjenhallinnassasi ovat keskiössä?</a:t>
          </a:r>
          <a:endParaRPr lang="en-US"/>
        </a:p>
      </dgm:t>
    </dgm:pt>
    <dgm:pt modelId="{0EEC39D2-2C79-43B0-85F1-A5CBD239C0E7}" type="parTrans" cxnId="{F4BC2DA3-B4BE-4948-87D1-5334DBA4143F}">
      <dgm:prSet/>
      <dgm:spPr/>
      <dgm:t>
        <a:bodyPr/>
        <a:lstStyle/>
        <a:p>
          <a:endParaRPr lang="en-US"/>
        </a:p>
      </dgm:t>
    </dgm:pt>
    <dgm:pt modelId="{C3781479-14D9-4E95-90B6-3E4C4624F100}" type="sibTrans" cxnId="{F4BC2DA3-B4BE-4948-87D1-5334DBA4143F}">
      <dgm:prSet/>
      <dgm:spPr/>
      <dgm:t>
        <a:bodyPr/>
        <a:lstStyle/>
        <a:p>
          <a:endParaRPr lang="en-US"/>
        </a:p>
      </dgm:t>
    </dgm:pt>
    <dgm:pt modelId="{98E0DF73-DAC9-4298-9A03-028BB44A6D41}" type="pres">
      <dgm:prSet presAssocID="{3EB0B570-0F07-4146-961B-849ADCD3E8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4A0DE40-85DF-452E-A6A3-BA451C8433A4}" type="pres">
      <dgm:prSet presAssocID="{798D8448-CE0F-4479-9198-C6E041F2CCE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9BBB7B9-688E-4D7A-8D25-CB444D486BA1}" type="pres">
      <dgm:prSet presAssocID="{552694CD-62AA-480B-879B-5DC43F0B4619}" presName="spacer" presStyleCnt="0"/>
      <dgm:spPr/>
    </dgm:pt>
    <dgm:pt modelId="{459AAFBB-A34F-4607-B497-7C4ADA7783BA}" type="pres">
      <dgm:prSet presAssocID="{661D2A5E-1C26-418B-BAB2-898FEC48F67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6DA704A5-B2F0-4147-808A-363B5253B4A1}" type="presOf" srcId="{661D2A5E-1C26-418B-BAB2-898FEC48F671}" destId="{459AAFBB-A34F-4607-B497-7C4ADA7783BA}" srcOrd="0" destOrd="0" presId="urn:microsoft.com/office/officeart/2005/8/layout/vList2"/>
    <dgm:cxn modelId="{D205D152-AFFF-4ABC-A463-ACF147A78D80}" type="presOf" srcId="{3EB0B570-0F07-4146-961B-849ADCD3E8EA}" destId="{98E0DF73-DAC9-4298-9A03-028BB44A6D41}" srcOrd="0" destOrd="0" presId="urn:microsoft.com/office/officeart/2005/8/layout/vList2"/>
    <dgm:cxn modelId="{F4BC2DA3-B4BE-4948-87D1-5334DBA4143F}" srcId="{3EB0B570-0F07-4146-961B-849ADCD3E8EA}" destId="{661D2A5E-1C26-418B-BAB2-898FEC48F671}" srcOrd="1" destOrd="0" parTransId="{0EEC39D2-2C79-43B0-85F1-A5CBD239C0E7}" sibTransId="{C3781479-14D9-4E95-90B6-3E4C4624F100}"/>
    <dgm:cxn modelId="{2A0ACE40-3C25-468A-934F-A7D452932794}" type="presOf" srcId="{798D8448-CE0F-4479-9198-C6E041F2CCE3}" destId="{44A0DE40-85DF-452E-A6A3-BA451C8433A4}" srcOrd="0" destOrd="0" presId="urn:microsoft.com/office/officeart/2005/8/layout/vList2"/>
    <dgm:cxn modelId="{1FD86D41-45DE-42FB-B62B-2E2A12D75DEC}" srcId="{3EB0B570-0F07-4146-961B-849ADCD3E8EA}" destId="{798D8448-CE0F-4479-9198-C6E041F2CCE3}" srcOrd="0" destOrd="0" parTransId="{7168B3C9-3845-4AB4-A541-F73F9B30A339}" sibTransId="{552694CD-62AA-480B-879B-5DC43F0B4619}"/>
    <dgm:cxn modelId="{74EF6283-8CEF-4FE8-9511-92D2C6F92DB5}" type="presParOf" srcId="{98E0DF73-DAC9-4298-9A03-028BB44A6D41}" destId="{44A0DE40-85DF-452E-A6A3-BA451C8433A4}" srcOrd="0" destOrd="0" presId="urn:microsoft.com/office/officeart/2005/8/layout/vList2"/>
    <dgm:cxn modelId="{CC7F43A5-2D26-4DCB-A543-21194917AB33}" type="presParOf" srcId="{98E0DF73-DAC9-4298-9A03-028BB44A6D41}" destId="{09BBB7B9-688E-4D7A-8D25-CB444D486BA1}" srcOrd="1" destOrd="0" presId="urn:microsoft.com/office/officeart/2005/8/layout/vList2"/>
    <dgm:cxn modelId="{920BEC83-7483-4827-914D-9A163985FDE3}" type="presParOf" srcId="{98E0DF73-DAC9-4298-9A03-028BB44A6D41}" destId="{459AAFBB-A34F-4607-B497-7C4ADA7783B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F24DB-CB98-4B0F-869C-6066C3D15917}">
      <dsp:nvSpPr>
        <dsp:cNvPr id="0" name=""/>
        <dsp:cNvSpPr/>
      </dsp:nvSpPr>
      <dsp:spPr>
        <a:xfrm>
          <a:off x="0" y="699401"/>
          <a:ext cx="5029199" cy="6475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700" kern="1200"/>
            <a:t>Ikääntyminen</a:t>
          </a:r>
          <a:endParaRPr lang="en-US" sz="2700" kern="1200"/>
        </a:p>
      </dsp:txBody>
      <dsp:txXfrm>
        <a:off x="31613" y="731014"/>
        <a:ext cx="4965973" cy="584369"/>
      </dsp:txXfrm>
    </dsp:sp>
    <dsp:sp modelId="{4AAA806F-E578-41CB-BFF6-B1D147A482CE}">
      <dsp:nvSpPr>
        <dsp:cNvPr id="0" name=""/>
        <dsp:cNvSpPr/>
      </dsp:nvSpPr>
      <dsp:spPr>
        <a:xfrm>
          <a:off x="0" y="1424756"/>
          <a:ext cx="5029199" cy="647595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700" kern="1200"/>
            <a:t>Sairastuminen</a:t>
          </a:r>
          <a:endParaRPr lang="en-US" sz="2700" kern="1200"/>
        </a:p>
      </dsp:txBody>
      <dsp:txXfrm>
        <a:off x="31613" y="1456369"/>
        <a:ext cx="4965973" cy="584369"/>
      </dsp:txXfrm>
    </dsp:sp>
    <dsp:sp modelId="{527137E7-48AD-429F-93B2-D25C7E36E342}">
      <dsp:nvSpPr>
        <dsp:cNvPr id="0" name=""/>
        <dsp:cNvSpPr/>
      </dsp:nvSpPr>
      <dsp:spPr>
        <a:xfrm>
          <a:off x="0" y="2150111"/>
          <a:ext cx="5029199" cy="64759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700" kern="1200"/>
            <a:t>Kriisit, äkilliset elämänmuutokset</a:t>
          </a:r>
          <a:endParaRPr lang="en-US" sz="2700" kern="1200"/>
        </a:p>
      </dsp:txBody>
      <dsp:txXfrm>
        <a:off x="31613" y="2181724"/>
        <a:ext cx="4965973" cy="584369"/>
      </dsp:txXfrm>
    </dsp:sp>
    <dsp:sp modelId="{043ADC46-4F54-442E-93AC-03F331B0DD36}">
      <dsp:nvSpPr>
        <dsp:cNvPr id="0" name=""/>
        <dsp:cNvSpPr/>
      </dsp:nvSpPr>
      <dsp:spPr>
        <a:xfrm>
          <a:off x="0" y="2875466"/>
          <a:ext cx="5029199" cy="647595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700" kern="1200"/>
            <a:t>"Huonot elämäntavat"</a:t>
          </a:r>
          <a:endParaRPr lang="en-US" sz="2700" kern="1200"/>
        </a:p>
      </dsp:txBody>
      <dsp:txXfrm>
        <a:off x="31613" y="2907079"/>
        <a:ext cx="4965973" cy="584369"/>
      </dsp:txXfrm>
    </dsp:sp>
    <dsp:sp modelId="{2C66EAD5-C5A0-4CEA-B915-304DF03E1B03}">
      <dsp:nvSpPr>
        <dsp:cNvPr id="0" name=""/>
        <dsp:cNvSpPr/>
      </dsp:nvSpPr>
      <dsp:spPr>
        <a:xfrm>
          <a:off x="0" y="3600821"/>
          <a:ext cx="5029199" cy="64759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700" kern="1200"/>
            <a:t>Liiallinen kuormitus esim. työssä</a:t>
          </a:r>
          <a:endParaRPr lang="en-US" sz="2700" kern="1200"/>
        </a:p>
      </dsp:txBody>
      <dsp:txXfrm>
        <a:off x="31613" y="3632434"/>
        <a:ext cx="4965973" cy="58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A0DE40-85DF-452E-A6A3-BA451C8433A4}">
      <dsp:nvSpPr>
        <dsp:cNvPr id="0" name=""/>
        <dsp:cNvSpPr/>
      </dsp:nvSpPr>
      <dsp:spPr>
        <a:xfrm>
          <a:off x="0" y="15772"/>
          <a:ext cx="5029199" cy="24091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400" kern="1200"/>
            <a:t>Miten ylläpidät omaa toimintakykyäsi?</a:t>
          </a:r>
          <a:endParaRPr lang="en-US" sz="3400" kern="1200"/>
        </a:p>
      </dsp:txBody>
      <dsp:txXfrm>
        <a:off x="117606" y="133378"/>
        <a:ext cx="4793987" cy="2173964"/>
      </dsp:txXfrm>
    </dsp:sp>
    <dsp:sp modelId="{459AAFBB-A34F-4607-B497-7C4ADA7783BA}">
      <dsp:nvSpPr>
        <dsp:cNvPr id="0" name=""/>
        <dsp:cNvSpPr/>
      </dsp:nvSpPr>
      <dsp:spPr>
        <a:xfrm>
          <a:off x="0" y="2522869"/>
          <a:ext cx="5029199" cy="2409176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3400" kern="1200"/>
            <a:t>Mitkä toimintakyvyn osa-alueet omassa arjenhallinnassasi ovat keskiössä?</a:t>
          </a:r>
          <a:endParaRPr lang="en-US" sz="3400" kern="1200"/>
        </a:p>
      </dsp:txBody>
      <dsp:txXfrm>
        <a:off x="117606" y="2640475"/>
        <a:ext cx="4793987" cy="2173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16.3.2022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ysportti.fi/dtk/tmi/koti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Toimintakyvyn tukeminen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>
                <a:solidFill>
                  <a:srgbClr val="FFFFFF"/>
                </a:solidFill>
                <a:cs typeface="Calibri"/>
              </a:rPr>
              <a:t>Toimintakyvyn ulottuvuudet</a:t>
            </a:r>
          </a:p>
          <a:p>
            <a:r>
              <a:rPr lang="fi-FI" dirty="0">
                <a:solidFill>
                  <a:srgbClr val="FFFFFF"/>
                </a:solidFill>
                <a:cs typeface="Calibri"/>
              </a:rPr>
              <a:t>H.P. </a:t>
            </a:r>
            <a:r>
              <a:rPr lang="fi-FI" dirty="0" smtClean="0">
                <a:solidFill>
                  <a:srgbClr val="FFFFFF"/>
                </a:solidFill>
                <a:cs typeface="Calibri"/>
              </a:rPr>
              <a:t>2022</a:t>
            </a:r>
            <a:endParaRPr lang="fi-FI" dirty="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6114FBB-0150-47BA-9FA9-9028A7166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Milloin psyykkinen toimintakyky voi heikentyä?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5002204-F37A-4C90-B459-1146B267E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014155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1061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016F869-ABCF-4791-A713-DD9BE92A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 fontScale="90000"/>
          </a:bodyPr>
          <a:lstStyle/>
          <a:p>
            <a:r>
              <a:rPr lang="fi-FI" sz="4000" dirty="0" smtClean="0">
                <a:solidFill>
                  <a:srgbClr val="FFFFFF"/>
                </a:solidFill>
                <a:cs typeface="Calibri Light"/>
              </a:rPr>
              <a:t>Tehtävä,</a:t>
            </a:r>
            <a:br>
              <a:rPr lang="fi-FI" sz="4000" dirty="0" smtClean="0">
                <a:solidFill>
                  <a:srgbClr val="FFFFFF"/>
                </a:solidFill>
                <a:cs typeface="Calibri Light"/>
              </a:rPr>
            </a:br>
            <a:r>
              <a:rPr lang="fi-FI" sz="4000" dirty="0" smtClean="0">
                <a:solidFill>
                  <a:srgbClr val="FFFFFF"/>
                </a:solidFill>
                <a:cs typeface="Calibri Light"/>
              </a:rPr>
              <a:t>korvaa oppitunnit ke 23.3.</a:t>
            </a:r>
            <a:br>
              <a:rPr lang="fi-FI" sz="4000" dirty="0" smtClean="0">
                <a:solidFill>
                  <a:srgbClr val="FFFFFF"/>
                </a:solidFill>
                <a:cs typeface="Calibri Light"/>
              </a:rPr>
            </a:br>
            <a:r>
              <a:rPr lang="fi-FI" sz="4000" dirty="0" smtClean="0">
                <a:solidFill>
                  <a:srgbClr val="FFFFFF"/>
                </a:solidFill>
                <a:cs typeface="Calibri Light"/>
              </a:rPr>
              <a:t>Palautus </a:t>
            </a:r>
            <a:r>
              <a:rPr lang="fi-FI" sz="4000" dirty="0" err="1" smtClean="0">
                <a:solidFill>
                  <a:srgbClr val="FFFFFF"/>
                </a:solidFill>
                <a:cs typeface="Calibri Light"/>
              </a:rPr>
              <a:t>Peda.netiin</a:t>
            </a:r>
            <a:r>
              <a:rPr lang="fi-FI" sz="4000" dirty="0">
                <a:solidFill>
                  <a:srgbClr val="FFFFFF"/>
                </a:solidFill>
                <a:cs typeface="Calibri Light"/>
              </a:rPr>
              <a:t>.</a:t>
            </a:r>
            <a:endParaRPr lang="fi-FI" sz="4000" dirty="0">
              <a:solidFill>
                <a:srgbClr val="FFFFFF"/>
              </a:solidFill>
            </a:endParaRPr>
          </a:p>
        </p:txBody>
      </p:sp>
      <p:graphicFrame>
        <p:nvGraphicFramePr>
          <p:cNvPr id="14" name="Sisällön paikkamerkki 2">
            <a:extLst>
              <a:ext uri="{FF2B5EF4-FFF2-40B4-BE49-F238E27FC236}">
                <a16:creationId xmlns:a16="http://schemas.microsoft.com/office/drawing/2014/main" id="{849E5A50-5E9C-4EEB-8D88-94B9993C9B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014479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00757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987BFA9-C1A2-411E-A21E-A99BD7D5C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Toimintakyvyn osa-alueet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1E1BD0-04CF-4663-B267-AD8C7F2F4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000">
                <a:solidFill>
                  <a:srgbClr val="000000"/>
                </a:solidFill>
                <a:cs typeface="Calibri"/>
              </a:rPr>
              <a:t>Fyysinen toimintakyky</a:t>
            </a:r>
          </a:p>
          <a:p>
            <a:r>
              <a:rPr lang="fi-FI" sz="3000">
                <a:solidFill>
                  <a:srgbClr val="000000"/>
                </a:solidFill>
                <a:cs typeface="Calibri"/>
              </a:rPr>
              <a:t>Psyykkinen toimintakyky</a:t>
            </a:r>
          </a:p>
          <a:p>
            <a:r>
              <a:rPr lang="fi-FI" sz="3000">
                <a:solidFill>
                  <a:srgbClr val="000000"/>
                </a:solidFill>
                <a:cs typeface="Calibri"/>
              </a:rPr>
              <a:t>Kognitiivinen toimintakyky</a:t>
            </a:r>
          </a:p>
          <a:p>
            <a:r>
              <a:rPr lang="fi-FI" sz="3000">
                <a:solidFill>
                  <a:srgbClr val="000000"/>
                </a:solidFill>
                <a:cs typeface="Calibri"/>
              </a:rPr>
              <a:t>Sosiaalinen toimintakyky</a:t>
            </a:r>
          </a:p>
        </p:txBody>
      </p:sp>
    </p:spTree>
    <p:extLst>
      <p:ext uri="{BB962C8B-B14F-4D97-AF65-F5344CB8AC3E}">
        <p14:creationId xmlns:p14="http://schemas.microsoft.com/office/powerpoint/2010/main" val="18413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4A3B772-597C-4773-9401-F53E61EB1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Psyykkinen toimintakyky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83E182-9702-47F5-A7BC-95E0567D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Liittyy </a:t>
            </a:r>
            <a:endParaRPr lang="fi-FI"/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– elämänhallintaan – mielenterveyteen – psyykkiseen hyvinvointiin – tuntemiseen – ajatteluun </a:t>
            </a:r>
            <a:endParaRPr lang="fi-FI">
              <a:cs typeface="Calibri" panose="020F0502020204030204"/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• On kykyä 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– vastaanottaa ja käsitellä tietoa – tuntea – kokea ja muodostaa käsityksiä omasta itsestä ja ympäröivästä maailmasta – suunnitella elämäänsä ja tehdä sitä koskevia ratkaisuja ja valintoja</a:t>
            </a:r>
            <a:endParaRPr lang="fi-FI"/>
          </a:p>
          <a:p>
            <a:pPr marL="0" indent="0">
              <a:buNone/>
            </a:pPr>
            <a:endParaRPr lang="fi-FI" sz="240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cs typeface="Calibri"/>
              </a:rPr>
              <a:t>- Persoonallisuuteen liittyvät tekijät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cs typeface="Calibri"/>
              </a:rPr>
              <a:t>- Selviytymiskeinot sosiaalisista tilanteista</a:t>
            </a:r>
          </a:p>
        </p:txBody>
      </p:sp>
    </p:spTree>
    <p:extLst>
      <p:ext uri="{BB962C8B-B14F-4D97-AF65-F5344CB8AC3E}">
        <p14:creationId xmlns:p14="http://schemas.microsoft.com/office/powerpoint/2010/main" val="200415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CCEDF04-C278-483F-B0A1-784FE690B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4100">
                <a:solidFill>
                  <a:srgbClr val="FFFFFF"/>
                </a:solidFill>
                <a:cs typeface="Calibri Light"/>
              </a:rPr>
              <a:t>Psykososiaalinen toimintakyky</a:t>
            </a:r>
            <a:endParaRPr lang="fi-FI" sz="41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5F9ECF-A9B5-43C5-A37E-F846E032B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Yksilön psyykkinen toiminta mahdollistuu ja saa ilmenemismuotonsa sosiaalisessa vuorovaikutuksessa. </a:t>
            </a: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Vuorovaikutus kohdistuu sekä ulkoiseen ympäristöön että sosiaaliseen maailmaan </a:t>
            </a: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Sosiaaliset suhteet ja tukiverkot ovat psyykkisen toimintakyvyn kannalta ratkaisevia</a:t>
            </a:r>
            <a:endParaRPr lang="fi-FI" sz="24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0064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62F4A62-2D39-4B9C-817B-6803527EA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Fyysinen toimintakyky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E51D01-2F0B-45DB-A7CD-F2F21F0C1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Fyysisellä toimintakyvyllä tarkoitetaan ihmisen fyysisiä edellytyksiä selviytyä hänelle itselleen tärkeistä arjen tehtävistä. Fyysisen toimintakyvyn kannalta tärkeitä elimistön fysiologisia ominaisuuksia ovat esimerkiksi:</a:t>
            </a:r>
            <a:endParaRPr lang="fi-FI" sz="20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lihasvoima- ja kestävyys </a:t>
            </a:r>
            <a:endParaRPr lang="fi-FI" sz="2000">
              <a:solidFill>
                <a:srgbClr val="000000"/>
              </a:solidFill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kestävyyskunto </a:t>
            </a:r>
            <a:endParaRPr lang="fi-FI" sz="2000">
              <a:solidFill>
                <a:srgbClr val="000000"/>
              </a:solidFill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nivelten liikkuvuus </a:t>
            </a:r>
            <a:endParaRPr lang="fi-FI" sz="2000">
              <a:solidFill>
                <a:srgbClr val="000000"/>
              </a:solidFill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kehon asennon ja liikkeiden hallinta </a:t>
            </a:r>
            <a:endParaRPr lang="fi-FI" sz="2000">
              <a:solidFill>
                <a:srgbClr val="000000"/>
              </a:solidFill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sekä näitä koordinoiva keskushermoston toiminta</a:t>
            </a:r>
            <a:endParaRPr lang="fi-FI" sz="2000">
              <a:solidFill>
                <a:srgbClr val="000000"/>
              </a:solidFill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Fyysinen toimintakyky ilmenee kykynä liikkua ja liikuttaa itseään. Myös aistitoiminnot kuten näkö ja kuulo luetaan usein kuuluvaksi fyysisen toimintakyvyn alueelle.</a:t>
            </a:r>
            <a:endParaRPr lang="fi-FI" sz="2000">
              <a:solidFill>
                <a:srgbClr val="000000"/>
              </a:solidFill>
            </a:endParaRPr>
          </a:p>
          <a:p>
            <a:endParaRPr lang="fi-FI" sz="20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619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B762754-1D64-419F-B0F1-2E2787ABD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Kognitiivinen toimintakyky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DE2641-1E54-4BB3-9FFE-05B77EA06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Kognitiivinen toimintakyky on tiedonkäsittelyn eri osa-alueiden yhteistoimintaa, joka mahdollistaa ihmisen suoriutumisen arjessa. Kognitiiviset toiminnot ovat tiedon vastaanottoon, käsittelyyn, säilyttämiseen ja käyttöön liittyviä toimintoja ja niihin voidaan lukea esimerkiksi:</a:t>
            </a:r>
            <a:endParaRPr lang="fi-FI" sz="17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muisti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oppiminen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keskittyminen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tarkkaavaisuus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hahmottaminen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orientaatio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tietojen käsittely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ongelmien ratkaisu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toiminnanohjaus</a:t>
            </a:r>
            <a:endParaRPr lang="fi-FI" sz="1700">
              <a:solidFill>
                <a:srgbClr val="000000"/>
              </a:solidFill>
            </a:endParaRPr>
          </a:p>
          <a:p>
            <a:r>
              <a:rPr lang="fi-FI" sz="1700">
                <a:solidFill>
                  <a:srgbClr val="000000"/>
                </a:solidFill>
                <a:ea typeface="+mn-lt"/>
                <a:cs typeface="+mn-lt"/>
              </a:rPr>
              <a:t>kielellinen toiminta</a:t>
            </a:r>
            <a:endParaRPr lang="fi-FI" sz="1700">
              <a:solidFill>
                <a:srgbClr val="000000"/>
              </a:solidFill>
            </a:endParaRPr>
          </a:p>
          <a:p>
            <a:endParaRPr lang="fi-FI" sz="17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94317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CE75C40-5590-47BB-B5A8-CD1CA779A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Sosiaalinen toimintakyky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3A9A4E-7C8D-41AE-937C-AD24346A6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Sosiaalisen toimintakyvyn kokonaisuus muodostuu yksilön, sosiaalisen verkoston, ympäristön, yhteisön ja yhteiskunnan välisissä dynaamisissa vuorovaikutussuhteissa. </a:t>
            </a:r>
          </a:p>
          <a:p>
            <a:pPr marL="0" indent="0">
              <a:buNone/>
            </a:pPr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Tämä toimintakyvyn osa-alue ilmenee esimerkiksi vuorovaikutustilanteissa, sosiaalisena aktiivisuutena ja osallisuuden kokemuksina ja se sisältää kaksi tarkasteltavaa ulottuvuutta:</a:t>
            </a:r>
            <a:endParaRPr lang="fi-FI" sz="24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ihminen vuorovaikutussuhteissaan</a:t>
            </a:r>
            <a:endParaRPr lang="fi-FI" sz="2400">
              <a:solidFill>
                <a:srgbClr val="000000"/>
              </a:solidFill>
            </a:endParaRPr>
          </a:p>
          <a:p>
            <a:r>
              <a:rPr lang="fi-FI" sz="2400">
                <a:solidFill>
                  <a:srgbClr val="000000"/>
                </a:solidFill>
                <a:ea typeface="+mn-lt"/>
                <a:cs typeface="+mn-lt"/>
              </a:rPr>
              <a:t>ihminen aktiivisena toimijana, osallistujana yhteisöissä ja yhteiskunnassa</a:t>
            </a:r>
            <a:endParaRPr lang="fi-FI" sz="2400">
              <a:solidFill>
                <a:srgbClr val="000000"/>
              </a:solidFill>
            </a:endParaRPr>
          </a:p>
          <a:p>
            <a:endParaRPr lang="fi-FI" sz="24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5132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44533CC-B06B-44D0-9925-0435A9F84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Miten arvioida toimintakykyä?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EECAE-58BE-4A37-82D2-EF51419DB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200" b="1">
                <a:solidFill>
                  <a:srgbClr val="000000"/>
                </a:solidFill>
                <a:ea typeface="+mn-lt"/>
                <a:cs typeface="+mn-lt"/>
              </a:rPr>
              <a:t>Havainnointi</a:t>
            </a:r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; Asiantuntijan tai läheisen arvio asiakkaan toimintakyvystä tai oireista -- Tarjoaa toisen osapuolen näkemyksen</a:t>
            </a:r>
            <a:endParaRPr lang="fi-FI" sz="2200">
              <a:solidFill>
                <a:srgbClr val="000000"/>
              </a:solidFill>
            </a:endParaRPr>
          </a:p>
          <a:p>
            <a:r>
              <a:rPr lang="fi-FI" sz="2200" b="1">
                <a:solidFill>
                  <a:srgbClr val="000000"/>
                </a:solidFill>
                <a:ea typeface="+mn-lt"/>
                <a:cs typeface="+mn-lt"/>
              </a:rPr>
              <a:t>Itsearviointi</a:t>
            </a:r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; tuo esiin asiakkaan näkökulman</a:t>
            </a:r>
          </a:p>
          <a:p>
            <a:r>
              <a:rPr lang="fi-FI" sz="2200" b="1">
                <a:solidFill>
                  <a:srgbClr val="000000"/>
                </a:solidFill>
                <a:ea typeface="+mn-lt"/>
                <a:cs typeface="+mn-lt"/>
              </a:rPr>
              <a:t>Testit</a:t>
            </a:r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 on rakennettu niin että ne on toistettavissa eri tilanteissa ja eri yksilöille mahdollisimman samalla tavalla.</a:t>
            </a:r>
          </a:p>
          <a:p>
            <a:endParaRPr lang="fi-FI" sz="2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fi-FI" sz="2200">
                <a:solidFill>
                  <a:srgbClr val="000000"/>
                </a:solidFill>
                <a:ea typeface="+mn-lt"/>
                <a:cs typeface="+mn-lt"/>
              </a:rPr>
              <a:t>MIKSI? Palvelutarpeen tunnistaminen, soveltuvuus tiettyyn palveluun tai työhön/koulutukseen, toimenpiteiden vaikutusten dokumentointi (hoito, kuntoutus) jne..</a:t>
            </a:r>
            <a:endParaRPr lang="fi-FI" sz="22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506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164D969-46F1-44FC-B488-3FA68C6775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707"/>
            <a:ext cx="12188952" cy="665629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3003D4E-E9FF-4669-90E7-7CED081587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7101"/>
          <a:stretch/>
        </p:blipFill>
        <p:spPr>
          <a:xfrm flipV="1">
            <a:off x="2" y="1"/>
            <a:ext cx="12191999" cy="1878950"/>
          </a:xfrm>
          <a:custGeom>
            <a:avLst/>
            <a:gdLst>
              <a:gd name="connsiteX0" fmla="*/ 0 w 12191999"/>
              <a:gd name="connsiteY0" fmla="*/ 1878950 h 1878950"/>
              <a:gd name="connsiteX1" fmla="*/ 12191999 w 12191999"/>
              <a:gd name="connsiteY1" fmla="*/ 1878950 h 1878950"/>
              <a:gd name="connsiteX2" fmla="*/ 12191999 w 12191999"/>
              <a:gd name="connsiteY2" fmla="*/ 0 h 1878950"/>
              <a:gd name="connsiteX3" fmla="*/ 0 w 12191999"/>
              <a:gd name="connsiteY3" fmla="*/ 0 h 187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878950">
                <a:moveTo>
                  <a:pt x="0" y="1878950"/>
                </a:moveTo>
                <a:lnTo>
                  <a:pt x="12191999" y="187895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D98261-3895-4FB5-B9CE-26FAF63573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914024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F1A989E8-498A-4F40-AF09-24FA84CF9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661" y="1401859"/>
            <a:ext cx="3510845" cy="4054282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Psyykkisen toimintakyvyn arvioinnin mittareita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9B33CE-617D-4532-A172-EB5562BA9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0" y="1553134"/>
            <a:ext cx="6128539" cy="375173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200">
                <a:solidFill>
                  <a:srgbClr val="FFFFFF"/>
                </a:solidFill>
                <a:ea typeface="+mn-lt"/>
                <a:cs typeface="+mn-lt"/>
                <a:hlinkClick r:id="rId3"/>
              </a:rPr>
              <a:t>https://www.terveysportti.fi/dtk/tmi/koti</a:t>
            </a:r>
            <a:endParaRPr lang="fi-FI" sz="2200">
              <a:solidFill>
                <a:srgbClr val="FFFFFF"/>
              </a:solidFill>
              <a:ea typeface="+mn-lt"/>
              <a:cs typeface="+mn-lt"/>
            </a:endParaRPr>
          </a:p>
          <a:p>
            <a:endParaRPr lang="fi-FI" sz="2200">
              <a:solidFill>
                <a:srgbClr val="FFFFFF"/>
              </a:solidFill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0A01E6-95B9-424D-93AE-19F4928DFD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44454"/>
            <a:ext cx="12188952" cy="81354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11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380</Words>
  <Application>Microsoft Office PowerPoint</Application>
  <PresentationFormat>Laajakuva</PresentationFormat>
  <Paragraphs>62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Toimintakyvyn tukeminen</vt:lpstr>
      <vt:lpstr>Toimintakyvyn osa-alueet</vt:lpstr>
      <vt:lpstr>Psyykkinen toimintakyky</vt:lpstr>
      <vt:lpstr>Psykososiaalinen toimintakyky</vt:lpstr>
      <vt:lpstr>Fyysinen toimintakyky</vt:lpstr>
      <vt:lpstr>Kognitiivinen toimintakyky</vt:lpstr>
      <vt:lpstr>Sosiaalinen toimintakyky</vt:lpstr>
      <vt:lpstr>Miten arvioida toimintakykyä?</vt:lpstr>
      <vt:lpstr>Psyykkisen toimintakyvyn arvioinnin mittareita</vt:lpstr>
      <vt:lpstr>Milloin psyykkinen toimintakyky voi heikentyä?</vt:lpstr>
      <vt:lpstr>Tehtävä, korvaa oppitunnit ke 23.3. Palautus Peda.netiin.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Peltola Heidi</dc:creator>
  <cp:lastModifiedBy>Peltola Heidi</cp:lastModifiedBy>
  <cp:revision>117</cp:revision>
  <dcterms:created xsi:type="dcterms:W3CDTF">2021-01-18T05:06:00Z</dcterms:created>
  <dcterms:modified xsi:type="dcterms:W3CDTF">2022-03-16T10:12:45Z</dcterms:modified>
</cp:coreProperties>
</file>