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2" userDrawn="1">
          <p15:clr>
            <a:srgbClr val="A4A3A4"/>
          </p15:clr>
        </p15:guide>
        <p15:guide id="2" pos="6529" userDrawn="1">
          <p15:clr>
            <a:srgbClr val="A4A3A4"/>
          </p15:clr>
        </p15:guide>
        <p15:guide id="3" pos="7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A7660"/>
    <a:srgbClr val="2A458A"/>
    <a:srgbClr val="93D5D4"/>
    <a:srgbClr val="EE7B50"/>
    <a:srgbClr val="0B458F"/>
    <a:srgbClr val="F7D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01"/>
      </p:cViewPr>
      <p:guideLst>
        <p:guide orient="horz" pos="3942"/>
        <p:guide pos="6529"/>
        <p:guide pos="7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66800" y="6235700"/>
            <a:ext cx="4114800" cy="219075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Ryhmä 11"/>
          <p:cNvGrpSpPr/>
          <p:nvPr userDrawn="1"/>
        </p:nvGrpSpPr>
        <p:grpSpPr>
          <a:xfrm>
            <a:off x="8550729" y="-5705"/>
            <a:ext cx="3641271" cy="6865505"/>
            <a:chOff x="8550729" y="-5705"/>
            <a:chExt cx="3641271" cy="6865505"/>
          </a:xfrm>
        </p:grpSpPr>
        <p:sp>
          <p:nvSpPr>
            <p:cNvPr id="7" name="Suorakulmio 6"/>
            <p:cNvSpPr/>
            <p:nvPr userDrawn="1"/>
          </p:nvSpPr>
          <p:spPr>
            <a:xfrm>
              <a:off x="9792070" y="-5705"/>
              <a:ext cx="2399930" cy="68637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6" name="Ryhmä 25"/>
            <p:cNvGrpSpPr/>
            <p:nvPr userDrawn="1"/>
          </p:nvGrpSpPr>
          <p:grpSpPr>
            <a:xfrm>
              <a:off x="8822884" y="-1895"/>
              <a:ext cx="2911917" cy="6850380"/>
              <a:chOff x="612334" y="-1895"/>
              <a:chExt cx="2911917" cy="6850380"/>
            </a:xfrm>
          </p:grpSpPr>
          <p:sp>
            <p:nvSpPr>
              <p:cNvPr id="8" name="Puolivapaa piirto 7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Puolivapaa piirto 8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sp>
          <p:nvSpPr>
            <p:cNvPr id="11" name="Suorakulmio 10"/>
            <p:cNvSpPr/>
            <p:nvPr userDrawn="1"/>
          </p:nvSpPr>
          <p:spPr>
            <a:xfrm>
              <a:off x="8550729" y="5715000"/>
              <a:ext cx="2460171" cy="114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5688" y="3475038"/>
            <a:ext cx="10585450" cy="1658937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88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74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Älä käyt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7264" y="321890"/>
            <a:ext cx="109003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000" noProof="0" dirty="0">
                <a:solidFill>
                  <a:schemeClr val="bg1"/>
                </a:solidFill>
              </a:rPr>
              <a:t>Dia-asettelut tämän mallin jälkeen eivät kuulu mallipohjaan</a:t>
            </a:r>
            <a:r>
              <a:rPr lang="fi-FI" sz="6000" baseline="0" noProof="0" dirty="0">
                <a:solidFill>
                  <a:schemeClr val="bg1"/>
                </a:solidFill>
              </a:rPr>
              <a:t> vaan vanhaan esitykseen!</a:t>
            </a:r>
          </a:p>
          <a:p>
            <a:r>
              <a:rPr lang="fi-FI" sz="6000" baseline="0" noProof="0" dirty="0">
                <a:solidFill>
                  <a:schemeClr val="bg1"/>
                </a:solidFill>
              </a:rPr>
              <a:t>Älä käytä tämän kohdan jälkeen näkyviä asetteluja.</a:t>
            </a:r>
            <a:endParaRPr lang="fi-FI" sz="6000" noProof="0" dirty="0"/>
          </a:p>
        </p:txBody>
      </p:sp>
    </p:spTree>
    <p:extLst>
      <p:ext uri="{BB962C8B-B14F-4D97-AF65-F5344CB8AC3E}">
        <p14:creationId xmlns:p14="http://schemas.microsoft.com/office/powerpoint/2010/main" val="392232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0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9538" y="365125"/>
            <a:ext cx="997426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9538" y="1825625"/>
            <a:ext cx="997426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25.3.2021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rgbClr val="2A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rgbClr val="93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026726"/>
            <a:ext cx="1227137" cy="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pos="1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 rot="10800000"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rgbClr val="2A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rgbClr val="93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25.3.2021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026726"/>
            <a:ext cx="1227137" cy="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 rot="10800000">
              <a:off x="0" y="1593"/>
              <a:ext cx="1216800" cy="4571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25.3.2021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548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6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8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25.3.2021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80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-1288" y="-5117"/>
            <a:ext cx="597600" cy="6862696"/>
            <a:chOff x="653830" y="-1344"/>
            <a:chExt cx="597600" cy="6862696"/>
          </a:xfrm>
        </p:grpSpPr>
        <p:sp>
          <p:nvSpPr>
            <p:cNvPr id="8" name="Suorakulmio 7"/>
            <p:cNvSpPr/>
            <p:nvPr/>
          </p:nvSpPr>
          <p:spPr>
            <a:xfrm>
              <a:off x="653830" y="-1344"/>
              <a:ext cx="597600" cy="2282400"/>
            </a:xfrm>
            <a:prstGeom prst="rect">
              <a:avLst/>
            </a:prstGeom>
            <a:solidFill>
              <a:srgbClr val="F7D7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653830" y="2285752"/>
              <a:ext cx="597600" cy="4575600"/>
            </a:xfrm>
            <a:prstGeom prst="rect">
              <a:avLst/>
            </a:prstGeom>
            <a:solidFill>
              <a:srgbClr val="0B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3" name="Ryhmä 42"/>
          <p:cNvGrpSpPr/>
          <p:nvPr userDrawn="1"/>
        </p:nvGrpSpPr>
        <p:grpSpPr>
          <a:xfrm>
            <a:off x="-617759" y="3810"/>
            <a:ext cx="7441469" cy="7555875"/>
            <a:chOff x="-617759" y="3810"/>
            <a:chExt cx="7441469" cy="7555875"/>
          </a:xfrm>
        </p:grpSpPr>
        <p:grpSp>
          <p:nvGrpSpPr>
            <p:cNvPr id="20" name="Ryhmä 19"/>
            <p:cNvGrpSpPr/>
            <p:nvPr userDrawn="1"/>
          </p:nvGrpSpPr>
          <p:grpSpPr>
            <a:xfrm>
              <a:off x="-617759" y="709305"/>
              <a:ext cx="2911917" cy="6850380"/>
              <a:chOff x="612334" y="-1895"/>
              <a:chExt cx="2911917" cy="6850380"/>
            </a:xfrm>
          </p:grpSpPr>
          <p:sp>
            <p:nvSpPr>
              <p:cNvPr id="24" name="Puolivapaa piirto 23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9525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Puolivapaa piirto 24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9525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sp>
          <p:nvSpPr>
            <p:cNvPr id="12" name="Puolivapaa piirto 11"/>
            <p:cNvSpPr/>
            <p:nvPr/>
          </p:nvSpPr>
          <p:spPr>
            <a:xfrm>
              <a:off x="3798570" y="3810"/>
              <a:ext cx="3025140" cy="1715505"/>
            </a:xfrm>
            <a:custGeom>
              <a:avLst/>
              <a:gdLst>
                <a:gd name="connsiteX0" fmla="*/ 0 w 3025140"/>
                <a:gd name="connsiteY0" fmla="*/ 1905 h 1715505"/>
                <a:gd name="connsiteX1" fmla="*/ 188595 w 3025140"/>
                <a:gd name="connsiteY1" fmla="*/ 238125 h 1715505"/>
                <a:gd name="connsiteX2" fmla="*/ 424815 w 3025140"/>
                <a:gd name="connsiteY2" fmla="*/ 449580 h 1715505"/>
                <a:gd name="connsiteX3" fmla="*/ 725805 w 3025140"/>
                <a:gd name="connsiteY3" fmla="*/ 659130 h 1715505"/>
                <a:gd name="connsiteX4" fmla="*/ 1057275 w 3025140"/>
                <a:gd name="connsiteY4" fmla="*/ 885825 h 1715505"/>
                <a:gd name="connsiteX5" fmla="*/ 1238250 w 3025140"/>
                <a:gd name="connsiteY5" fmla="*/ 1028700 h 1715505"/>
                <a:gd name="connsiteX6" fmla="*/ 1293495 w 3025140"/>
                <a:gd name="connsiteY6" fmla="*/ 1080135 h 1715505"/>
                <a:gd name="connsiteX7" fmla="*/ 1428750 w 3025140"/>
                <a:gd name="connsiteY7" fmla="*/ 1221105 h 1715505"/>
                <a:gd name="connsiteX8" fmla="*/ 1634490 w 3025140"/>
                <a:gd name="connsiteY8" fmla="*/ 1403985 h 1715505"/>
                <a:gd name="connsiteX9" fmla="*/ 1847850 w 3025140"/>
                <a:gd name="connsiteY9" fmla="*/ 1562100 h 1715505"/>
                <a:gd name="connsiteX10" fmla="*/ 2103120 w 3025140"/>
                <a:gd name="connsiteY10" fmla="*/ 1680210 h 1715505"/>
                <a:gd name="connsiteX11" fmla="*/ 2266950 w 3025140"/>
                <a:gd name="connsiteY11" fmla="*/ 1708785 h 1715505"/>
                <a:gd name="connsiteX12" fmla="*/ 2425065 w 3025140"/>
                <a:gd name="connsiteY12" fmla="*/ 1704975 h 1715505"/>
                <a:gd name="connsiteX13" fmla="*/ 2663190 w 3025140"/>
                <a:gd name="connsiteY13" fmla="*/ 1598295 h 1715505"/>
                <a:gd name="connsiteX14" fmla="*/ 2792730 w 3025140"/>
                <a:gd name="connsiteY14" fmla="*/ 1478280 h 1715505"/>
                <a:gd name="connsiteX15" fmla="*/ 2893695 w 3025140"/>
                <a:gd name="connsiteY15" fmla="*/ 1327785 h 1715505"/>
                <a:gd name="connsiteX16" fmla="*/ 2964180 w 3025140"/>
                <a:gd name="connsiteY16" fmla="*/ 1141095 h 1715505"/>
                <a:gd name="connsiteX17" fmla="*/ 3009900 w 3025140"/>
                <a:gd name="connsiteY17" fmla="*/ 906780 h 1715505"/>
                <a:gd name="connsiteX18" fmla="*/ 3025140 w 3025140"/>
                <a:gd name="connsiteY18" fmla="*/ 603885 h 1715505"/>
                <a:gd name="connsiteX19" fmla="*/ 3009900 w 3025140"/>
                <a:gd name="connsiteY19" fmla="*/ 276225 h 1715505"/>
                <a:gd name="connsiteX20" fmla="*/ 2988945 w 3025140"/>
                <a:gd name="connsiteY20" fmla="*/ 0 h 171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25140" h="1715505">
                  <a:moveTo>
                    <a:pt x="0" y="1905"/>
                  </a:moveTo>
                  <a:cubicBezTo>
                    <a:pt x="58896" y="82709"/>
                    <a:pt x="117793" y="163513"/>
                    <a:pt x="188595" y="238125"/>
                  </a:cubicBezTo>
                  <a:cubicBezTo>
                    <a:pt x="259397" y="312737"/>
                    <a:pt x="335280" y="379413"/>
                    <a:pt x="424815" y="449580"/>
                  </a:cubicBezTo>
                  <a:cubicBezTo>
                    <a:pt x="514350" y="519747"/>
                    <a:pt x="725805" y="659130"/>
                    <a:pt x="725805" y="659130"/>
                  </a:cubicBezTo>
                  <a:cubicBezTo>
                    <a:pt x="831215" y="731837"/>
                    <a:pt x="971868" y="824230"/>
                    <a:pt x="1057275" y="885825"/>
                  </a:cubicBezTo>
                  <a:cubicBezTo>
                    <a:pt x="1142682" y="947420"/>
                    <a:pt x="1198880" y="996315"/>
                    <a:pt x="1238250" y="1028700"/>
                  </a:cubicBezTo>
                  <a:cubicBezTo>
                    <a:pt x="1277620" y="1061085"/>
                    <a:pt x="1261745" y="1048068"/>
                    <a:pt x="1293495" y="1080135"/>
                  </a:cubicBezTo>
                  <a:cubicBezTo>
                    <a:pt x="1325245" y="1112202"/>
                    <a:pt x="1371918" y="1167130"/>
                    <a:pt x="1428750" y="1221105"/>
                  </a:cubicBezTo>
                  <a:cubicBezTo>
                    <a:pt x="1485583" y="1275080"/>
                    <a:pt x="1564640" y="1347153"/>
                    <a:pt x="1634490" y="1403985"/>
                  </a:cubicBezTo>
                  <a:cubicBezTo>
                    <a:pt x="1704340" y="1460817"/>
                    <a:pt x="1769745" y="1516063"/>
                    <a:pt x="1847850" y="1562100"/>
                  </a:cubicBezTo>
                  <a:cubicBezTo>
                    <a:pt x="1925955" y="1608138"/>
                    <a:pt x="2033270" y="1655762"/>
                    <a:pt x="2103120" y="1680210"/>
                  </a:cubicBezTo>
                  <a:cubicBezTo>
                    <a:pt x="2172970" y="1704658"/>
                    <a:pt x="2213293" y="1704658"/>
                    <a:pt x="2266950" y="1708785"/>
                  </a:cubicBezTo>
                  <a:cubicBezTo>
                    <a:pt x="2320607" y="1712912"/>
                    <a:pt x="2359025" y="1723390"/>
                    <a:pt x="2425065" y="1704975"/>
                  </a:cubicBezTo>
                  <a:cubicBezTo>
                    <a:pt x="2491105" y="1686560"/>
                    <a:pt x="2601913" y="1636078"/>
                    <a:pt x="2663190" y="1598295"/>
                  </a:cubicBezTo>
                  <a:cubicBezTo>
                    <a:pt x="2724468" y="1560513"/>
                    <a:pt x="2754313" y="1523365"/>
                    <a:pt x="2792730" y="1478280"/>
                  </a:cubicBezTo>
                  <a:cubicBezTo>
                    <a:pt x="2831148" y="1433195"/>
                    <a:pt x="2865120" y="1383982"/>
                    <a:pt x="2893695" y="1327785"/>
                  </a:cubicBezTo>
                  <a:cubicBezTo>
                    <a:pt x="2922270" y="1271588"/>
                    <a:pt x="2944813" y="1211262"/>
                    <a:pt x="2964180" y="1141095"/>
                  </a:cubicBezTo>
                  <a:cubicBezTo>
                    <a:pt x="2983547" y="1070928"/>
                    <a:pt x="2999740" y="996315"/>
                    <a:pt x="3009900" y="906780"/>
                  </a:cubicBezTo>
                  <a:cubicBezTo>
                    <a:pt x="3020060" y="817245"/>
                    <a:pt x="3025140" y="708977"/>
                    <a:pt x="3025140" y="603885"/>
                  </a:cubicBezTo>
                  <a:cubicBezTo>
                    <a:pt x="3025140" y="498793"/>
                    <a:pt x="3015933" y="376873"/>
                    <a:pt x="3009900" y="276225"/>
                  </a:cubicBezTo>
                  <a:cubicBezTo>
                    <a:pt x="3003868" y="175578"/>
                    <a:pt x="2996406" y="87789"/>
                    <a:pt x="2988945" y="0"/>
                  </a:cubicBezTo>
                </a:path>
              </a:pathLst>
            </a:custGeom>
            <a:noFill/>
            <a:ln w="9525">
              <a:solidFill>
                <a:srgbClr val="EA76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on paikkamerkki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838200" y="6502400"/>
            <a:ext cx="27432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25.3.2021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502400"/>
            <a:ext cx="41148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502400"/>
            <a:ext cx="27432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441596"/>
            <a:ext cx="1227137" cy="296077"/>
          </a:xfrm>
          <a:prstGeom prst="rect">
            <a:avLst/>
          </a:prstGeom>
        </p:spPr>
      </p:pic>
      <p:sp>
        <p:nvSpPr>
          <p:cNvPr id="41" name="Suorakulmio 40"/>
          <p:cNvSpPr/>
          <p:nvPr userDrawn="1"/>
        </p:nvSpPr>
        <p:spPr>
          <a:xfrm>
            <a:off x="-711200" y="584200"/>
            <a:ext cx="709912" cy="63838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Suorakulmio 41"/>
          <p:cNvSpPr/>
          <p:nvPr userDrawn="1"/>
        </p:nvSpPr>
        <p:spPr>
          <a:xfrm rot="5400000">
            <a:off x="813617" y="5927424"/>
            <a:ext cx="756000" cy="262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6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9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Sosiaali- ja </a:t>
            </a:r>
            <a:r>
              <a:rPr lang="en-GB" dirty="0" err="1"/>
              <a:t>kriisipäivystys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tilasto</a:t>
            </a:r>
            <a:r>
              <a:rPr lang="en-GB" dirty="0"/>
              <a:t> / </a:t>
            </a:r>
            <a:r>
              <a:rPr lang="en-GB"/>
              <a:t>tammikuu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61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316"/>
          </a:xfrm>
        </p:spPr>
        <p:txBody>
          <a:bodyPr>
            <a:normAutofit fontScale="90000"/>
          </a:bodyPr>
          <a:lstStyle/>
          <a:p>
            <a:r>
              <a:rPr lang="fi-FI" dirty="0"/>
              <a:t>Työn toteutus /yhteydenottojen segmentointi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36" t="31672" r="46551" b="39300"/>
          <a:stretch/>
        </p:blipFill>
        <p:spPr>
          <a:xfrm>
            <a:off x="423949" y="1415442"/>
            <a:ext cx="10573789" cy="50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4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Tapahtuman kesto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31" t="49916" r="46500" b="11034"/>
          <a:stretch/>
        </p:blipFill>
        <p:spPr>
          <a:xfrm>
            <a:off x="1122218" y="1911927"/>
            <a:ext cx="8595360" cy="44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5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34" y="150313"/>
            <a:ext cx="10515600" cy="82639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Yhteydenotot</a:t>
            </a:r>
            <a:r>
              <a:rPr lang="en-GB" dirty="0"/>
              <a:t> </a:t>
            </a:r>
            <a:r>
              <a:rPr lang="en-GB" dirty="0" err="1"/>
              <a:t>kunnittain</a:t>
            </a:r>
            <a:r>
              <a:rPr lang="en-GB" dirty="0"/>
              <a:t> 1_2021, N=696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091814" y="1205723"/>
            <a:ext cx="234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Yhteensä 701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90" t="19176" r="45953" b="40132"/>
          <a:stretch/>
        </p:blipFill>
        <p:spPr>
          <a:xfrm>
            <a:off x="1138844" y="1147157"/>
            <a:ext cx="9493134" cy="5370022"/>
          </a:xfrm>
          <a:prstGeom prst="rect">
            <a:avLst/>
          </a:prstGeom>
        </p:spPr>
      </p:pic>
      <p:sp>
        <p:nvSpPr>
          <p:cNvPr id="8" name="Tekstiruutu 4"/>
          <p:cNvSpPr txBox="1"/>
          <p:nvPr/>
        </p:nvSpPr>
        <p:spPr>
          <a:xfrm>
            <a:off x="1920067" y="1390389"/>
            <a:ext cx="4095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Ei valintaa 5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Muu 2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Hamina </a:t>
            </a:r>
            <a:r>
              <a:rPr lang="fi-FI" dirty="0">
                <a:solidFill>
                  <a:srgbClr val="244E96"/>
                </a:solidFill>
                <a:latin typeface="Arial" panose="020B0604020202020204" pitchFamily="34" charset="0"/>
              </a:rPr>
              <a:t>50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Kotka 173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Kouvola </a:t>
            </a:r>
            <a:r>
              <a:rPr lang="fi-FI" dirty="0">
                <a:solidFill>
                  <a:srgbClr val="244E96"/>
                </a:solidFill>
                <a:latin typeface="Arial" panose="020B0604020202020204" pitchFamily="34" charset="0"/>
              </a:rPr>
              <a:t>413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Miehikkälä 6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Pyhtää </a:t>
            </a:r>
            <a:r>
              <a:rPr lang="fi-FI" dirty="0">
                <a:solidFill>
                  <a:srgbClr val="244E96"/>
                </a:solidFill>
                <a:latin typeface="Arial" panose="020B0604020202020204" pitchFamily="34" charset="0"/>
              </a:rPr>
              <a:t>7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Turvapaikanhakija 5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Ulkopaikkakuntalainen 32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800" kern="1200" dirty="0">
                <a:solidFill>
                  <a:srgbClr val="244E96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Virolahti 3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Viikonpäivä ja yhteydenottojen lukumäärä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98" t="40382" r="46382" b="17208"/>
          <a:stretch/>
        </p:blipFill>
        <p:spPr>
          <a:xfrm>
            <a:off x="1446415" y="1961804"/>
            <a:ext cx="9152312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Tehtävä alkoi / yhteydenottojen lukumäärä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90" t="27582" r="45630" b="33063"/>
          <a:stretch/>
        </p:blipFill>
        <p:spPr>
          <a:xfrm>
            <a:off x="1055716" y="1837113"/>
            <a:ext cx="947650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Yhteydenottajat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73" t="35415" r="46167" b="25231"/>
          <a:stretch/>
        </p:blipFill>
        <p:spPr>
          <a:xfrm>
            <a:off x="1421476" y="1690688"/>
            <a:ext cx="8786553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9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Häke</a:t>
            </a:r>
            <a:r>
              <a:rPr lang="fi-FI" dirty="0"/>
              <a:t>-koodit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86" t="25099" r="46060" b="37457"/>
          <a:stretch/>
        </p:blipFill>
        <p:spPr>
          <a:xfrm>
            <a:off x="931025" y="1487978"/>
            <a:ext cx="9351819" cy="52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Tapahtumalaji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18" t="56239" r="50786" b="16825"/>
          <a:stretch/>
        </p:blipFill>
        <p:spPr>
          <a:xfrm>
            <a:off x="838201" y="1587731"/>
            <a:ext cx="9760526" cy="50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Tapahtuman ihmiset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69" t="22425" r="47027" b="37839"/>
          <a:stretch/>
        </p:blipFill>
        <p:spPr>
          <a:xfrm>
            <a:off x="1163782" y="1629295"/>
            <a:ext cx="8869680" cy="45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3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Tehtävää toteuttaneet työntekijät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17" t="28920" r="45737" b="29816"/>
          <a:stretch/>
        </p:blipFill>
        <p:spPr>
          <a:xfrm>
            <a:off x="1080655" y="2036618"/>
            <a:ext cx="8969432" cy="42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2070"/>
      </p:ext>
    </p:extLst>
  </p:cSld>
  <p:clrMapOvr>
    <a:masterClrMapping/>
  </p:clrMapOvr>
</p:sld>
</file>

<file path=ppt/theme/theme1.xml><?xml version="1.0" encoding="utf-8"?>
<a:theme xmlns:a="http://schemas.openxmlformats.org/drawingml/2006/main" name="Kymsote">
  <a:themeElements>
    <a:clrScheme name="Mukautettu 1">
      <a:dk1>
        <a:srgbClr val="244E96"/>
      </a:dk1>
      <a:lt1>
        <a:srgbClr val="FFFFFF"/>
      </a:lt1>
      <a:dk2>
        <a:srgbClr val="44546A"/>
      </a:dk2>
      <a:lt2>
        <a:srgbClr val="FFFFFF"/>
      </a:lt2>
      <a:accent1>
        <a:srgbClr val="244E96"/>
      </a:accent1>
      <a:accent2>
        <a:srgbClr val="E37B5B"/>
      </a:accent2>
      <a:accent3>
        <a:srgbClr val="EFD878"/>
      </a:accent3>
      <a:accent4>
        <a:srgbClr val="95D6D7"/>
      </a:accent4>
      <a:accent5>
        <a:srgbClr val="7B868C"/>
      </a:accent5>
      <a:accent6>
        <a:srgbClr val="1D24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C00CC30-97BF-4985-B1A9-8CDF0CF42865}" vid="{84456280-AC2F-46FB-BB82-192B67ABC6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6D002763B4BE043A5FC417683F38BC5" ma:contentTypeVersion="4" ma:contentTypeDescription="Luo uusi asiakirja." ma:contentTypeScope="" ma:versionID="1300651ff731c85a186f8613f8b58c85">
  <xsd:schema xmlns:xsd="http://www.w3.org/2001/XMLSchema" xmlns:xs="http://www.w3.org/2001/XMLSchema" xmlns:p="http://schemas.microsoft.com/office/2006/metadata/properties" xmlns:ns2="f9f916e1-0bf6-4377-af60-1501a72ef9a7" targetNamespace="http://schemas.microsoft.com/office/2006/metadata/properties" ma:root="true" ma:fieldsID="45e73c8dcff87152f8b32842fba06b7c" ns2:_="">
    <xsd:import namespace="f9f916e1-0bf6-4377-af60-1501a72ef9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916e1-0bf6-4377-af60-1501a72ef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A7B8AF-5331-488D-8162-EA18F6BE7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f916e1-0bf6-4377-af60-1501a72ef9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2FABE2-CF4F-49F6-A33A-9E746ECC878A}">
  <ds:schemaRefs>
    <ds:schemaRef ds:uri="http://purl.org/dc/terms/"/>
    <ds:schemaRef ds:uri="http://schemas.openxmlformats.org/package/2006/metadata/core-properties"/>
    <ds:schemaRef ds:uri="f9f916e1-0bf6-4377-af60-1501a72ef9a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AFF1D0-71FF-4E6C-85EA-55F528AB77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</TotalTime>
  <Words>61</Words>
  <Application>Microsoft Office PowerPoint</Application>
  <PresentationFormat>Laajakuva</PresentationFormat>
  <Paragraphs>22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Kymsote</vt:lpstr>
      <vt:lpstr>Sosiaali- ja kriisipäivystys,  tilasto / tammikuu 2021</vt:lpstr>
      <vt:lpstr>Yhteydenotot kunnittain 1_2021, N=696</vt:lpstr>
      <vt:lpstr>Viikonpäivä ja yhteydenottojen lukumäärä</vt:lpstr>
      <vt:lpstr>Tehtävä alkoi / yhteydenottojen lukumäärä</vt:lpstr>
      <vt:lpstr>Yhteydenottajat</vt:lpstr>
      <vt:lpstr>Häke-koodit</vt:lpstr>
      <vt:lpstr>Tapahtumalaji</vt:lpstr>
      <vt:lpstr>Tapahtuman ihmiset</vt:lpstr>
      <vt:lpstr>Tehtävää toteuttaneet työntekijät</vt:lpstr>
      <vt:lpstr>Työn toteutus /yhteydenottojen segmentointi</vt:lpstr>
      <vt:lpstr>Tapahtuman kesto</vt:lpstr>
    </vt:vector>
  </TitlesOfParts>
  <Company>Kymsote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Sosiaali- ja kriisipäivystys,  tilastot toukokuu 2020</dc:title>
  <dc:creator>Tasala Sinikka</dc:creator>
  <cp:lastModifiedBy>Horppu Sari</cp:lastModifiedBy>
  <cp:revision>18</cp:revision>
  <dcterms:created xsi:type="dcterms:W3CDTF">2020-06-09T18:20:47Z</dcterms:created>
  <dcterms:modified xsi:type="dcterms:W3CDTF">2021-03-25T08:05:28Z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0x01010056D002763B4BE043A5FC417683F38BC5</vt:lpwstr>
  </property>
</Properties>
</file>