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PSYYKKINEN JÄLKIPUINTI = DEBRIEFING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Psyykkisen jälkipuinnin tarkoitus on ehkäistä JÄRKYTTÄVÄN tapahtuman aiheuttamia jälkireaktioita kuten posttraumaattista stressireaktiota</a:t>
            </a:r>
          </a:p>
          <a:p>
            <a:r>
              <a:rPr lang="fi-FI" dirty="0"/>
              <a:t>Sen tarkoituksena on vahvistaa myös ryhmäsuhteita, normalisoida tapahtuman jälkeisiä reaktioita ja antaa mahdollisuus järjestää mielen sekasortoa</a:t>
            </a:r>
          </a:p>
          <a:p>
            <a:r>
              <a:rPr lang="fi-FI" dirty="0"/>
              <a:t>SE ON RYHMÄISTUNTO, JOSSA SAMAN JÄRKYTTÄVÄN TAPAHTUMAN KOKENEET IHMISET KEHITTÄVÄT YHTEISEN YMMÄRRETTÄVÄN LOOGISEN KERTOMUKSEN TAPAHTUNEESTA</a:t>
            </a:r>
          </a:p>
          <a:p>
            <a:r>
              <a:rPr lang="fi-FI" dirty="0"/>
              <a:t>TULISI TAPAHTUA 1 – 4 PÄIVÄÄ JÄRKYTTÄVÄN TAPAHTUMAN JÄLKEEN, ELI SOKKIVAIHEEN VÄISTYTTYÄ.</a:t>
            </a:r>
          </a:p>
        </p:txBody>
      </p:sp>
    </p:spTree>
    <p:extLst>
      <p:ext uri="{BB962C8B-B14F-4D97-AF65-F5344CB8AC3E}">
        <p14:creationId xmlns:p14="http://schemas.microsoft.com/office/powerpoint/2010/main" val="1713302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8A637B-9741-4890-B614-BACF4415E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A7D092-CF52-4FEF-851C-F37D2857332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IHANTEELLINEN RYHMÄN KOKO ON MUUTAMASTA HENKILÖSTÄ KORKEINTAAN 12 HENKILÖÖN.</a:t>
            </a:r>
          </a:p>
          <a:p>
            <a:r>
              <a:rPr lang="fi-FI" dirty="0"/>
              <a:t>VETÄJIÄ TULISI OLLA KAKSI</a:t>
            </a:r>
          </a:p>
          <a:p>
            <a:r>
              <a:rPr lang="fi-FI" dirty="0"/>
              <a:t>VETÄJILLÄ TULISI OLLA IHMISSUHDEALAN KOULUTUS JA DEBRIEFINGOHJAAJAN KOULUTUS. Sosiaali- ja kriisikeskuksen henkilökunta tekevät </a:t>
            </a:r>
            <a:r>
              <a:rPr lang="fi-FI" dirty="0" err="1"/>
              <a:t>debriefing</a:t>
            </a:r>
            <a:r>
              <a:rPr lang="fi-FI" dirty="0"/>
              <a:t> työskentelyä.</a:t>
            </a:r>
          </a:p>
          <a:p>
            <a:r>
              <a:rPr lang="fi-FI" dirty="0"/>
              <a:t>JOS RYHMÄ ON ISO VETÄJIÄ VOI OLLA USEAMPIKIN KUIN KAKSI, YKSI ON PÄÄVETÄJÄ.</a:t>
            </a:r>
          </a:p>
          <a:p>
            <a:r>
              <a:rPr lang="fi-FI" dirty="0"/>
              <a:t>DEBRIEFING ISTUNTO SUOSITELLAAN PIDETTÄVÄKSI RAUHALLISESSA YMPÄRISTÖSSÄ ESIM. TERVEYSKESKUKSEN-, SEURAKUNNAN- TAI KOULUN TILOISSA. Myös asiakkaiden/perheen koti on luonnollinen paikka silloin, kun järkyttävä tapahtuma koskettaa koko perhettä.</a:t>
            </a:r>
          </a:p>
        </p:txBody>
      </p:sp>
    </p:spTree>
    <p:extLst>
      <p:ext uri="{BB962C8B-B14F-4D97-AF65-F5344CB8AC3E}">
        <p14:creationId xmlns:p14="http://schemas.microsoft.com/office/powerpoint/2010/main" val="958807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C26138-B97A-45C2-B26D-19CCE5C79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Debriefing</a:t>
            </a:r>
            <a:r>
              <a:rPr lang="fi-FI" dirty="0"/>
              <a:t> istunnon vaiheet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40B546-70FB-43C9-8D27-33A74955F35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i-FI" dirty="0"/>
              <a:t>Aloitusvaihe</a:t>
            </a:r>
          </a:p>
          <a:p>
            <a:pPr lvl="1">
              <a:buFontTx/>
              <a:buChar char="-"/>
            </a:pPr>
            <a:r>
              <a:rPr lang="fi-FI" dirty="0"/>
              <a:t>Vetäjät kertovat, miksi on kokoonnuttu</a:t>
            </a:r>
          </a:p>
          <a:p>
            <a:pPr lvl="1">
              <a:buFontTx/>
              <a:buChar char="-"/>
            </a:pPr>
            <a:r>
              <a:rPr lang="fi-FI" dirty="0"/>
              <a:t>Käydään läpi istunnon pelisääntöjä</a:t>
            </a:r>
          </a:p>
          <a:p>
            <a:pPr lvl="1">
              <a:buFontTx/>
              <a:buChar char="-"/>
            </a:pPr>
            <a:r>
              <a:rPr lang="fi-FI" dirty="0"/>
              <a:t>Korostetaan vaitiolovelvollisuutta</a:t>
            </a:r>
          </a:p>
          <a:p>
            <a:pPr lvl="1">
              <a:buFontTx/>
              <a:buChar char="-"/>
            </a:pPr>
            <a:r>
              <a:rPr lang="fi-FI" dirty="0"/>
              <a:t>Jokainen saa puhua, ei ole pakko</a:t>
            </a:r>
          </a:p>
          <a:p>
            <a:pPr lvl="1">
              <a:buFontTx/>
              <a:buChar char="-"/>
            </a:pPr>
            <a:r>
              <a:rPr lang="fi-FI" dirty="0"/>
              <a:t>Jokainen puhuu ja kokee asiat omalla tavallaan</a:t>
            </a:r>
          </a:p>
        </p:txBody>
      </p:sp>
    </p:spTree>
    <p:extLst>
      <p:ext uri="{BB962C8B-B14F-4D97-AF65-F5344CB8AC3E}">
        <p14:creationId xmlns:p14="http://schemas.microsoft.com/office/powerpoint/2010/main" val="2565035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E773C4-867E-4E60-8B62-D2559A76D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8E5D89-FC0E-4FA0-9545-F1B197A69F3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2. Tosiasiavaihe</a:t>
            </a:r>
          </a:p>
          <a:p>
            <a:pPr marL="0" indent="0">
              <a:buNone/>
            </a:pPr>
            <a:r>
              <a:rPr lang="fi-FI" dirty="0"/>
              <a:t>	- jokainen esittäytyy ja kertoo lyhyesti, mitä tapahtui ja millainen on hänen 	osuutensa tapahtumassa </a:t>
            </a:r>
          </a:p>
          <a:p>
            <a:pPr marL="0" indent="0">
              <a:buNone/>
            </a:pPr>
            <a:r>
              <a:rPr lang="fi-FI" dirty="0"/>
              <a:t>	- käydään faktat läpi yhdessä</a:t>
            </a:r>
          </a:p>
        </p:txBody>
      </p:sp>
    </p:spTree>
    <p:extLst>
      <p:ext uri="{BB962C8B-B14F-4D97-AF65-F5344CB8AC3E}">
        <p14:creationId xmlns:p14="http://schemas.microsoft.com/office/powerpoint/2010/main" val="1895913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9310E5-5FBC-4364-8EC6-4628ED4D8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D3630A-25B8-4717-B4B4-335221D03E2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3. Ajatusvaihe</a:t>
            </a:r>
          </a:p>
          <a:p>
            <a:pPr marL="0" indent="0">
              <a:buNone/>
            </a:pPr>
            <a:r>
              <a:rPr lang="fi-FI" dirty="0"/>
              <a:t>	- käydään läpi kunkin osallistujan ajatukset. muistatko, mitä ajattelit kun 	sait tietää tapahtuneesta?</a:t>
            </a:r>
          </a:p>
          <a:p>
            <a:pPr marL="0" indent="0">
              <a:buNone/>
            </a:pPr>
            <a:r>
              <a:rPr lang="fi-FI" dirty="0"/>
              <a:t>	- millaisia ajatuksia sinulla on ollut viime päivinä tapahtuneesta?</a:t>
            </a:r>
          </a:p>
          <a:p>
            <a:pPr marL="0" indent="0">
              <a:buNone/>
            </a:pPr>
            <a:r>
              <a:rPr lang="fi-FI" dirty="0"/>
              <a:t>	- käydään läpi kehon aistimukset; haju, maku, näkö, tunto ja 	kuuloaistimukset</a:t>
            </a:r>
          </a:p>
          <a:p>
            <a:pPr marL="0" indent="0">
              <a:buNone/>
            </a:pPr>
            <a:r>
              <a:rPr lang="fi-FI" dirty="0"/>
              <a:t>	- mihin kiinnitit erityisesti huomiota ja mitä päätöksiä teit havaintojesi 	pohjalta?</a:t>
            </a:r>
          </a:p>
        </p:txBody>
      </p:sp>
    </p:spTree>
    <p:extLst>
      <p:ext uri="{BB962C8B-B14F-4D97-AF65-F5344CB8AC3E}">
        <p14:creationId xmlns:p14="http://schemas.microsoft.com/office/powerpoint/2010/main" val="1133238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25B376-09BD-4036-AEB5-FD4B85A35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5CF390-5D68-4DD2-ADCA-95D1355D582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4. Reaktiovaihe</a:t>
            </a:r>
          </a:p>
          <a:p>
            <a:pPr marL="0" indent="0">
              <a:buNone/>
            </a:pPr>
            <a:r>
              <a:rPr lang="fi-FI" dirty="0"/>
              <a:t>	- käydään läpi tapahtuman aikana koetut tunteet ja edetään tämän hetkisiin 	tunteisiin</a:t>
            </a:r>
          </a:p>
          <a:p>
            <a:pPr marL="0" indent="0">
              <a:buNone/>
            </a:pPr>
            <a:r>
              <a:rPr lang="fi-FI" dirty="0"/>
              <a:t>	- vetäjät ottavat esille ja kysyvät aktiivisesti erilaisten tunteiden 	kokemisesta esim.; pelko, itsesyytökset, avuttomuus, turhautuminen, raivo, 	sääli, häpeä, viha, ahdistus</a:t>
            </a:r>
          </a:p>
          <a:p>
            <a:pPr marL="0" indent="0">
              <a:buNone/>
            </a:pPr>
            <a:r>
              <a:rPr lang="fi-FI" dirty="0"/>
              <a:t>	- kehon reaktio esim.; itku, päänsärky, vatsavaivat, unihäiriöt</a:t>
            </a:r>
          </a:p>
        </p:txBody>
      </p:sp>
    </p:spTree>
    <p:extLst>
      <p:ext uri="{BB962C8B-B14F-4D97-AF65-F5344CB8AC3E}">
        <p14:creationId xmlns:p14="http://schemas.microsoft.com/office/powerpoint/2010/main" val="1579325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3EF80F-85DA-49E4-B7B9-1143911EA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D4DB96-056F-497F-8077-B169B1FADD6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5. Normalisointivaihe</a:t>
            </a:r>
          </a:p>
          <a:p>
            <a:pPr marL="0" indent="0">
              <a:buNone/>
            </a:pPr>
            <a:r>
              <a:rPr lang="fi-FI" dirty="0"/>
              <a:t>	- vetäjä kokoaa ja kommentoi esiin tulleet edellisen vaiheen reaktiot</a:t>
            </a:r>
          </a:p>
          <a:p>
            <a:pPr marL="0" indent="0">
              <a:buNone/>
            </a:pPr>
            <a:r>
              <a:rPr lang="fi-FI" dirty="0"/>
              <a:t>	- kerrotaan, että reaktiot ovat normaaleja ja kerrotaan, mitä reaktioita ja 	tuntemuksia on odotettavissa lähipäivinä</a:t>
            </a:r>
          </a:p>
          <a:p>
            <a:pPr marL="0" indent="0">
              <a:buNone/>
            </a:pPr>
            <a:r>
              <a:rPr lang="fi-FI" dirty="0"/>
              <a:t>	- vetäjät kertovat hyvistä stressinhallintakeinoista</a:t>
            </a:r>
          </a:p>
          <a:p>
            <a:pPr marL="0" indent="0">
              <a:buNone/>
            </a:pPr>
            <a:r>
              <a:rPr lang="fi-FI" dirty="0"/>
              <a:t>	- keskustellaan arjen sujumisesta ja käytännön asioiden järjestelyistä</a:t>
            </a:r>
          </a:p>
          <a:p>
            <a:pPr marL="0" indent="0">
              <a:buNone/>
            </a:pPr>
            <a:r>
              <a:rPr lang="fi-FI" dirty="0"/>
              <a:t>	- selvitetään avun ja auttamisverkostojen aktivointi</a:t>
            </a:r>
          </a:p>
        </p:txBody>
      </p:sp>
    </p:spTree>
    <p:extLst>
      <p:ext uri="{BB962C8B-B14F-4D97-AF65-F5344CB8AC3E}">
        <p14:creationId xmlns:p14="http://schemas.microsoft.com/office/powerpoint/2010/main" val="3618055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91F64F-4FDF-45FA-AC0F-1A23ABC3C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B506FF-584F-494E-BE8C-8232A624425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6. Päätösvaihe</a:t>
            </a:r>
          </a:p>
          <a:p>
            <a:pPr marL="0" indent="0">
              <a:buNone/>
            </a:pPr>
            <a:r>
              <a:rPr lang="fi-FI" dirty="0"/>
              <a:t>	- tehdään yhteenveto istunnosta</a:t>
            </a:r>
          </a:p>
          <a:p>
            <a:pPr marL="0" indent="0">
              <a:buNone/>
            </a:pPr>
            <a:r>
              <a:rPr lang="fi-FI" dirty="0"/>
              <a:t>	- sovitaan seurantaistunto 2- 3 viikon päähän</a:t>
            </a:r>
          </a:p>
          <a:p>
            <a:pPr marL="0" indent="0">
              <a:buNone/>
            </a:pPr>
            <a:r>
              <a:rPr lang="fi-FI" dirty="0"/>
              <a:t>	- kehotetaan osallistujia ottamaan yhteyttä, jos siltä tuntuu esim. olo 	vain huononee koko ajan</a:t>
            </a:r>
          </a:p>
          <a:p>
            <a:pPr marL="0" indent="0">
              <a:buNone/>
            </a:pPr>
            <a:r>
              <a:rPr lang="fi-FI" dirty="0"/>
              <a:t>	- tarjotaan mahdollisuus kahdenkeskiseen keskusteluun myös</a:t>
            </a:r>
          </a:p>
          <a:p>
            <a:pPr marL="0" indent="0">
              <a:buNone/>
            </a:pPr>
            <a:r>
              <a:rPr lang="fi-FI" dirty="0"/>
              <a:t>	- istunto kestää noin 1 – 2 tuntia.</a:t>
            </a:r>
          </a:p>
        </p:txBody>
      </p:sp>
    </p:spTree>
    <p:extLst>
      <p:ext uri="{BB962C8B-B14F-4D97-AF65-F5344CB8AC3E}">
        <p14:creationId xmlns:p14="http://schemas.microsoft.com/office/powerpoint/2010/main" val="1137356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1A10BE-00C1-4B63-B005-067528C82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0056A3-68CF-4AEC-8E84-9F121A047C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Istunnon jälkeen vetäjien tulisi purkaa oma kuormituksensa käymällä läpi;</a:t>
            </a:r>
          </a:p>
          <a:p>
            <a:pPr lvl="1"/>
            <a:r>
              <a:rPr lang="fi-FI" dirty="0"/>
              <a:t>1. tyytyväisyys/tyytymättömyys istuntoon ja sen tuloksiin</a:t>
            </a:r>
          </a:p>
          <a:p>
            <a:pPr lvl="1"/>
            <a:r>
              <a:rPr lang="fi-FI" dirty="0"/>
              <a:t>2. mikä oli raskainta – missä vaiheessa ja missä se tuntui?</a:t>
            </a:r>
          </a:p>
          <a:p>
            <a:pPr lvl="1"/>
            <a:r>
              <a:rPr lang="fi-FI" dirty="0"/>
              <a:t>3. oman rentoutumiskeinon miettiminen</a:t>
            </a:r>
            <a:r>
              <a:rPr lang="fi-FI"/>
              <a:t>/irrottautumiskeino rankasta työtilanteesta</a:t>
            </a:r>
          </a:p>
        </p:txBody>
      </p:sp>
    </p:spTree>
    <p:extLst>
      <p:ext uri="{BB962C8B-B14F-4D97-AF65-F5344CB8AC3E}">
        <p14:creationId xmlns:p14="http://schemas.microsoft.com/office/powerpoint/2010/main" val="2897966618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47</TotalTime>
  <Words>469</Words>
  <Application>Microsoft Office PowerPoint</Application>
  <PresentationFormat>Laajakuva</PresentationFormat>
  <Paragraphs>45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Tw Cen MT</vt:lpstr>
      <vt:lpstr>Pisara</vt:lpstr>
      <vt:lpstr>PSYYKKINEN JÄLKIPUINTI = DEBRIEFING</vt:lpstr>
      <vt:lpstr>PowerPoint-esitys</vt:lpstr>
      <vt:lpstr>Debriefing istunnon vaiheet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PSYYKKINEN JÄLKIPUINTI = DEBRIEFING</dc:title>
  <dc:creator>Horppu Sari</dc:creator>
  <cp:lastModifiedBy>sarih</cp:lastModifiedBy>
  <cp:revision>6</cp:revision>
  <dcterms:created xsi:type="dcterms:W3CDTF">2019-12-09T08:52:12Z</dcterms:created>
  <dcterms:modified xsi:type="dcterms:W3CDTF">2020-02-23T07:12:49Z</dcterms:modified>
</cp:coreProperties>
</file>