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8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86" r:id="rId4"/>
    <p:sldId id="261" r:id="rId5"/>
    <p:sldId id="287" r:id="rId6"/>
    <p:sldId id="258" r:id="rId7"/>
    <p:sldId id="259" r:id="rId8"/>
    <p:sldId id="260" r:id="rId9"/>
    <p:sldId id="262" r:id="rId10"/>
    <p:sldId id="268" r:id="rId11"/>
    <p:sldId id="288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7" r:id="rId24"/>
    <p:sldId id="278" r:id="rId25"/>
    <p:sldId id="279" r:id="rId26"/>
    <p:sldId id="281" r:id="rId27"/>
    <p:sldId id="280" r:id="rId28"/>
    <p:sldId id="282" r:id="rId29"/>
    <p:sldId id="289" r:id="rId30"/>
    <p:sldId id="290" r:id="rId31"/>
    <p:sldId id="285" r:id="rId3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66F4FD-55C9-4DC4-9E83-FE54C7819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F0D2691-A596-4F16-A0D5-23B6DFC03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2F6F933-C9C1-4168-BD20-14A20155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131585-C379-4EDC-81FE-B417EEC1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50AEEF-78CE-4FE6-AC03-7512C509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421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1492F0-56C2-4CAF-85E0-148E42EC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D626C11-A0D0-4622-822C-CB91FBB53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E91D93-8202-414F-8795-F95B7A2B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2B81D4-DC20-483D-A070-D7A9D667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55DCF9-4955-4B44-83C1-94332E29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77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8EED0A2-C01A-4F51-A19E-80EEC149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FC9A6D1-9582-4650-8E82-E207EABC3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B839E1-229C-4ED8-9B55-1AD75E8A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963DAA-529C-4276-9683-CF69F1E6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37C23B-E3DC-4F81-BFB7-A263B8D47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298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FFA479-A732-47AB-8D37-057FCA84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F4B55B-F452-4F11-BEF0-3124D0248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F3C1DF-0F81-4498-80D3-9FD75057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3B9AC96-EF8D-46E9-9DE0-C4129846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8E7CE2-43D8-413C-B6BD-7F3E9EC4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728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863C22-E023-4776-BB53-3EC5E18A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1F92B1-2147-4559-B86C-8E16A64B5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B3C8B3-85CF-4574-8949-6A79939A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16CD85-AC7E-44FF-9C3C-ABF69B44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00B583-370E-40E9-8DA3-40D307B2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18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F57EDD-8C9C-4B4F-80E4-7B3E2EB3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F53771-AFE5-4627-AD13-56A68E882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84F0F8-743B-496C-A855-0A0AC63E2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186C0CA-24A5-499B-8FC1-0689F67B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976DE3F-CC13-4B14-BBFE-8E86CF12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3981E61-7627-42E9-A8F2-0EED1D1D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467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91C482-0A5F-4109-B745-519FCE2C6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90F914-F500-4BCF-AF33-DE9A3A704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5B3876E-E75F-458A-AD61-580A087B3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27873DF-E215-4A50-BE3F-6B5FA5F51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9E1E908-C627-4E82-8312-2C63E66A1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B060EB8-A5D7-4FA0-95ED-FFA5106A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912DC29-E1DC-4D07-97A4-481B588F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8EC5EE2-80B9-44D6-B6AC-A48D1C85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139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22147F-8679-4445-9EF4-5CE0ABFF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2F35FB4-596D-4FC1-8575-4B3FBC19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13E3D8F-CE37-4E3F-9202-740933ED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3FF6178-0807-412A-BE18-5780643D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899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F6326B1-3046-4CE6-9533-91382C11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873867-18E0-45FD-8892-4D5062B2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37A79DB-D925-4AC0-8A8A-B356D9E1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78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A9DE27-25A7-468F-8757-E9978B51C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E4260B-CE47-45ED-B415-74BAC2EF2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709BC12-47BC-45AF-9BF9-7C3DB815A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51B2196-9BF7-4EC1-BDFB-563D5603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838BB5D-6F22-4908-93EC-631102E9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AFAC1B5-4FBC-4330-AA33-317736F4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810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E65EDD-3ACC-4D57-99A1-2542BDA2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03C3006-C22D-4F52-B202-A04EA4CAE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0AEFAF-1093-4A95-9AF9-985E0E566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52A9A43-E36C-44D7-AB36-ABBAC877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1140F32-5452-4FFB-B76A-CC6FACAA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9431A69-5126-474F-8ED4-0EE26943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053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79B30B5-E4D0-4F43-989F-1C114C51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BD0F66D-8BE0-4E63-8AA5-D71876FC1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E49549-B897-4D51-BE00-8BD7FB701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CA3E9-9FAE-46C4-988B-B859665BD6D4}" type="datetimeFigureOut">
              <a:rPr lang="fi-FI" smtClean="0"/>
              <a:t>11.9.2017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B754A1-74E9-4C7C-8E28-8E1A530C9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76CFAF-AAAB-4D8D-938E-89B6B4BEB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C4926-7D57-49AB-A4A4-14CE274AF4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3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lobalmeal.fi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bit.ly/2wRts3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1F586132-6C75-4669-8027-6B3BA22AC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98" y="295119"/>
            <a:ext cx="8398413" cy="60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0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50C52D-5145-4F03-A15F-EE8768F8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Mainonnan tarkoitus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0788"/>
            <a:ext cx="10401886" cy="6483132"/>
          </a:xfrm>
        </p:spPr>
        <p:txBody>
          <a:bodyPr>
            <a:normAutofit/>
          </a:bodyPr>
          <a:lstStyle/>
          <a:p>
            <a:r>
              <a:rPr lang="fi-FI" dirty="0"/>
              <a:t>Mihin mainoksilla yleensä pyritään? </a:t>
            </a:r>
          </a:p>
          <a:p>
            <a:r>
              <a:rPr lang="fi-FI" dirty="0"/>
              <a:t>Mitä tarkoittaa brändi? </a:t>
            </a:r>
          </a:p>
          <a:p>
            <a:r>
              <a:rPr lang="fi-FI" dirty="0"/>
              <a:t>Mitä logoja, liikemerkkejä tai tunnuslauseita muistatte? </a:t>
            </a:r>
          </a:p>
          <a:p>
            <a:r>
              <a:rPr lang="fi-FI" dirty="0"/>
              <a:t>Miksi jokin mainos herättää mielenkiintosi?</a:t>
            </a:r>
            <a:endParaRPr lang="fi-FI" b="0" dirty="0">
              <a:effectLst/>
            </a:endParaRPr>
          </a:p>
          <a:p>
            <a:pPr marL="0" indent="0">
              <a:buNone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8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B35561-E0AE-4296-85EB-BD9E61E8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12" y="478247"/>
            <a:ext cx="4403888" cy="1299753"/>
          </a:xfrm>
        </p:spPr>
        <p:txBody>
          <a:bodyPr>
            <a:normAutofit/>
          </a:bodyPr>
          <a:lstStyle/>
          <a:p>
            <a:r>
              <a:rPr lang="fi-FI" dirty="0"/>
              <a:t>Mainoksen viesti ja vaikutuskeinot</a:t>
            </a:r>
          </a:p>
        </p:txBody>
      </p:sp>
      <p:sp>
        <p:nvSpPr>
          <p:cNvPr id="3" name="Rectangle 2"/>
          <p:cNvSpPr/>
          <p:nvPr/>
        </p:nvSpPr>
        <p:spPr>
          <a:xfrm>
            <a:off x="446203" y="2303420"/>
            <a:ext cx="4066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Mikä tuote ja brändi mainoksessa näkyy?</a:t>
            </a:r>
          </a:p>
          <a:p>
            <a:r>
              <a:rPr lang="fi-FI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Käytetäänkö kuvassa tehokeinoa, joka kiinnittää katseesi?</a:t>
            </a:r>
          </a:p>
          <a:p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Millaista kuvaa ja sanomaa mainos välittää katsojalle?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83" y="631034"/>
            <a:ext cx="4654550" cy="60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0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50C52D-5145-4F03-A15F-EE8768F8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Mainoksen analyysi (</a:t>
            </a:r>
            <a:r>
              <a:rPr lang="fi-FI" dirty="0" err="1"/>
              <a:t>lisäkymyksiä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0536"/>
            <a:ext cx="8924777" cy="648313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Millaisia ihmisiä mainoksissa esiintyy? Entä mitä mainoksissa ei näy? </a:t>
            </a:r>
          </a:p>
          <a:p>
            <a:r>
              <a:rPr lang="fi-FI" dirty="0"/>
              <a:t>Minkälainen tunnelma mainokseen on luotu? </a:t>
            </a:r>
          </a:p>
          <a:p>
            <a:r>
              <a:rPr lang="fi-FI" dirty="0"/>
              <a:t>Mitä mainoksen tekijä haluaa mainoksen vastaanottajan tuntevan? </a:t>
            </a:r>
          </a:p>
          <a:p>
            <a:r>
              <a:rPr lang="fi-FI" dirty="0"/>
              <a:t>Mitä kuvallisia ja sanallisia vaikuttamiskeinoja mainoksessa on käytetty? Esim. kuvan asetelma ja lukusuunta, värit ja valot, maisema, meikki, kuvamuuntelu, huumori ja iskulauseet…</a:t>
            </a:r>
          </a:p>
          <a:p>
            <a:r>
              <a:rPr lang="fi-FI" dirty="0"/>
              <a:t>Onko mainos toteutettu hyvällä maulla?</a:t>
            </a:r>
          </a:p>
          <a:p>
            <a:pPr marL="0" indent="0">
              <a:buNone/>
            </a:pPr>
            <a:endParaRPr lang="fi-FI" b="0" dirty="0">
              <a:effectLst/>
            </a:endParaRPr>
          </a:p>
          <a:p>
            <a:pPr marL="0" indent="0">
              <a:buNone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6838ECE-3AF8-40D9-B824-23DC8732D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50C52D-5145-4F03-A15F-EE8768F8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Advertoriaali</a:t>
            </a:r>
            <a:r>
              <a:rPr lang="fi-FI" dirty="0"/>
              <a:t> on lehtijutun muotoon kirjoitettu mainos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0788"/>
            <a:ext cx="10401886" cy="6483132"/>
          </a:xfrm>
        </p:spPr>
        <p:txBody>
          <a:bodyPr>
            <a:normAutofit/>
          </a:bodyPr>
          <a:lstStyle/>
          <a:p>
            <a:r>
              <a:rPr lang="fi-FI" dirty="0"/>
              <a:t>Onko käsite tuttu? </a:t>
            </a:r>
          </a:p>
          <a:p>
            <a:r>
              <a:rPr lang="fi-FI" dirty="0"/>
              <a:t>Oliko toimituksellinen aineisto (lehtiartikkelit) helppo erottaa mainoksista etsiessänne mainoksia ja uutisia? </a:t>
            </a:r>
          </a:p>
          <a:p>
            <a:r>
              <a:rPr lang="fi-FI" dirty="0"/>
              <a:t>Millaisia </a:t>
            </a:r>
            <a:r>
              <a:rPr lang="fi-FI" dirty="0" err="1"/>
              <a:t>advertoriaaleja</a:t>
            </a:r>
            <a:r>
              <a:rPr lang="fi-FI" dirty="0"/>
              <a:t> löysitte?</a:t>
            </a:r>
          </a:p>
          <a:p>
            <a:r>
              <a:rPr lang="fi-FI" dirty="0"/>
              <a:t>Miten jutuissa oli tuotu esiin, että kyseessä on </a:t>
            </a:r>
            <a:r>
              <a:rPr lang="fi-FI" dirty="0" err="1"/>
              <a:t>advertoriaali</a:t>
            </a:r>
            <a:r>
              <a:rPr lang="fi-FI" dirty="0"/>
              <a:t>?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1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65EEC3-EFB8-48AB-A48C-7DF2E261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3 KRIITTISEN KUVASTON TULKINTA</a:t>
            </a:r>
            <a:endParaRPr lang="fi-FI" b="1" dirty="0">
              <a:effectLst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58B22CB-6D4A-467D-B5C0-5D4484BA4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3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31FF5863-0A49-40DF-BE97-F1D00D47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Kantaaottava taide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fi-FI" dirty="0"/>
              <a:t>Mitä ajatuksia teos herättää?</a:t>
            </a:r>
          </a:p>
          <a:p>
            <a:pPr fontAlgn="base"/>
            <a:r>
              <a:rPr lang="fi-FI" dirty="0"/>
              <a:t>Minkä viestin teoksen tekijä tuo esille, käykö se selvästi ilmi?</a:t>
            </a:r>
          </a:p>
          <a:p>
            <a:pPr fontAlgn="base"/>
            <a:r>
              <a:rPr lang="fi-FI" dirty="0"/>
              <a:t>Näkyykö teoksessa mainosten elementtejä tai tehokeinoja? Mitä?</a:t>
            </a:r>
          </a:p>
          <a:p>
            <a:pPr fontAlgn="base"/>
            <a:r>
              <a:rPr lang="fi-FI" dirty="0"/>
              <a:t>Onko teos onnistunut?</a:t>
            </a:r>
          </a:p>
          <a:p>
            <a:pPr marL="0" indent="0">
              <a:buNone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16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64E5258-F142-44FC-940A-2949CF02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43" y="3636051"/>
            <a:ext cx="3931920" cy="275503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CEDCAEE-4FE7-42CD-B437-9E5F7951A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42" y="440390"/>
            <a:ext cx="3931465" cy="290636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8E2A0FD-B0E3-46C2-89C0-1395900F5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46" y="1365374"/>
            <a:ext cx="4931994" cy="3698996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0BC11FBC-5F2F-4536-8A35-91BF7C47065E}"/>
              </a:ext>
            </a:extLst>
          </p:cNvPr>
          <p:cNvSpPr/>
          <p:nvPr/>
        </p:nvSpPr>
        <p:spPr>
          <a:xfrm rot="5400000">
            <a:off x="9629539" y="2952475"/>
            <a:ext cx="3451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Asunción </a:t>
            </a:r>
            <a:r>
              <a:rPr lang="en-US" sz="1200" dirty="0" err="1"/>
              <a:t>Molinos</a:t>
            </a:r>
            <a:r>
              <a:rPr lang="en-US" sz="1200" dirty="0"/>
              <a:t> Gordo (2016). </a:t>
            </a:r>
            <a:r>
              <a:rPr lang="en-US" sz="1200" dirty="0" err="1"/>
              <a:t>Kuvaaja</a:t>
            </a:r>
            <a:r>
              <a:rPr lang="en-US" sz="1200" dirty="0"/>
              <a:t> Pinja Sipari</a:t>
            </a:r>
            <a:endParaRPr lang="fi-FI" sz="1200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F87E1B57-2924-4B06-B5D1-99C9ACCFDD00}"/>
              </a:ext>
            </a:extLst>
          </p:cNvPr>
          <p:cNvSpPr/>
          <p:nvPr/>
        </p:nvSpPr>
        <p:spPr>
          <a:xfrm rot="5400000">
            <a:off x="4621808" y="1229791"/>
            <a:ext cx="1994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/>
              <a:t>Jani Leinonen (2014). </a:t>
            </a:r>
          </a:p>
          <a:p>
            <a:r>
              <a:rPr lang="fi-FI" sz="1200" dirty="0"/>
              <a:t>Kuvaaja Andrew-M-Whitman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3BE50AC7-FF21-4A90-AF87-C07AC640F5CF}"/>
              </a:ext>
            </a:extLst>
          </p:cNvPr>
          <p:cNvSpPr/>
          <p:nvPr/>
        </p:nvSpPr>
        <p:spPr>
          <a:xfrm rot="5400000">
            <a:off x="4582109" y="4469549"/>
            <a:ext cx="2128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</a:rPr>
              <a:t>Jani Leinonen (2011). </a:t>
            </a:r>
            <a:b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</a:rPr>
              <a:t>Kuvaaja Andrew-M-Whitman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28918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04F5996-BECD-4C94-8112-CA8E5D909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48" y="15211"/>
            <a:ext cx="4816384" cy="6842789"/>
          </a:xfrm>
          <a:prstGeom prst="rect">
            <a:avLst/>
          </a:prstGeom>
        </p:spPr>
      </p:pic>
      <p:graphicFrame>
        <p:nvGraphicFramePr>
          <p:cNvPr id="4" name="Objekti 3">
            <a:extLst>
              <a:ext uri="{FF2B5EF4-FFF2-40B4-BE49-F238E27FC236}">
                <a16:creationId xmlns:a16="http://schemas.microsoft.com/office/drawing/2014/main" id="{3A9FAEE5-E68A-4671-AC57-5E932F840B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188646"/>
              </p:ext>
            </p:extLst>
          </p:nvPr>
        </p:nvGraphicFramePr>
        <p:xfrm>
          <a:off x="957238" y="0"/>
          <a:ext cx="4894922" cy="6923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4009793" imgH="5672028" progId="AcroExch.Document.DC">
                  <p:embed/>
                </p:oleObj>
              </mc:Choice>
              <mc:Fallback>
                <p:oleObj name="Acrobat Document" r:id="rId4" imgW="4009793" imgH="5672028" progId="AcroExch.Document.DC">
                  <p:embed/>
                  <p:pic>
                    <p:nvPicPr>
                      <p:cNvPr id="4" name="Objekti 3">
                        <a:extLst>
                          <a:ext uri="{FF2B5EF4-FFF2-40B4-BE49-F238E27FC236}">
                            <a16:creationId xmlns:a16="http://schemas.microsoft.com/office/drawing/2014/main" id="{3A9FAEE5-E68A-4671-AC57-5E932F840B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7238" y="0"/>
                        <a:ext cx="4894922" cy="6923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AC7D70FA-BB86-44D7-8E7D-F5C550BD4C51}"/>
              </a:ext>
            </a:extLst>
          </p:cNvPr>
          <p:cNvSpPr txBox="1"/>
          <p:nvPr/>
        </p:nvSpPr>
        <p:spPr>
          <a:xfrm rot="5400000">
            <a:off x="10149379" y="1478849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/>
              <a:t>Riiko</a:t>
            </a:r>
            <a:r>
              <a:rPr lang="fi-FI" sz="1200" dirty="0"/>
              <a:t> Sakkinen (2007)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6BC5579-F998-4794-950B-A37F7168E45E}"/>
              </a:ext>
            </a:extLst>
          </p:cNvPr>
          <p:cNvSpPr txBox="1"/>
          <p:nvPr/>
        </p:nvSpPr>
        <p:spPr>
          <a:xfrm rot="5400000">
            <a:off x="4233736" y="1832518"/>
            <a:ext cx="351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/>
              <a:t>Visvalerssi</a:t>
            </a:r>
            <a:r>
              <a:rPr lang="fi-FI" sz="1200" dirty="0"/>
              <a:t> -valokuvanäyttelyn mainos (2017)</a:t>
            </a:r>
          </a:p>
        </p:txBody>
      </p:sp>
    </p:spTree>
    <p:extLst>
      <p:ext uri="{BB962C8B-B14F-4D97-AF65-F5344CB8AC3E}">
        <p14:creationId xmlns:p14="http://schemas.microsoft.com/office/powerpoint/2010/main" val="789258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31FF5863-0A49-40DF-BE97-F1D00D47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Vastamainosgalleria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94" y="2050708"/>
            <a:ext cx="10515600" cy="4351338"/>
          </a:xfrm>
        </p:spPr>
        <p:txBody>
          <a:bodyPr>
            <a:normAutofit/>
          </a:bodyPr>
          <a:lstStyle/>
          <a:p>
            <a:r>
              <a:rPr lang="fi-FI" dirty="0"/>
              <a:t>Mistä vastamainoksesta pidät ja mistä et pidä? Miksi?</a:t>
            </a:r>
            <a:endParaRPr lang="fi-FI" b="0" dirty="0">
              <a:effectLst/>
            </a:endParaRPr>
          </a:p>
          <a:p>
            <a:r>
              <a:rPr lang="fi-FI" dirty="0"/>
              <a:t>Mikä tuote tai brändi kuvassa on muokattu? Onko muuntelu hauska vai vakava?</a:t>
            </a:r>
            <a:endParaRPr lang="fi-FI" b="0" dirty="0">
              <a:effectLst/>
            </a:endParaRPr>
          </a:p>
          <a:p>
            <a:r>
              <a:rPr lang="fi-FI" dirty="0"/>
              <a:t>Mikä on vastamainoksen sanoma? Mihin kuvalla yritetään vaikuttaa?</a:t>
            </a:r>
            <a:endParaRPr lang="fi-FI" b="0" dirty="0">
              <a:effectLst/>
            </a:endParaRPr>
          </a:p>
          <a:p>
            <a:r>
              <a:rPr lang="fi-FI" dirty="0"/>
              <a:t>Onko vastamainos toteutettu hyvällä maulla?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9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ac Choice. 2/2003">
            <a:extLst>
              <a:ext uri="{FF2B5EF4-FFF2-40B4-BE49-F238E27FC236}">
                <a16:creationId xmlns:a16="http://schemas.microsoft.com/office/drawing/2014/main" id="{FEA39335-1104-4953-B906-D36FAC15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95" y="571500"/>
            <a:ext cx="39814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Luonto thekee Chicaneron. 3/2001">
            <a:extLst>
              <a:ext uri="{FF2B5EF4-FFF2-40B4-BE49-F238E27FC236}">
                <a16:creationId xmlns:a16="http://schemas.microsoft.com/office/drawing/2014/main" id="{212F2FA8-7183-440B-ADA9-A26FDEBD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69" y="571500"/>
            <a:ext cx="39814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FE6AA91-8B90-4C7D-9C0D-9F4097051A5D}"/>
              </a:ext>
            </a:extLst>
          </p:cNvPr>
          <p:cNvSpPr txBox="1"/>
          <p:nvPr/>
        </p:nvSpPr>
        <p:spPr>
          <a:xfrm rot="5400000">
            <a:off x="9839492" y="1836253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57BEA29-6E0D-44EC-AD3C-41567C2758BC}"/>
              </a:ext>
            </a:extLst>
          </p:cNvPr>
          <p:cNvSpPr txBox="1"/>
          <p:nvPr/>
        </p:nvSpPr>
        <p:spPr>
          <a:xfrm rot="5400000">
            <a:off x="4908766" y="1836254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</p:spTree>
    <p:extLst>
      <p:ext uri="{BB962C8B-B14F-4D97-AF65-F5344CB8AC3E}">
        <p14:creationId xmlns:p14="http://schemas.microsoft.com/office/powerpoint/2010/main" val="100271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16E7C8-A4D2-46E8-9AA6-B371C753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Käyttöohje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DD5049-141C-490A-8654-7B6EDF948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Seuraavat diat sisältävät Global </a:t>
            </a:r>
            <a:r>
              <a:rPr lang="fi-FI" dirty="0" err="1"/>
              <a:t>Meal</a:t>
            </a:r>
            <a:r>
              <a:rPr lang="fi-FI" dirty="0"/>
              <a:t> – vastamainontaa ruuasta –työpajan tehtävät kysymyksineen. Työpajan ohjaaja voi valita haluamansa diat ja muokata niistä mieleisensä. Jos käytät dioissa olevia teoskuvia, muistathan mainita aina tekijätiedot.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Luovia itseilmaisun hetkiä, omaehtoista osallistumista, oivalluksia ja naurua vastamainonnan parissa!</a:t>
            </a:r>
            <a:endParaRPr lang="fi-FI" b="0" dirty="0">
              <a:effectLst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45ECEC8-99BB-4C78-B9A1-2203B6B6B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89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alju-vastis">
            <a:extLst>
              <a:ext uri="{FF2B5EF4-FFF2-40B4-BE49-F238E27FC236}">
                <a16:creationId xmlns:a16="http://schemas.microsoft.com/office/drawing/2014/main" id="{550B4373-C807-465F-8839-5D869AA4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01" y="536331"/>
            <a:ext cx="3886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rainfry. Keeps you boing! 01/2011">
            <a:extLst>
              <a:ext uri="{FF2B5EF4-FFF2-40B4-BE49-F238E27FC236}">
                <a16:creationId xmlns:a16="http://schemas.microsoft.com/office/drawing/2014/main" id="{45251C14-DDFF-46D3-835F-17C6ACFC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66" y="536331"/>
            <a:ext cx="4038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EA9C21F-2211-4FEA-8C8E-698A675879E0}"/>
              </a:ext>
            </a:extLst>
          </p:cNvPr>
          <p:cNvSpPr txBox="1"/>
          <p:nvPr/>
        </p:nvSpPr>
        <p:spPr>
          <a:xfrm rot="5400000">
            <a:off x="9538648" y="1801084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2874863-3CDA-458C-9183-9F8F60422628}"/>
              </a:ext>
            </a:extLst>
          </p:cNvPr>
          <p:cNvSpPr txBox="1"/>
          <p:nvPr/>
        </p:nvSpPr>
        <p:spPr>
          <a:xfrm rot="5400000">
            <a:off x="4557513" y="1801084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</p:spTree>
    <p:extLst>
      <p:ext uri="{BB962C8B-B14F-4D97-AF65-F5344CB8AC3E}">
        <p14:creationId xmlns:p14="http://schemas.microsoft.com/office/powerpoint/2010/main" val="219436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issa_nettiin">
            <a:extLst>
              <a:ext uri="{FF2B5EF4-FFF2-40B4-BE49-F238E27FC236}">
                <a16:creationId xmlns:a16="http://schemas.microsoft.com/office/drawing/2014/main" id="{70AFA10E-47A1-4962-A2C1-68F18560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81" y="599636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llin-vastis">
            <a:extLst>
              <a:ext uri="{FF2B5EF4-FFF2-40B4-BE49-F238E27FC236}">
                <a16:creationId xmlns:a16="http://schemas.microsoft.com/office/drawing/2014/main" id="{110CF841-B69B-4762-805A-6912523F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81" y="599636"/>
            <a:ext cx="3886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0AA2A03-60FA-48AE-A829-5B81FE78B165}"/>
              </a:ext>
            </a:extLst>
          </p:cNvPr>
          <p:cNvSpPr txBox="1"/>
          <p:nvPr/>
        </p:nvSpPr>
        <p:spPr>
          <a:xfrm rot="5400000">
            <a:off x="9243228" y="1864389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5497970-F86A-4A13-900B-C97D74822941}"/>
              </a:ext>
            </a:extLst>
          </p:cNvPr>
          <p:cNvSpPr txBox="1"/>
          <p:nvPr/>
        </p:nvSpPr>
        <p:spPr>
          <a:xfrm rot="5400000">
            <a:off x="4125078" y="1864389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</p:spTree>
    <p:extLst>
      <p:ext uri="{BB962C8B-B14F-4D97-AF65-F5344CB8AC3E}">
        <p14:creationId xmlns:p14="http://schemas.microsoft.com/office/powerpoint/2010/main" val="693248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31FF5863-0A49-40DF-BE97-F1D00D47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Vastamainosgalleria: lisäkeskusteluja 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40372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Onko yritysten kritisointi reilua ja miten sen voi tehdä vastuullisesti? </a:t>
            </a:r>
          </a:p>
          <a:p>
            <a:r>
              <a:rPr lang="fi-FI" dirty="0"/>
              <a:t>Onko vastamainoksen tekeminen reilua alkuperäisen mainoksen tehnyttä yritystä kohtaan? Miksi/ miksi ei? </a:t>
            </a:r>
          </a:p>
          <a:p>
            <a:r>
              <a:rPr lang="fi-FI" dirty="0"/>
              <a:t>Pilkan sijaan vastamainoksen tulisi välittää selkeä viesti, joka osallistuu kansalaiskeskusteluun. Miten tässä on onnistuttu käsitellyissä vastamainoksissa?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6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31FF5863-0A49-40DF-BE97-F1D00D47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Vastamainosgalleria: lisäkeskusteluja 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40372" cy="435133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Mikä on laillisuuden ja laittomuuden raja (katu)taiteessa/ vastamainonnassa? Onko tämä raja sama kuin moraalinen “oikea” ja “väärä”?</a:t>
            </a:r>
          </a:p>
          <a:p>
            <a:r>
              <a:rPr lang="fi-FI" dirty="0"/>
              <a:t>Mikä on taidetta, mikä ei? </a:t>
            </a:r>
          </a:p>
          <a:p>
            <a:r>
              <a:rPr lang="fi-FI" dirty="0"/>
              <a:t>Miksi on tärkeää osallistua yhteiskunnalliseen keskusteluun eri tavoin? </a:t>
            </a:r>
          </a:p>
          <a:p>
            <a:r>
              <a:rPr lang="fi-FI" dirty="0"/>
              <a:t>Kenellä on oikeus käyttää kaupunkitilaa viestintäänsä?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26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65EEC3-EFB8-48AB-A48C-7DF2E261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4 OMA VASTAMAINOS</a:t>
            </a:r>
            <a:endParaRPr lang="fi-FI" b="1" dirty="0">
              <a:effectLst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58B22CB-6D4A-467D-B5C0-5D4484BA4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9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31FF5863-0A49-40DF-BE97-F1D00D47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Tee oma vastamainos!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303412" cy="6052284"/>
          </a:xfrm>
        </p:spPr>
        <p:txBody>
          <a:bodyPr>
            <a:normAutofit/>
          </a:bodyPr>
          <a:lstStyle/>
          <a:p>
            <a:r>
              <a:rPr lang="fi-FI" dirty="0"/>
              <a:t>Valitse kiinnostava tai tunteita herättävä mainos tai </a:t>
            </a:r>
            <a:br>
              <a:rPr lang="fi-FI" dirty="0"/>
            </a:br>
            <a:r>
              <a:rPr lang="fi-FI" dirty="0"/>
              <a:t>muutama vaihtoehto. Mitä asiaa haluat kommentoida alkuperäisestä tuotteesta tai mainoksesta? </a:t>
            </a:r>
          </a:p>
          <a:p>
            <a:r>
              <a:rPr lang="fi-FI" dirty="0"/>
              <a:t>Mieti miten mainoksen sanomaa voisi muokata: logoa,  kuvaa tai tekstiä muuntelemalla? Jotain lisäämällä tai poistamalla? Miten teet muokkaukset tyylillä?</a:t>
            </a:r>
            <a:endParaRPr lang="fi-FI" b="0" dirty="0">
              <a:effectLst/>
            </a:endParaRPr>
          </a:p>
          <a:p>
            <a:r>
              <a:rPr lang="fi-FI" dirty="0"/>
              <a:t>Muita vaihtoehtoja: </a:t>
            </a:r>
          </a:p>
          <a:p>
            <a:pPr lvl="1"/>
            <a:r>
              <a:rPr lang="fi-FI" dirty="0"/>
              <a:t>Tyhjälle paperille tehty parodia, joka kommentoi mainosten kieltä yleisellä tasolla</a:t>
            </a:r>
          </a:p>
          <a:p>
            <a:pPr lvl="1"/>
            <a:r>
              <a:rPr lang="fi-FI" dirty="0"/>
              <a:t>Leikkaa mainoksista osia ja kokoa niistä kollaasi tai yhdistele niitä itse tuotettuun materiaaliin luomaan uusi sanoma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70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65EEC3-EFB8-48AB-A48C-7DF2E261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5 OPPILASTÖIDEN PURKU JA </a:t>
            </a:r>
            <a:br>
              <a:rPr lang="fi-FI" dirty="0"/>
            </a:br>
            <a:r>
              <a:rPr lang="fi-FI" dirty="0"/>
              <a:t>YHTEENVETO</a:t>
            </a:r>
            <a:endParaRPr lang="fi-FI" b="1" dirty="0">
              <a:effectLst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58B22CB-6D4A-467D-B5C0-5D4484BA4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77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31FF5863-0A49-40DF-BE97-F1D00D47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Purkukeskustelu</a:t>
            </a:r>
            <a:endParaRPr lang="fi-FI" b="1" dirty="0">
              <a:effectLst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840372" cy="6052284"/>
          </a:xfrm>
        </p:spPr>
        <p:txBody>
          <a:bodyPr>
            <a:normAutofit/>
          </a:bodyPr>
          <a:lstStyle/>
          <a:p>
            <a:r>
              <a:rPr lang="fi-FI" dirty="0"/>
              <a:t>Miten mainosten kuvia ja sanomaa on muokattu tehdyissä vastamainoksissa? </a:t>
            </a:r>
          </a:p>
          <a:p>
            <a:r>
              <a:rPr lang="fi-FI" dirty="0"/>
              <a:t>Millaisia tekniikoita vastamainoksista on käytetty? (logon ja kuvan muokkaus, tekstien muokkaus, piirtäminen, leikkaus ja liimaus, kollaasi, mainostaideteos).</a:t>
            </a:r>
          </a:p>
          <a:p>
            <a:r>
              <a:rPr lang="fi-FI" dirty="0"/>
              <a:t>Miten parodisia, totuudenmukaisuus tai provosoivia työt ovat?</a:t>
            </a:r>
          </a:p>
          <a:p>
            <a:r>
              <a:rPr lang="fi-FI" dirty="0"/>
              <a:t>Mihin yhteiskunnallisiin ongelmiin tehdyt vastamainokset ottavat kantaa?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9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31FF5863-0A49-40DF-BE97-F1D00D47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Arvojana</a:t>
            </a:r>
            <a:endParaRPr lang="fi-FI" b="1" dirty="0">
              <a:effectLst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840372" cy="6052284"/>
          </a:xfrm>
        </p:spPr>
        <p:txBody>
          <a:bodyPr>
            <a:normAutofit/>
          </a:bodyPr>
          <a:lstStyle/>
          <a:p>
            <a:pPr fontAlgn="base"/>
            <a:r>
              <a:rPr lang="fi-FI" dirty="0"/>
              <a:t>Opin tänään/jakson aikana uusia asioita </a:t>
            </a:r>
            <a:r>
              <a:rPr lang="fi-FI" dirty="0" err="1"/>
              <a:t>ruuantuotannnon</a:t>
            </a:r>
            <a:r>
              <a:rPr lang="fi-FI" dirty="0"/>
              <a:t> vaikutuksista</a:t>
            </a:r>
          </a:p>
          <a:p>
            <a:pPr fontAlgn="base"/>
            <a:r>
              <a:rPr lang="fi-FI" dirty="0"/>
              <a:t>Ymmärrän, mitä mainokset minulle viestivät</a:t>
            </a:r>
          </a:p>
          <a:p>
            <a:pPr fontAlgn="base"/>
            <a:r>
              <a:rPr lang="fi-FI" dirty="0"/>
              <a:t>Aion kiinnittää huomiota kulutusvalintoihini</a:t>
            </a:r>
          </a:p>
          <a:p>
            <a:pPr fontAlgn="base"/>
            <a:r>
              <a:rPr lang="fi-FI" dirty="0"/>
              <a:t>Tunnistan vastamainoksen, kun sellaisen näen</a:t>
            </a:r>
          </a:p>
          <a:p>
            <a:pPr fontAlgn="base"/>
            <a:r>
              <a:rPr lang="fi-FI" dirty="0"/>
              <a:t>Mainosten muokkaaminen / tarkastelu oli kiinnostavaa</a:t>
            </a:r>
          </a:p>
          <a:p>
            <a:pPr fontAlgn="base"/>
            <a:r>
              <a:rPr lang="fi-FI" dirty="0"/>
              <a:t>Vastamainos voi muuttaa kuluttajan ostovalintoja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10344D-499C-43B3-B6D7-CA90702C3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2" y="36512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55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5B7B0-FB89-40A7-8184-C0912E6B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16" y="374552"/>
            <a:ext cx="10515600" cy="1325563"/>
          </a:xfrm>
        </p:spPr>
        <p:txBody>
          <a:bodyPr/>
          <a:lstStyle/>
          <a:p>
            <a:r>
              <a:rPr lang="fi-FI" dirty="0"/>
              <a:t>Mitä opimme?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4AFFE0-2098-4C32-A7E4-3C17CE7E6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/>
              <a:t>Ruuan tuotannolla ja kulutuksella on terveytemme lisäksi monenlaisia vaikutuksia ympäristöön, ruuan tuotantoon osallistuviin ihmisiin ja tuotantoeläimiin</a:t>
            </a:r>
          </a:p>
          <a:p>
            <a:pPr>
              <a:buFontTx/>
              <a:buChar char="-"/>
            </a:pPr>
            <a:r>
              <a:rPr lang="fi-FI" dirty="0"/>
              <a:t>Kuluttaja voi vaikuttaa omilla kulutusvalinnoillaan, osallistumalla yhteiskunnalliseen keskusteluun ja vaikuttamalla yritysten ja poliitikkojen päätöksiin</a:t>
            </a:r>
          </a:p>
          <a:p>
            <a:pPr>
              <a:buFontTx/>
              <a:buChar char="-"/>
            </a:pPr>
            <a:r>
              <a:rPr lang="fi-FI" dirty="0"/>
              <a:t>Mainokset pyrkivät vaikuttamaan ostopäätöksiimme</a:t>
            </a:r>
            <a:br>
              <a:rPr lang="fi-FI" dirty="0"/>
            </a:br>
            <a:r>
              <a:rPr lang="fi-FI" dirty="0"/>
              <a:t>monilla keinoilla - mediakriittisyyttä peliin</a:t>
            </a:r>
          </a:p>
          <a:p>
            <a:pPr>
              <a:buFontTx/>
              <a:buChar char="-"/>
            </a:pPr>
            <a:r>
              <a:rPr lang="fi-FI" dirty="0"/>
              <a:t>Vastamainonta on yksi tapa osallistua </a:t>
            </a:r>
            <a:r>
              <a:rPr lang="fi-FI"/>
              <a:t>keskusteluun ja</a:t>
            </a:r>
            <a:br>
              <a:rPr lang="fi-FI"/>
            </a:br>
            <a:r>
              <a:rPr lang="fi-FI"/>
              <a:t>kommentoida </a:t>
            </a:r>
            <a:r>
              <a:rPr lang="fi-FI" dirty="0"/>
              <a:t>markkinointiviestintää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E7958E9-F674-438C-8CF8-BF3E09DA7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F891D6-10EC-4E55-BDDA-F2D0E7F3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Työpajan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7EDD9F-4816-4962-8134-260357F6F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Käsitellään ruuan tuotantoon ja kuluttamiseen liittyviä kysymyksiä</a:t>
            </a:r>
          </a:p>
          <a:p>
            <a:r>
              <a:rPr lang="fi-FI" dirty="0"/>
              <a:t>Analysoidaan mainosten vaikutuskeinoja ja viestiä</a:t>
            </a:r>
          </a:p>
          <a:p>
            <a:r>
              <a:rPr lang="fi-FI" dirty="0"/>
              <a:t>Tutustutaan vastamainontaan</a:t>
            </a:r>
          </a:p>
          <a:p>
            <a:r>
              <a:rPr lang="fi-FI" dirty="0"/>
              <a:t>Tehdään omia vastamainoksia ruokaan liittyen</a:t>
            </a:r>
          </a:p>
        </p:txBody>
      </p:sp>
    </p:spTree>
    <p:extLst>
      <p:ext uri="{BB962C8B-B14F-4D97-AF65-F5344CB8AC3E}">
        <p14:creationId xmlns:p14="http://schemas.microsoft.com/office/powerpoint/2010/main" val="350088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5B7B0-FB89-40A7-8184-C0912E6B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Global </a:t>
            </a:r>
            <a:r>
              <a:rPr lang="fi-FI" dirty="0" err="1"/>
              <a:t>Meal</a:t>
            </a:r>
            <a:r>
              <a:rPr lang="fi-FI" dirty="0"/>
              <a:t> - vastamainoskilpailu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4AFFE0-2098-4C32-A7E4-3C17CE7E6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Jos haluat työsi mukaan kilpailuun, kirjoita sen taakse </a:t>
            </a:r>
          </a:p>
          <a:p>
            <a:pPr lvl="1"/>
            <a:r>
              <a:rPr lang="fi-FI" dirty="0"/>
              <a:t>Työn nimi</a:t>
            </a:r>
          </a:p>
          <a:p>
            <a:pPr lvl="1"/>
            <a:r>
              <a:rPr lang="fi-FI" dirty="0"/>
              <a:t>Oma nimesi</a:t>
            </a:r>
          </a:p>
          <a:p>
            <a:pPr lvl="1"/>
            <a:r>
              <a:rPr lang="fi-FI" dirty="0"/>
              <a:t>Ikäsi</a:t>
            </a:r>
          </a:p>
          <a:p>
            <a:pPr lvl="1"/>
            <a:r>
              <a:rPr lang="fi-FI" dirty="0"/>
              <a:t>Opettajan nimi</a:t>
            </a:r>
          </a:p>
          <a:p>
            <a:pPr lvl="1"/>
            <a:r>
              <a:rPr lang="fi-FI" dirty="0"/>
              <a:t>Ilmoitus siitä, haluatko saada työsi takaisin vai et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r>
              <a:rPr lang="fi-FI" sz="3600" dirty="0"/>
              <a:t>Tutustukaa kilpailuun täällä: </a:t>
            </a:r>
            <a:br>
              <a:rPr lang="fi-FI" sz="3600" dirty="0"/>
            </a:br>
            <a:r>
              <a:rPr lang="fi-FI" sz="3600" dirty="0">
                <a:hlinkClick r:id="rId2"/>
              </a:rPr>
              <a:t>www.globalmeal.fi</a:t>
            </a:r>
            <a:endParaRPr lang="fi-FI" sz="3600" dirty="0"/>
          </a:p>
          <a:p>
            <a:pPr marL="457200" lvl="1" indent="0">
              <a:buNone/>
            </a:pPr>
            <a:endParaRPr lang="fi-FI" sz="3600" dirty="0"/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8C5602E-C74A-421B-9B7C-3DF229F9C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13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5B7B0-FB89-40A7-8184-C0912E6B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Palaute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5A7664E1-AD19-4A6B-AE85-C87A08C59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05698"/>
          </a:xfrm>
        </p:spPr>
        <p:txBody>
          <a:bodyPr>
            <a:normAutofit/>
          </a:bodyPr>
          <a:lstStyle/>
          <a:p>
            <a:r>
              <a:rPr lang="fi-FI" sz="4800" dirty="0"/>
              <a:t>Täytä työpajan palaute täällä: </a:t>
            </a:r>
            <a:br>
              <a:rPr lang="fi-FI" sz="4800" dirty="0"/>
            </a:br>
            <a:r>
              <a:rPr lang="fi-FI" sz="4800" dirty="0">
                <a:hlinkClick r:id="rId2"/>
              </a:rPr>
              <a:t>http://bit.ly/2wRts3M</a:t>
            </a:r>
            <a:endParaRPr lang="fi-FI" sz="4800" dirty="0"/>
          </a:p>
          <a:p>
            <a:pPr marL="0" indent="0">
              <a:buNone/>
            </a:pPr>
            <a:r>
              <a:rPr lang="fi-FI" dirty="0"/>
              <a:t> </a:t>
            </a:r>
            <a:br>
              <a:rPr lang="fi-FI" dirty="0"/>
            </a:b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CBA0731-B7FA-4C9E-8D95-DAD6D2170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2994635"/>
            <a:ext cx="3143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7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65EEC3-EFB8-48AB-A48C-7DF2E261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1 JOHDATUS GLOBAALEIHIN RUOKAKYSYMYKSIIN JA -MAINONTAAN</a:t>
            </a:r>
            <a:br>
              <a:rPr lang="fi-FI" b="1" dirty="0">
                <a:effectLst/>
              </a:rPr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6287E02-91A4-4646-AA19-AFC50EE18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93777D-F027-41A6-BF88-A6759B9D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66" y="1732675"/>
            <a:ext cx="3839095" cy="3580650"/>
          </a:xfrm>
        </p:spPr>
        <p:txBody>
          <a:bodyPr>
            <a:normAutofit fontScale="90000"/>
          </a:bodyPr>
          <a:lstStyle/>
          <a:p>
            <a:r>
              <a:rPr lang="fi-FI" dirty="0"/>
              <a:t>Millaisia vaikutuksia ruuan tuotannolla ja kulutuksella on meitä ympäröivään maailmaan?</a:t>
            </a:r>
            <a:br>
              <a:rPr lang="fi-FI" dirty="0"/>
            </a:b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D7ADA23-0C17-46FB-B7D5-B6C699198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26" y="126981"/>
            <a:ext cx="6267157" cy="65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50C52D-5145-4F03-A15F-EE8768F8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Ruoka markkinointi-</a:t>
            </a:r>
            <a:br>
              <a:rPr lang="fi-FI" dirty="0"/>
            </a:br>
            <a:r>
              <a:rPr lang="fi-FI" dirty="0"/>
              <a:t>viestinnässä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404"/>
            <a:ext cx="6762750" cy="4351338"/>
          </a:xfrm>
        </p:spPr>
        <p:txBody>
          <a:bodyPr/>
          <a:lstStyle/>
          <a:p>
            <a:r>
              <a:rPr lang="fi-FI" dirty="0"/>
              <a:t>Millaisia ajatuksia ruokamainosten tutkiminen herätti?</a:t>
            </a:r>
          </a:p>
          <a:p>
            <a:r>
              <a:rPr lang="fi-FI" dirty="0"/>
              <a:t>Missä kaikkialla kohtasitte ruokamainoksia?</a:t>
            </a:r>
          </a:p>
          <a:p>
            <a:r>
              <a:rPr lang="fi-FI" dirty="0"/>
              <a:t>Millaisia aihepiirejä mainoksissa käsitellään?</a:t>
            </a:r>
          </a:p>
          <a:p>
            <a:r>
              <a:rPr lang="fi-FI" dirty="0"/>
              <a:t>Millaista kuvaa mainosmaailma välittää ruuasta ja ruuantuotannosta?</a:t>
            </a:r>
          </a:p>
        </p:txBody>
      </p:sp>
      <p:pic>
        <p:nvPicPr>
          <p:cNvPr id="1026" name="Picture 2" descr="JCDecorate. 7/2005">
            <a:extLst>
              <a:ext uri="{FF2B5EF4-FFF2-40B4-BE49-F238E27FC236}">
                <a16:creationId xmlns:a16="http://schemas.microsoft.com/office/drawing/2014/main" id="{D479EA59-03A7-4D10-823B-B287F393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66725"/>
            <a:ext cx="3867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8A9C804-50D4-4964-8860-D1EA00421E02}"/>
              </a:ext>
            </a:extLst>
          </p:cNvPr>
          <p:cNvSpPr txBox="1"/>
          <p:nvPr/>
        </p:nvSpPr>
        <p:spPr>
          <a:xfrm rot="5400000">
            <a:off x="10203347" y="1731478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</p:spTree>
    <p:extLst>
      <p:ext uri="{BB962C8B-B14F-4D97-AF65-F5344CB8AC3E}">
        <p14:creationId xmlns:p14="http://schemas.microsoft.com/office/powerpoint/2010/main" val="36801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50C52D-5145-4F03-A15F-EE8768F8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Ruoka uutisena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0537"/>
            <a:ext cx="9206132" cy="4351338"/>
          </a:xfrm>
        </p:spPr>
        <p:txBody>
          <a:bodyPr>
            <a:normAutofit/>
          </a:bodyPr>
          <a:lstStyle/>
          <a:p>
            <a:r>
              <a:rPr lang="fi-FI" dirty="0"/>
              <a:t>Millaisista näkökulmista uutiset aihetta lähestyvät? </a:t>
            </a:r>
          </a:p>
          <a:p>
            <a:r>
              <a:rPr lang="fi-FI" dirty="0"/>
              <a:t>Mistä päin maailmaa ne tulevat? </a:t>
            </a:r>
          </a:p>
          <a:p>
            <a:r>
              <a:rPr lang="fi-FI" dirty="0"/>
              <a:t>Ovatko jotkut näkökulmat yli- tai aliedustettuja? Mistä tämä kertoo?</a:t>
            </a:r>
          </a:p>
          <a:p>
            <a:pPr marL="0" indent="0">
              <a:buNone/>
            </a:pPr>
            <a:br>
              <a:rPr lang="fi-FI" dirty="0"/>
            </a:br>
            <a:r>
              <a:rPr lang="fi-FI" dirty="0"/>
              <a:t>Käytetään luokittelussa apuna </a:t>
            </a:r>
            <a:r>
              <a:rPr lang="fi-FI" dirty="0" err="1"/>
              <a:t>hashtagejä</a:t>
            </a:r>
            <a:r>
              <a:rPr lang="fi-FI" dirty="0"/>
              <a:t>:</a:t>
            </a:r>
            <a:br>
              <a:rPr lang="fi-FI" dirty="0"/>
            </a:br>
            <a:r>
              <a:rPr lang="fi-FI" dirty="0"/>
              <a:t> #ympäristö #ihmisarvo #kuluttajavalinnat #politiikka #mainonta #maatalous #elintarviketeollisuus #terveys </a:t>
            </a:r>
            <a:endParaRPr lang="fi-FI" b="0" dirty="0">
              <a:effectLst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DFE296D-5996-4763-A50F-92DB93F60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4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50C52D-5145-4F03-A15F-EE8768F8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Tuotantoketjut kartalla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9BEEDA-9F07-4EDF-B42E-8F06F947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0537"/>
            <a:ext cx="6657975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Missä tuotteen perusraaka-aineet kasvavat?</a:t>
            </a:r>
          </a:p>
          <a:p>
            <a:r>
              <a:rPr lang="fi-FI" dirty="0"/>
              <a:t>Missä tehdään jalostus? </a:t>
            </a:r>
          </a:p>
          <a:p>
            <a:r>
              <a:rPr lang="fi-FI" dirty="0"/>
              <a:t>Tulevatko raaka-aineet yhdestä paikasta, vai eri puolilta maailmaa? </a:t>
            </a:r>
          </a:p>
          <a:p>
            <a:r>
              <a:rPr lang="fi-FI" dirty="0"/>
              <a:t>Millaisia vaikutuksia tuotannolla ja kulutuksella on eri paikkoihin ruuan reiteillä? </a:t>
            </a:r>
            <a:endParaRPr lang="fi-FI" b="0" dirty="0">
              <a:effectLst/>
            </a:endParaRPr>
          </a:p>
          <a:p>
            <a:pPr marL="0" indent="0">
              <a:buNone/>
            </a:pPr>
            <a:br>
              <a:rPr lang="fi-FI" dirty="0"/>
            </a:br>
            <a:endParaRPr lang="fi-FI" dirty="0"/>
          </a:p>
        </p:txBody>
      </p:sp>
      <p:pic>
        <p:nvPicPr>
          <p:cNvPr id="2050" name="Picture 2" descr="FARS. 9/2002">
            <a:extLst>
              <a:ext uri="{FF2B5EF4-FFF2-40B4-BE49-F238E27FC236}">
                <a16:creationId xmlns:a16="http://schemas.microsoft.com/office/drawing/2014/main" id="{A5C39193-B38D-48EF-9A7F-FD05FE12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542925"/>
            <a:ext cx="39814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B596867-F31C-49C5-8F22-E635DECE94B7}"/>
              </a:ext>
            </a:extLst>
          </p:cNvPr>
          <p:cNvSpPr txBox="1"/>
          <p:nvPr/>
        </p:nvSpPr>
        <p:spPr>
          <a:xfrm rot="5400000">
            <a:off x="10212874" y="1858674"/>
            <a:ext cx="280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Voima-lehden vastamainos</a:t>
            </a:r>
          </a:p>
        </p:txBody>
      </p:sp>
    </p:spTree>
    <p:extLst>
      <p:ext uri="{BB962C8B-B14F-4D97-AF65-F5344CB8AC3E}">
        <p14:creationId xmlns:p14="http://schemas.microsoft.com/office/powerpoint/2010/main" val="131890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65EEC3-EFB8-48AB-A48C-7DF2E261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2 MAINOKSEN ANALYYSI</a:t>
            </a:r>
            <a:endParaRPr lang="fi-FI" b="1" dirty="0">
              <a:effectLst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58B22CB-6D4A-467D-B5C0-5D4484BA4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11" y="4562475"/>
            <a:ext cx="1977683" cy="19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8910</TotalTime>
  <Words>746</Words>
  <Application>Microsoft Office PowerPoint</Application>
  <PresentationFormat>Laajakuva</PresentationFormat>
  <Paragraphs>125</Paragraphs>
  <Slides>31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Office-teema</vt:lpstr>
      <vt:lpstr>Acrobat Document</vt:lpstr>
      <vt:lpstr>PowerPoint-esitys</vt:lpstr>
      <vt:lpstr>Käyttöohje</vt:lpstr>
      <vt:lpstr>Työpajan ohjelma</vt:lpstr>
      <vt:lpstr>1 JOHDATUS GLOBAALEIHIN RUOKAKYSYMYKSIIN JA -MAINONTAAN </vt:lpstr>
      <vt:lpstr>Millaisia vaikutuksia ruuan tuotannolla ja kulutuksella on meitä ympäröivään maailmaan? </vt:lpstr>
      <vt:lpstr>Ruoka markkinointi- viestinnässä</vt:lpstr>
      <vt:lpstr>Ruoka uutisena</vt:lpstr>
      <vt:lpstr>Tuotantoketjut kartalla</vt:lpstr>
      <vt:lpstr>2 MAINOKSEN ANALYYSI</vt:lpstr>
      <vt:lpstr>Mainonnan tarkoitus</vt:lpstr>
      <vt:lpstr>Mainoksen viesti ja vaikutuskeinot</vt:lpstr>
      <vt:lpstr>Mainoksen analyysi (lisäkymyksiä)</vt:lpstr>
      <vt:lpstr>Advertoriaali on lehtijutun muotoon kirjoitettu mainos</vt:lpstr>
      <vt:lpstr>3 KRIITTISEN KUVASTON TULKINTA</vt:lpstr>
      <vt:lpstr>Kantaaottava taide</vt:lpstr>
      <vt:lpstr>PowerPoint-esitys</vt:lpstr>
      <vt:lpstr>PowerPoint-esitys</vt:lpstr>
      <vt:lpstr>Vastamainosgalleria</vt:lpstr>
      <vt:lpstr>PowerPoint-esitys</vt:lpstr>
      <vt:lpstr>PowerPoint-esitys</vt:lpstr>
      <vt:lpstr>PowerPoint-esitys</vt:lpstr>
      <vt:lpstr>Vastamainosgalleria: lisäkeskusteluja 1</vt:lpstr>
      <vt:lpstr>Vastamainosgalleria: lisäkeskusteluja 2</vt:lpstr>
      <vt:lpstr>4 OMA VASTAMAINOS</vt:lpstr>
      <vt:lpstr>Tee oma vastamainos!</vt:lpstr>
      <vt:lpstr>5 OPPILASTÖIDEN PURKU JA  YHTEENVETO</vt:lpstr>
      <vt:lpstr>Purkukeskustelu</vt:lpstr>
      <vt:lpstr>Arvojana</vt:lpstr>
      <vt:lpstr>Mitä opimme?</vt:lpstr>
      <vt:lpstr>Global Meal - vastamainoskilpailu</vt:lpstr>
      <vt:lpstr>Palaute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Pinja Sipari</dc:creator>
  <cp:lastModifiedBy>Pinja Sipari</cp:lastModifiedBy>
  <cp:revision>20</cp:revision>
  <dcterms:created xsi:type="dcterms:W3CDTF">2017-09-01T13:50:03Z</dcterms:created>
  <dcterms:modified xsi:type="dcterms:W3CDTF">2017-09-11T18:40:32Z</dcterms:modified>
</cp:coreProperties>
</file>