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40" r:id="rId4"/>
  </p:sldMasterIdLst>
  <p:notesMasterIdLst>
    <p:notesMasterId r:id="rId10"/>
  </p:notesMasterIdLst>
  <p:handoutMasterIdLst>
    <p:handoutMasterId r:id="rId11"/>
  </p:handoutMasterIdLst>
  <p:sldIdLst>
    <p:sldId id="268" r:id="rId5"/>
    <p:sldId id="273" r:id="rId6"/>
    <p:sldId id="271" r:id="rId7"/>
    <p:sldId id="272" r:id="rId8"/>
    <p:sldId id="274" r:id="rId9"/>
  </p:sldIdLst>
  <p:sldSz cx="12192000" cy="6858000"/>
  <p:notesSz cx="6858000" cy="9144000"/>
  <p:defaultTextStyle>
    <a:defPPr rtl="0"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76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5A68C68-419F-40B5-A150-4FAF7FF59AF4}" type="datetime1">
              <a:rPr lang="fi-FI" smtClean="0"/>
              <a:t>7.4.2021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A823BED-889D-4675-B830-85EC3976F68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10226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25017D6-98D5-45D2-9348-A7DAD84CFE4E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2F7FBCA-4BE8-4FB5-91BD-69C6AC6BDB5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7112367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2F7FBCA-4BE8-4FB5-91BD-69C6AC6BDB5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5544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 rtlCol="0"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fi-FI" noProof="0" smtClean="0"/>
              <a:t>Muokkaa alaotsikon perustyyliä napsautt.</a:t>
            </a:r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rtl="0"/>
            <a:fld id="{C02F867F-AA9A-4DDD-B376-7191080EC002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Suorakulmio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45B8D5-73C7-4F62-A08F-2DBA1B0ED9BD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 hasCustomPrompt="1"/>
          </p:nvPr>
        </p:nvSpPr>
        <p:spPr>
          <a:xfrm>
            <a:off x="8648700" y="381000"/>
            <a:ext cx="2476500" cy="5897562"/>
          </a:xfrm>
        </p:spPr>
        <p:txBody>
          <a:bodyPr vert="eaVert"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8C632A-D959-48BC-BF4C-CF7DD796CD53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1F3A35-5AD5-4538-A031-36D3061DD1E7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261872" y="758952"/>
            <a:ext cx="9418320" cy="4041648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rtlCol="0"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2FDF2B1-9E0C-4E6D-A4F0-D3077BAE80CE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  <p:sp>
        <p:nvSpPr>
          <p:cNvPr id="7" name="Suorakulmio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81EBBD-AE09-4378-89FA-43B2719A5231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rtlCol="0"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fi-FI" noProof="0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D2B0755-4EC1-4FA0-BA0C-58DCDC06E852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11D7B0-CA25-48A1-9BED-176495EBC23A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165FEA-BA61-4D67-813F-188DDFF3E6B7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41248" y="457200"/>
            <a:ext cx="3200400" cy="1600197"/>
          </a:xfrm>
        </p:spPr>
        <p:txBody>
          <a:bodyPr rtlCol="0" anchor="b">
            <a:normAutofit/>
          </a:bodyPr>
          <a:lstStyle>
            <a:lvl1pPr>
              <a:defRPr sz="3200" b="0" baseline="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  <a:p>
            <a:pPr lvl="1" rtl="0"/>
            <a:r>
              <a:rPr lang="fi-FI" noProof="0" smtClean="0"/>
              <a:t>toinen taso</a:t>
            </a:r>
          </a:p>
          <a:p>
            <a:pPr lvl="2" rtl="0"/>
            <a:r>
              <a:rPr lang="fi-FI" noProof="0" smtClean="0"/>
              <a:t>kolmas taso</a:t>
            </a:r>
          </a:p>
          <a:p>
            <a:pPr lvl="3" rtl="0"/>
            <a:r>
              <a:rPr lang="fi-FI" noProof="0" smtClean="0"/>
              <a:t>neljäs taso</a:t>
            </a:r>
          </a:p>
          <a:p>
            <a:pPr lvl="4" rtl="0"/>
            <a:r>
              <a:rPr lang="fi-FI" noProof="0" smtClean="0"/>
              <a:t>viides taso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 rtlCol="0"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F6213C-7ED3-482E-B612-50FC9195F1E1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orakulmio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914400" y="5257800"/>
            <a:ext cx="9982200" cy="914400"/>
          </a:xfrm>
        </p:spPr>
        <p:txBody>
          <a:bodyPr rtlCol="0"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Kuvan paikkamerkki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 smtClean="0"/>
              <a:t>Lisää kuva napsauttamalla kuvaketta</a:t>
            </a:r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EB4BB9-6311-4E03-909A-1CA515B749CA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FAB73BC-B049-4115-A692-8D63A059BFB8}" type="slidenum">
              <a:rPr lang="fi-FI" noProof="0" smtClean="0"/>
              <a:t>‹#›</a:t>
            </a:fld>
            <a:endParaRPr lang="fi-FI" noProof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fld id="{CE58B36A-4103-424A-BDFD-6EBBA86BA5BB}" type="datetime1">
              <a:rPr lang="fi-FI" noProof="0" smtClean="0"/>
              <a:t>7.4.2021</a:t>
            </a:fld>
            <a:endParaRPr lang="fi-FI" noProof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rtl="0"/>
            <a:endParaRPr lang="fi-FI" noProof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rtl="0"/>
            <a:fld id="{4FAB73BC-B049-4115-A692-8D63A059BFB8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otavanopisto.muikkuverkko.fi/workspace/ot2-tyoelamaosaaminen/materials#p-141734" TargetMode="External"/><Relationship Id="rId2" Type="http://schemas.openxmlformats.org/officeDocument/2006/relationships/hyperlink" Target="http://www.kansanopistot.fi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noreply@opintopolku.fi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Lähikuva kirjan sivuista">
            <a:extLst>
              <a:ext uri="{FF2B5EF4-FFF2-40B4-BE49-F238E27FC236}">
                <a16:creationId xmlns:a16="http://schemas.microsoft.com/office/drawing/2014/main" id="{E8B6E499-B9AF-4C9F-9B5A-1EFCE8B402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740" r="9545"/>
          <a:stretch/>
        </p:blipFill>
        <p:spPr>
          <a:xfrm>
            <a:off x="452761" y="10"/>
            <a:ext cx="5643239" cy="685799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E48B8D-7A59-42A4-A61B-B66E6063DD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4929" y="758952"/>
            <a:ext cx="4818998" cy="4041648"/>
          </a:xfrm>
        </p:spPr>
        <p:txBody>
          <a:bodyPr rtlCol="0">
            <a:normAutofit/>
          </a:bodyPr>
          <a:lstStyle/>
          <a:p>
            <a:r>
              <a:rPr lang="fi-FI" sz="5400" dirty="0" smtClean="0"/>
              <a:t>Opiskelemaan</a:t>
            </a:r>
            <a:endParaRPr lang="fi-FI" sz="54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3871044-9D2C-42D1-8B31-E3D6F11C6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688" y="4800600"/>
            <a:ext cx="3950503" cy="1691640"/>
          </a:xfrm>
        </p:spPr>
        <p:txBody>
          <a:bodyPr rtlCol="0">
            <a:normAutofit/>
          </a:bodyPr>
          <a:lstStyle/>
          <a:p>
            <a:pPr rtl="0"/>
            <a:r>
              <a:rPr lang="fi-FI" dirty="0" smtClean="0">
                <a:solidFill>
                  <a:schemeClr val="tx1">
                    <a:lumMod val="85000"/>
                  </a:schemeClr>
                </a:solidFill>
              </a:rPr>
              <a:t>Yhteishaku on päättynyt.</a:t>
            </a:r>
          </a:p>
          <a:p>
            <a:pPr rtl="0"/>
            <a:r>
              <a:rPr lang="fi-FI" dirty="0" smtClean="0">
                <a:solidFill>
                  <a:schemeClr val="tx1">
                    <a:lumMod val="85000"/>
                  </a:schemeClr>
                </a:solidFill>
              </a:rPr>
              <a:t>Mitä sitten?</a:t>
            </a:r>
            <a:endParaRPr lang="fi-FI" dirty="0">
              <a:solidFill>
                <a:schemeClr val="tx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44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0"/>
            <a:ext cx="9008534" cy="6756400"/>
          </a:xfrm>
          <a:prstGeom prst="rect">
            <a:avLst/>
          </a:prstGeom>
        </p:spPr>
      </p:pic>
      <p:sp>
        <p:nvSpPr>
          <p:cNvPr id="5" name="Pyöristetty suorakulmio 4"/>
          <p:cNvSpPr/>
          <p:nvPr/>
        </p:nvSpPr>
        <p:spPr>
          <a:xfrm>
            <a:off x="5059680" y="1686560"/>
            <a:ext cx="1463040" cy="4714240"/>
          </a:xfrm>
          <a:prstGeom prst="roundRect">
            <a:avLst/>
          </a:prstGeom>
          <a:noFill/>
          <a:ln w="698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9276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6375" y="392545"/>
            <a:ext cx="3200400" cy="1600197"/>
          </a:xfrm>
        </p:spPr>
        <p:txBody>
          <a:bodyPr/>
          <a:lstStyle/>
          <a:p>
            <a:r>
              <a:rPr lang="fi-FI" dirty="0" smtClean="0"/>
              <a:t>Jos en saa opiskelupaikkaa</a:t>
            </a:r>
            <a:endParaRPr lang="fi-FI" dirty="0"/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 rotWithShape="1">
          <a:blip r:embed="rId2"/>
          <a:srcRect t="9342" b="13392"/>
          <a:stretch/>
        </p:blipFill>
        <p:spPr>
          <a:xfrm>
            <a:off x="3875820" y="0"/>
            <a:ext cx="7374071" cy="6882082"/>
          </a:xfrm>
          <a:prstGeom prst="rect">
            <a:avLst/>
          </a:prstGeom>
        </p:spPr>
      </p:pic>
      <p:sp>
        <p:nvSpPr>
          <p:cNvPr id="10" name="Pyöristetty suorakulmio 9"/>
          <p:cNvSpPr/>
          <p:nvPr/>
        </p:nvSpPr>
        <p:spPr>
          <a:xfrm>
            <a:off x="3875820" y="2318327"/>
            <a:ext cx="7374071" cy="285403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ekstiruutu 10"/>
          <p:cNvSpPr txBox="1"/>
          <p:nvPr/>
        </p:nvSpPr>
        <p:spPr>
          <a:xfrm>
            <a:off x="554182" y="2817091"/>
            <a:ext cx="29741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Haku vapaana oleviin paikkoihin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Haku jatkuvassa </a:t>
            </a:r>
            <a:r>
              <a:rPr lang="fi-FI" dirty="0" smtClean="0"/>
              <a:t>haussa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Ammatillinen perustutkinto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i-FI" dirty="0" smtClean="0"/>
              <a:t>VALMA/LUVA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smtClean="0"/>
              <a:t>Vapaan sivistystyön opinnot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659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18835" y="387928"/>
            <a:ext cx="10243127" cy="660400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fi-FI" b="1" u="sng" dirty="0"/>
              <a:t>Lukio ja lukioon valmistava koulutus</a:t>
            </a:r>
          </a:p>
          <a:p>
            <a:pPr fontAlgn="base"/>
            <a:r>
              <a:rPr lang="fi-FI" dirty="0"/>
              <a:t>V</a:t>
            </a:r>
            <a:r>
              <a:rPr lang="fi-FI" dirty="0" smtClean="0"/>
              <a:t>apaille </a:t>
            </a:r>
            <a:r>
              <a:rPr lang="fi-FI" dirty="0"/>
              <a:t>paikoille voit hakea kevään varsinaisten hakujen jälkeen lukioiden jatkuvien hakujen kautta. </a:t>
            </a:r>
            <a:endParaRPr lang="fi-FI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 smtClean="0"/>
              <a:t>Löydät </a:t>
            </a:r>
            <a:r>
              <a:rPr lang="fi-FI" dirty="0"/>
              <a:t>tiedot vapaista paikoista Opintopolusta tai oppilaitosten omilta verkkosivuilta.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Tarkista kunkin koulutuksen hakuaika lukiosta, sillä hakuajat vaihtelevat.</a:t>
            </a:r>
          </a:p>
          <a:p>
            <a:pPr fontAlgn="base"/>
            <a:r>
              <a:rPr lang="fi-FI" b="1" u="sng" dirty="0"/>
              <a:t>Ammatilliset perustutkinnot</a:t>
            </a:r>
          </a:p>
          <a:p>
            <a:pPr fontAlgn="base"/>
            <a:r>
              <a:rPr lang="fi-FI" dirty="0" smtClean="0"/>
              <a:t>Voit </a:t>
            </a:r>
            <a:r>
              <a:rPr lang="fi-FI" dirty="0"/>
              <a:t>hakea </a:t>
            </a:r>
            <a:r>
              <a:rPr lang="fi-FI" dirty="0" smtClean="0"/>
              <a:t>vapaille paikoille </a:t>
            </a:r>
            <a:r>
              <a:rPr lang="fi-FI" dirty="0"/>
              <a:t>oppilaitosten jatkuvien hakujen kautta. </a:t>
            </a:r>
            <a:endParaRPr lang="fi-FI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 smtClean="0"/>
              <a:t>Saat </a:t>
            </a:r>
            <a:r>
              <a:rPr lang="fi-FI" dirty="0"/>
              <a:t>lisätietoja hakuajoista ja valintaperusteista oppilaitoksilta tai Opintopolusta. </a:t>
            </a:r>
            <a:endParaRPr lang="fi-FI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 smtClean="0"/>
              <a:t>Jatkuvassa </a:t>
            </a:r>
            <a:r>
              <a:rPr lang="fi-FI" dirty="0"/>
              <a:t>haussa voit hakea:</a:t>
            </a:r>
          </a:p>
          <a:p>
            <a:pPr fontAlgn="base"/>
            <a:r>
              <a:rPr lang="fi-FI" dirty="0" smtClean="0"/>
              <a:t>	ammatillisiin </a:t>
            </a:r>
            <a:r>
              <a:rPr lang="fi-FI" dirty="0"/>
              <a:t>perustutkintoihin</a:t>
            </a:r>
          </a:p>
          <a:p>
            <a:pPr fontAlgn="base"/>
            <a:r>
              <a:rPr lang="fi-FI" dirty="0" smtClean="0"/>
              <a:t>	ammatilliseen </a:t>
            </a:r>
            <a:r>
              <a:rPr lang="fi-FI" dirty="0"/>
              <a:t>koulutukseen valmentavaan koulutukseen (VALMA).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 smtClean="0"/>
              <a:t>Keväällä </a:t>
            </a:r>
            <a:r>
              <a:rPr lang="fi-FI" dirty="0"/>
              <a:t>alkavat ammatilliset koulutukset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fi-FI" dirty="0" smtClean="0"/>
              <a:t>Tammikuussa </a:t>
            </a:r>
            <a:r>
              <a:rPr lang="fi-FI" dirty="0"/>
              <a:t>tai keväällä alkaviin koulutuksiin haet </a:t>
            </a:r>
            <a:r>
              <a:rPr lang="fi-FI" dirty="0" smtClean="0"/>
              <a:t>jatkuvassa </a:t>
            </a:r>
            <a:r>
              <a:rPr lang="fi-FI" dirty="0"/>
              <a:t>haussa. </a:t>
            </a:r>
            <a:endParaRPr lang="fi-FI" dirty="0" smtClean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fi-FI" dirty="0" smtClean="0"/>
              <a:t>Eri </a:t>
            </a:r>
            <a:r>
              <a:rPr lang="fi-FI" dirty="0"/>
              <a:t>oppilaitoksilla ja koulutuksilla on eri hakuajat. </a:t>
            </a:r>
          </a:p>
          <a:p>
            <a:pPr fontAlgn="base"/>
            <a:r>
              <a:rPr lang="fi-FI" b="1" u="sng" dirty="0"/>
              <a:t>Kansanopistojen koulutukset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/>
              <a:t>Kansanopistoissa on </a:t>
            </a:r>
            <a:r>
              <a:rPr lang="fi-FI" dirty="0" smtClean="0"/>
              <a:t>useita nuorille ja aikuisille </a:t>
            </a:r>
            <a:r>
              <a:rPr lang="fi-FI" dirty="0"/>
              <a:t>suunnattuja vapaan sivistyksen linjoja. </a:t>
            </a:r>
            <a:endParaRPr lang="fi-FI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 smtClean="0"/>
              <a:t>Vähintään </a:t>
            </a:r>
            <a:r>
              <a:rPr lang="fi-FI" dirty="0"/>
              <a:t>12 viikon pituiset koulutukset löytyvät Opintopolusta. </a:t>
            </a:r>
            <a:endParaRPr lang="fi-FI" dirty="0" smtClean="0"/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dirty="0" smtClean="0"/>
              <a:t>Tietoa </a:t>
            </a:r>
            <a:r>
              <a:rPr lang="fi-FI" dirty="0"/>
              <a:t>lyhyemmistä kursseista saat </a:t>
            </a:r>
            <a:r>
              <a:rPr lang="fi-FI" u="sng" dirty="0">
                <a:hlinkClick r:id="rId2"/>
              </a:rPr>
              <a:t>Kansanopistoyhdistyksen verkkopalvelusta </a:t>
            </a:r>
            <a:r>
              <a:rPr lang="fi-FI" dirty="0"/>
              <a:t>tai suoraan jokaisesta </a:t>
            </a:r>
            <a:r>
              <a:rPr lang="fi-FI" dirty="0" smtClean="0"/>
              <a:t>kansanopistosta.</a:t>
            </a:r>
          </a:p>
          <a:p>
            <a:pPr fontAlgn="base"/>
            <a:r>
              <a:rPr lang="fi-FI" b="1" u="sng" dirty="0" smtClean="0"/>
              <a:t>Töitä?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b="1" u="sng" dirty="0">
                <a:hlinkClick r:id="rId3"/>
              </a:rPr>
              <a:t>https://</a:t>
            </a:r>
            <a:r>
              <a:rPr lang="fi-FI" b="1" u="sng" dirty="0" smtClean="0">
                <a:hlinkClick r:id="rId3"/>
              </a:rPr>
              <a:t>otavanopisto.muikkuverkko.fi/workspace/ot2-tyoelamaosaaminen/materials#p-141734</a:t>
            </a:r>
            <a:endParaRPr lang="fi-FI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479752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559908" y="607291"/>
            <a:ext cx="9418320" cy="3539836"/>
          </a:xfrm>
        </p:spPr>
        <p:txBody>
          <a:bodyPr>
            <a:normAutofit/>
          </a:bodyPr>
          <a:lstStyle/>
          <a:p>
            <a:r>
              <a:rPr lang="fi-FI" b="1" dirty="0" smtClean="0"/>
              <a:t>Tehtävä:</a:t>
            </a:r>
          </a:p>
          <a:p>
            <a:r>
              <a:rPr lang="fi-FI" dirty="0" smtClean="0"/>
              <a:t>Mene sähköpostiisi ja hae </a:t>
            </a:r>
            <a:r>
              <a:rPr lang="fi-FI" b="1" dirty="0" smtClean="0">
                <a:hlinkClick r:id="rId2"/>
              </a:rPr>
              <a:t>noreply@opintopolku.fi</a:t>
            </a:r>
            <a:r>
              <a:rPr lang="fi-FI" b="1" dirty="0" smtClean="0"/>
              <a:t>: </a:t>
            </a:r>
            <a:r>
              <a:rPr lang="fi-FI" dirty="0" err="1" smtClean="0"/>
              <a:t>stä</a:t>
            </a:r>
            <a:r>
              <a:rPr lang="fi-FI" dirty="0" smtClean="0"/>
              <a:t> tullut sähköposti.</a:t>
            </a:r>
          </a:p>
          <a:p>
            <a:r>
              <a:rPr lang="fi-FI" dirty="0" smtClean="0"/>
              <a:t>Katso mitkä olivat hakukohteesi.</a:t>
            </a:r>
          </a:p>
          <a:p>
            <a:r>
              <a:rPr lang="fi-FI" dirty="0" smtClean="0"/>
              <a:t>Kirjoita ne paperille. </a:t>
            </a:r>
          </a:p>
          <a:p>
            <a:r>
              <a:rPr lang="fi-FI" dirty="0" smtClean="0"/>
              <a:t>Kirjoita myös oma nimesi. </a:t>
            </a:r>
          </a:p>
          <a:p>
            <a:r>
              <a:rPr lang="fi-FI" dirty="0" smtClean="0"/>
              <a:t>Anna lista opettajalle. </a:t>
            </a: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88019695"/>
      </p:ext>
    </p:extLst>
  </p:cSld>
  <p:clrMapOvr>
    <a:masterClrMapping/>
  </p:clrMapOvr>
</p:sld>
</file>

<file path=ppt/theme/theme1.xml><?xml version="1.0" encoding="utf-8"?>
<a:theme xmlns:a="http://schemas.openxmlformats.org/drawingml/2006/main" name="Näkymä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4866_TF67347921.potx" id="{D8A663D1-9CFB-4B04-B713-716E364A8C18}" vid="{99323136-CEA4-4D20-B07E-CEE9519702A0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C17B96-44E1-4D27-8275-49488FA5EBD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1F3672F-4ECD-442D-A450-8D0D8AE9AB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E274086-DBC4-4534-ADD1-A99867C702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Näytä rakennenäkymä</Template>
  <TotalTime>0</TotalTime>
  <Words>190</Words>
  <Application>Microsoft Office PowerPoint</Application>
  <PresentationFormat>Laajakuva</PresentationFormat>
  <Paragraphs>35</Paragraphs>
  <Slides>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Schoolbook</vt:lpstr>
      <vt:lpstr>Wingdings 2</vt:lpstr>
      <vt:lpstr>Näkymä</vt:lpstr>
      <vt:lpstr>Opiskelemaan</vt:lpstr>
      <vt:lpstr>PowerPoint-esitys</vt:lpstr>
      <vt:lpstr>Jos en saa opiskelupaikkaa</vt:lpstr>
      <vt:lpstr>PowerPoint-esitys</vt:lpstr>
      <vt:lpstr>PowerPoint-esitys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2021-04-07T14:02:21Z</dcterms:created>
  <dcterms:modified xsi:type="dcterms:W3CDTF">2021-04-07T17:21:59Z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