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5"/>
  </p:sldMasterIdLst>
  <p:notesMasterIdLst>
    <p:notesMasterId r:id="rId13"/>
  </p:notesMasterIdLst>
  <p:sldIdLst>
    <p:sldId id="256" r:id="rId6"/>
    <p:sldId id="263" r:id="rId7"/>
    <p:sldId id="269" r:id="rId8"/>
    <p:sldId id="268" r:id="rId9"/>
    <p:sldId id="270" r:id="rId10"/>
    <p:sldId id="271" r:id="rId11"/>
    <p:sldId id="272" r:id="rId12"/>
  </p:sldIdLst>
  <p:sldSz cx="9144000" cy="6858000" type="screen4x3"/>
  <p:notesSz cx="6858000" cy="9144000"/>
  <p:defaultTextStyle>
    <a:defPPr>
      <a:defRPr lang="fi-FI"/>
    </a:defPPr>
    <a:lvl1pPr algn="l" rtl="0" eaLnBrk="0" fontAlgn="base" hangingPunct="0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008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FFFFDD"/>
    <a:srgbClr val="005082"/>
    <a:srgbClr val="0099CC"/>
    <a:srgbClr val="1989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5564"/>
    <p:restoredTop sz="84437" autoAdjust="0"/>
  </p:normalViewPr>
  <p:slideViewPr>
    <p:cSldViewPr>
      <p:cViewPr varScale="1">
        <p:scale>
          <a:sx n="56" d="100"/>
          <a:sy n="56" d="100"/>
        </p:scale>
        <p:origin x="1206" y="72"/>
      </p:cViewPr>
      <p:guideLst>
        <p:guide orient="horz" pos="1008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1.xml"/><Relationship Id="rId15" Type="http://schemas.openxmlformats.org/officeDocument/2006/relationships/viewProps" Target="viewProps.xml"/><Relationship Id="rId10" Type="http://schemas.openxmlformats.org/officeDocument/2006/relationships/slide" Target="slides/slide5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i="0">
                <a:ea typeface="ＭＳ Ｐゴシック" charset="0"/>
                <a:cs typeface="Geneva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i="0">
                <a:ea typeface="ＭＳ Ｐゴシック" charset="0"/>
                <a:cs typeface="Geneva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xmlns="" val="1"/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noProof="0"/>
              <a:t>Click to edit Master text styles</a:t>
            </a:r>
          </a:p>
          <a:p>
            <a:pPr lvl="1"/>
            <a:r>
              <a:rPr lang="fi-FI" noProof="0"/>
              <a:t>Second level</a:t>
            </a:r>
          </a:p>
          <a:p>
            <a:pPr lvl="2"/>
            <a:r>
              <a:rPr lang="fi-FI" noProof="0"/>
              <a:t>Third level</a:t>
            </a:r>
          </a:p>
          <a:p>
            <a:pPr lvl="3"/>
            <a:r>
              <a:rPr lang="fi-FI" noProof="0"/>
              <a:t>Fourth level</a:t>
            </a:r>
          </a:p>
          <a:p>
            <a:pPr lvl="4"/>
            <a:r>
              <a:rPr lang="fi-FI" noProof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i="0">
                <a:ea typeface="ＭＳ Ｐゴシック" charset="0"/>
                <a:cs typeface="Geneva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i="0"/>
            </a:lvl1pPr>
          </a:lstStyle>
          <a:p>
            <a:pPr>
              <a:defRPr/>
            </a:pPr>
            <a:fld id="{ED5377F9-5B72-481B-AC88-B74C02D9F511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323673287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Lucida Grande" charset="0"/>
        <a:ea typeface="MS PGothic" pitchFamily="34" charset="-128"/>
        <a:cs typeface="Geneva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Lucida Grande" charset="0"/>
        <a:ea typeface="Geneva" charset="0"/>
        <a:cs typeface="Geneva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Lucida Grande" charset="0"/>
        <a:ea typeface="Geneva" charset="0"/>
        <a:cs typeface="Geneva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Lucida Grande" charset="0"/>
        <a:ea typeface="Geneva" charset="0"/>
        <a:cs typeface="Geneva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Lucida Grande" charset="0"/>
        <a:ea typeface="Geneva" charset="0"/>
        <a:cs typeface="Geneva" charset="0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9pPr>
          </a:lstStyle>
          <a:p>
            <a:fld id="{74792A69-DA41-433C-B789-278DD35EE5C7}" type="slidenum">
              <a:rPr lang="fi-FI" altLang="fi-FI" sz="1200" i="0" smtClean="0"/>
              <a:pPr/>
              <a:t>1</a:t>
            </a:fld>
            <a:endParaRPr lang="fi-FI" altLang="fi-FI" sz="1200" i="0"/>
          </a:p>
        </p:txBody>
      </p:sp>
      <p:sp>
        <p:nvSpPr>
          <p:cNvPr id="6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77087910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D5377F9-5B72-481B-AC88-B74C02D9F511}" type="slidenum">
              <a:rPr lang="fi-FI" altLang="fi-FI" smtClean="0"/>
              <a:pPr>
                <a:defRPr/>
              </a:pPr>
              <a:t>2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304455294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D5377F9-5B72-481B-AC88-B74C02D9F511}" type="slidenum">
              <a:rPr lang="fi-FI" altLang="fi-FI" smtClean="0"/>
              <a:pPr>
                <a:defRPr/>
              </a:pPr>
              <a:t>3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29887700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D5377F9-5B72-481B-AC88-B74C02D9F511}" type="slidenum">
              <a:rPr lang="fi-FI" altLang="fi-FI" smtClean="0"/>
              <a:pPr>
                <a:defRPr/>
              </a:pPr>
              <a:t>4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247573169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D5377F9-5B72-481B-AC88-B74C02D9F511}" type="slidenum">
              <a:rPr lang="fi-FI" altLang="fi-FI" smtClean="0"/>
              <a:pPr>
                <a:defRPr/>
              </a:pPr>
              <a:t>5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212027440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D5377F9-5B72-481B-AC88-B74C02D9F511}" type="slidenum">
              <a:rPr lang="fi-FI" altLang="fi-FI" smtClean="0"/>
              <a:pPr>
                <a:defRPr/>
              </a:pPr>
              <a:t>6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351360993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D5377F9-5B72-481B-AC88-B74C02D9F511}" type="slidenum">
              <a:rPr lang="fi-FI" altLang="fi-FI" smtClean="0"/>
              <a:pPr>
                <a:defRPr/>
              </a:pPr>
              <a:t>7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6075528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2832162E-5493-4DA9-AE69-36DE1DBA92BD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2313905031"/>
      </p:ext>
    </p:extLst>
  </p:cSld>
  <p:clrMapOvr>
    <a:masterClrMapping/>
  </p:clrMapOvr>
  <p:transition spd="slow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C9A58E91-C772-4ABC-8168-02FE4102D1F1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240572836"/>
      </p:ext>
    </p:extLst>
  </p:cSld>
  <p:clrMapOvr>
    <a:masterClrMapping/>
  </p:clrMapOvr>
  <p:transition spd="slow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untainen otsikko 1"/>
          <p:cNvSpPr>
            <a:spLocks noGrp="1"/>
          </p:cNvSpPr>
          <p:nvPr>
            <p:ph type="title" orient="vert"/>
          </p:nvPr>
        </p:nvSpPr>
        <p:spPr>
          <a:xfrm>
            <a:off x="6515100" y="228600"/>
            <a:ext cx="1943100" cy="5867400"/>
          </a:xfrm>
        </p:spPr>
        <p:txBody>
          <a:bodyPr vert="eaVert"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685800" y="228600"/>
            <a:ext cx="5676900" cy="5867400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CFE39B19-6D18-4829-8F60-375465AFE44A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3085713180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8CC2E85E-8D78-4180-BE5D-4B50E3412FE8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2738434043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/>
              <a:t>Muokkaa perustyylejä naps.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3AF4EC8C-7181-4B1B-B0DF-0DD1CDF00808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059290793"/>
      </p:ext>
    </p:extLst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685800" y="1600200"/>
            <a:ext cx="38100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38100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E6B3A5EF-C1D2-4581-80D5-D358B7777B3A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2892625095"/>
      </p:ext>
    </p:extLst>
  </p:cSld>
  <p:clrMapOvr>
    <a:masterClrMapping/>
  </p:clrMapOvr>
  <p:transition spd="slow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i-FI"/>
              <a:t>Muokkaa perustyylejä naps.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CCE5748C-DF45-44D1-921F-DFE524277A91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322938185"/>
      </p:ext>
    </p:extLst>
  </p:cSld>
  <p:clrMapOvr>
    <a:masterClrMapping/>
  </p:clrMapOvr>
  <p:transition spd="slow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93BD5DAC-1AF5-485A-8659-EEF77A48D65A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274234950"/>
      </p:ext>
    </p:extLst>
  </p:cSld>
  <p:clrMapOvr>
    <a:masterClrMapping/>
  </p:clrMapOvr>
  <p:transition spd="slow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F6A77C59-236F-4C67-9EE4-D9447447FB92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2964729688"/>
      </p:ext>
    </p:extLst>
  </p:cSld>
  <p:clrMapOvr>
    <a:masterClrMapping/>
  </p:clrMapOvr>
  <p:transition spd="slow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/>
              <a:t>Muokkaa perustyylejä naps.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7C62EC50-C03C-4CD7-BD6B-1DE0608F5527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532645063"/>
      </p:ext>
    </p:extLst>
  </p:cSld>
  <p:clrMapOvr>
    <a:masterClrMapping/>
  </p:clrMapOvr>
  <p:transition spd="slow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/>
              <a:t>Muokkaa perustyylejä naps.</a:t>
            </a:r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i-FI" noProof="0"/>
              <a:t>Vedä kuva paikkamerkkiin tai lisää napsauttamalla kuvaketta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F3B3B8AD-178B-4E3D-9095-3A6018803E0C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3955218621"/>
      </p:ext>
    </p:extLst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Kuva 4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228600"/>
            <a:ext cx="77724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i-FI" altLang="fi-FI"/>
              <a:t>Muokkaa perustyylejä naps.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600200"/>
            <a:ext cx="7772400" cy="449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altLang="fi-FI"/>
              <a:t>Muokkaa tekstin perustyylejä napsauttamalla</a:t>
            </a:r>
          </a:p>
          <a:p>
            <a:pPr lvl="1"/>
            <a:r>
              <a:rPr lang="fi-FI" altLang="fi-FI"/>
              <a:t>toinen taso</a:t>
            </a:r>
          </a:p>
          <a:p>
            <a:pPr lvl="2"/>
            <a:r>
              <a:rPr lang="fi-FI" altLang="fi-FI"/>
              <a:t>kolmas taso</a:t>
            </a:r>
          </a:p>
          <a:p>
            <a:pPr lvl="3"/>
            <a:r>
              <a:rPr lang="fi-FI" altLang="fi-FI"/>
              <a:t>neljäs taso</a:t>
            </a:r>
          </a:p>
          <a:p>
            <a:pPr lvl="4"/>
            <a:r>
              <a:rPr lang="fi-FI" altLang="fi-FI"/>
              <a:t>viides taso</a:t>
            </a:r>
          </a:p>
        </p:txBody>
      </p:sp>
      <p:sp>
        <p:nvSpPr>
          <p:cNvPr id="1029" name="Text Box 19"/>
          <p:cNvSpPr txBox="1">
            <a:spLocks noChangeArrowheads="1"/>
          </p:cNvSpPr>
          <p:nvPr userDrawn="1"/>
        </p:nvSpPr>
        <p:spPr bwMode="auto">
          <a:xfrm>
            <a:off x="228600" y="6453336"/>
            <a:ext cx="34290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9pPr>
          </a:lstStyle>
          <a:p>
            <a:pPr>
              <a:defRPr/>
            </a:pPr>
            <a:r>
              <a:rPr lang="fi-FI" altLang="fi-FI" sz="1200" i="0" dirty="0">
                <a:solidFill>
                  <a:schemeClr val="accent1"/>
                </a:solidFill>
                <a:latin typeface="Verdana" pitchFamily="34" charset="0"/>
              </a:rPr>
              <a:t>Kaiku III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7" r:id="rId1"/>
    <p:sldLayoutId id="2147483738" r:id="rId2"/>
    <p:sldLayoutId id="2147483739" r:id="rId3"/>
    <p:sldLayoutId id="2147483740" r:id="rId4"/>
    <p:sldLayoutId id="2147483741" r:id="rId5"/>
    <p:sldLayoutId id="2147483742" r:id="rId6"/>
    <p:sldLayoutId id="2147483743" r:id="rId7"/>
    <p:sldLayoutId id="2147483744" r:id="rId8"/>
    <p:sldLayoutId id="2147483745" r:id="rId9"/>
    <p:sldLayoutId id="2147483746" r:id="rId10"/>
    <p:sldLayoutId id="2147483747" r:id="rId11"/>
  </p:sldLayoutIdLst>
  <p:transition spd="slow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+mj-lt"/>
          <a:ea typeface="MS PGothic" pitchFamily="34" charset="-128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MS PGothic" pitchFamily="34" charset="-128"/>
          <a:cs typeface="Geneva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MS PGothic" pitchFamily="34" charset="-128"/>
          <a:cs typeface="Geneva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MS PGothic" pitchFamily="34" charset="-128"/>
          <a:cs typeface="Geneva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MS PGothic" pitchFamily="34" charset="-128"/>
          <a:cs typeface="Geneva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ＭＳ Ｐゴシック" charset="0"/>
          <a:cs typeface="Geneva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ＭＳ Ｐゴシック" charset="0"/>
          <a:cs typeface="Geneva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ＭＳ Ｐゴシック" charset="0"/>
          <a:cs typeface="Geneva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ＭＳ Ｐゴシック" charset="0"/>
          <a:cs typeface="Geneva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ea typeface="MS PGothic" pitchFamily="34" charset="-128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  <a:ea typeface="Geneva" charset="0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  <a:ea typeface="Geneva" charset="0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  <a:ea typeface="Geneva" charset="0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Geneva" charset="0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Geneva" charset="0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Geneva" charset="0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Geneva" charset="0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Geneva" charset="0"/>
          <a:cs typeface="+mn-cs"/>
        </a:defRPr>
      </a:lvl9pPr>
    </p:bodyStyle>
    <p:otherStyle>
      <a:defPPr>
        <a:defRPr lang="fi-FI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Kuva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4339" name="Text Box 9"/>
          <p:cNvSpPr txBox="1">
            <a:spLocks noChangeArrowheads="1"/>
          </p:cNvSpPr>
          <p:nvPr/>
        </p:nvSpPr>
        <p:spPr bwMode="auto">
          <a:xfrm>
            <a:off x="3923928" y="1988840"/>
            <a:ext cx="5051346" cy="23083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  <a:cs typeface="Geneva" charset="0"/>
              </a:defRPr>
            </a:lvl1pPr>
            <a:lvl2pPr marL="742950" indent="-28575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fi-FI" altLang="fi-FI" sz="2400" i="0" dirty="0">
                <a:solidFill>
                  <a:schemeClr val="accent1"/>
                </a:solidFill>
              </a:rPr>
              <a:t>III Uskontojen ja katsomusten etiikka</a:t>
            </a:r>
          </a:p>
          <a:p>
            <a:pPr>
              <a:spcBef>
                <a:spcPct val="0"/>
              </a:spcBef>
              <a:buFontTx/>
              <a:buNone/>
            </a:pPr>
            <a:endParaRPr lang="fi-FI" altLang="fi-FI" sz="2400" i="0" dirty="0">
              <a:solidFill>
                <a:schemeClr val="accent1"/>
              </a:solidFill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fi-FI" altLang="fi-FI" sz="2400" b="1" i="0" dirty="0">
                <a:solidFill>
                  <a:schemeClr val="accent1"/>
                </a:solidFill>
              </a:rPr>
              <a:t>  Muistiinpanot: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AU" altLang="fi-FI" sz="2400" b="1" i="0" dirty="0">
                <a:solidFill>
                  <a:schemeClr val="accent1"/>
                </a:solidFill>
              </a:rPr>
              <a:t>  </a:t>
            </a:r>
            <a:r>
              <a:rPr lang="en-AU" altLang="fi-FI" sz="2400" b="1" i="0" dirty="0" err="1">
                <a:solidFill>
                  <a:schemeClr val="accent1"/>
                </a:solidFill>
              </a:rPr>
              <a:t>Uskontojen</a:t>
            </a:r>
            <a:r>
              <a:rPr lang="fi-FI" altLang="fi-FI" sz="2400" b="1" i="0" dirty="0">
                <a:solidFill>
                  <a:schemeClr val="accent1"/>
                </a:solidFill>
              </a:rPr>
              <a:t> ja  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fi-FI" altLang="fi-FI" sz="2400" b="1" i="0" dirty="0">
                <a:solidFill>
                  <a:schemeClr val="accent1"/>
                </a:solidFill>
              </a:rPr>
              <a:t>  katsomusten etiikka</a:t>
            </a:r>
          </a:p>
        </p:txBody>
      </p:sp>
    </p:spTree>
  </p:cSld>
  <p:clrMapOvr>
    <a:masterClrMapping/>
  </p:clrMapOvr>
  <p:transition spd="slow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/>
          <p:cNvSpPr>
            <a:spLocks noGrp="1"/>
          </p:cNvSpPr>
          <p:nvPr>
            <p:ph type="title"/>
          </p:nvPr>
        </p:nvSpPr>
        <p:spPr>
          <a:xfrm>
            <a:off x="561424" y="260648"/>
            <a:ext cx="7772400" cy="914400"/>
          </a:xfrm>
        </p:spPr>
        <p:txBody>
          <a:bodyPr/>
          <a:lstStyle/>
          <a:p>
            <a:r>
              <a:rPr lang="fi-FI" altLang="en-US" dirty="0"/>
              <a:t>Uskontojen ja katsomusten etiikka</a:t>
            </a:r>
          </a:p>
        </p:txBody>
      </p:sp>
      <p:sp>
        <p:nvSpPr>
          <p:cNvPr id="21507" name="Content Placeholder 2"/>
          <p:cNvSpPr>
            <a:spLocks noGrp="1"/>
          </p:cNvSpPr>
          <p:nvPr>
            <p:ph idx="1"/>
          </p:nvPr>
        </p:nvSpPr>
        <p:spPr>
          <a:xfrm>
            <a:off x="452296" y="1203025"/>
            <a:ext cx="7990656" cy="4608512"/>
          </a:xfrm>
        </p:spPr>
        <p:txBody>
          <a:bodyPr/>
          <a:lstStyle/>
          <a:p>
            <a:pPr>
              <a:defRPr/>
            </a:pPr>
            <a:r>
              <a:rPr lang="fi-FI" altLang="en-US" dirty="0"/>
              <a:t>moraalin taustasta on kahdenlaista näkemystä: toisten mielestä moraali perustuu uskontoon, toisten mielestä ainoastaan järkeen</a:t>
            </a:r>
          </a:p>
          <a:p>
            <a:pPr>
              <a:defRPr/>
            </a:pPr>
            <a:endParaRPr lang="fi-FI" altLang="en-US" dirty="0"/>
          </a:p>
        </p:txBody>
      </p:sp>
    </p:spTree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/>
          <p:cNvSpPr>
            <a:spLocks noGrp="1"/>
          </p:cNvSpPr>
          <p:nvPr>
            <p:ph type="title"/>
          </p:nvPr>
        </p:nvSpPr>
        <p:spPr>
          <a:xfrm>
            <a:off x="561424" y="260648"/>
            <a:ext cx="7772400" cy="914400"/>
          </a:xfrm>
        </p:spPr>
        <p:txBody>
          <a:bodyPr/>
          <a:lstStyle/>
          <a:p>
            <a:r>
              <a:rPr lang="fi-FI" altLang="en-US" dirty="0"/>
              <a:t>Uskontojen ja katsomusten etiikka</a:t>
            </a:r>
          </a:p>
        </p:txBody>
      </p:sp>
      <p:sp>
        <p:nvSpPr>
          <p:cNvPr id="21507" name="Content Placeholder 2"/>
          <p:cNvSpPr>
            <a:spLocks noGrp="1"/>
          </p:cNvSpPr>
          <p:nvPr>
            <p:ph idx="1"/>
          </p:nvPr>
        </p:nvSpPr>
        <p:spPr>
          <a:xfrm>
            <a:off x="452296" y="1175048"/>
            <a:ext cx="7990656" cy="4608512"/>
          </a:xfrm>
        </p:spPr>
        <p:txBody>
          <a:bodyPr/>
          <a:lstStyle/>
          <a:p>
            <a:pPr>
              <a:defRPr/>
            </a:pPr>
            <a:r>
              <a:rPr lang="fi-FI" altLang="en-US" dirty="0"/>
              <a:t>moraalin taustasta on kahdenlaista näkemystä: toisten mielestä moraali perustuu uskontoon, toisten mielestä ainoastaan järkeen</a:t>
            </a:r>
          </a:p>
          <a:p>
            <a:pPr>
              <a:defRPr/>
            </a:pPr>
            <a:r>
              <a:rPr lang="fi-FI" altLang="en-US" dirty="0"/>
              <a:t>monilla uskonnoilla on sama keskeinen periaate: kohtele toisia niin kuin haluaisit itseäsi kohdeltavan – silti uskontojen nimissä tehdään myös pahaa</a:t>
            </a:r>
          </a:p>
          <a:p>
            <a:pPr>
              <a:defRPr/>
            </a:pPr>
            <a:endParaRPr lang="fi-FI" altLang="en-US" dirty="0"/>
          </a:p>
        </p:txBody>
      </p:sp>
    </p:spTree>
    <p:extLst>
      <p:ext uri="{BB962C8B-B14F-4D97-AF65-F5344CB8AC3E}">
        <p14:creationId xmlns:p14="http://schemas.microsoft.com/office/powerpoint/2010/main" val="2659287712"/>
      </p:ext>
    </p:extLst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/>
          <p:cNvSpPr>
            <a:spLocks noGrp="1"/>
          </p:cNvSpPr>
          <p:nvPr>
            <p:ph type="title"/>
          </p:nvPr>
        </p:nvSpPr>
        <p:spPr>
          <a:xfrm>
            <a:off x="561424" y="260648"/>
            <a:ext cx="7772400" cy="914400"/>
          </a:xfrm>
        </p:spPr>
        <p:txBody>
          <a:bodyPr/>
          <a:lstStyle/>
          <a:p>
            <a:r>
              <a:rPr lang="fi-FI" altLang="en-US" dirty="0"/>
              <a:t>Uskontojen ja katsomusten etiikka</a:t>
            </a:r>
          </a:p>
        </p:txBody>
      </p:sp>
      <p:sp>
        <p:nvSpPr>
          <p:cNvPr id="21507" name="Content Placeholder 2"/>
          <p:cNvSpPr>
            <a:spLocks noGrp="1"/>
          </p:cNvSpPr>
          <p:nvPr>
            <p:ph idx="1"/>
          </p:nvPr>
        </p:nvSpPr>
        <p:spPr>
          <a:xfrm>
            <a:off x="452296" y="1167682"/>
            <a:ext cx="7990656" cy="4608512"/>
          </a:xfrm>
        </p:spPr>
        <p:txBody>
          <a:bodyPr/>
          <a:lstStyle/>
          <a:p>
            <a:pPr>
              <a:defRPr/>
            </a:pPr>
            <a:r>
              <a:rPr lang="fi-FI" altLang="en-US" dirty="0"/>
              <a:t>moraalin taustasta on kahdenlaista näkemystä: toisten mielestä moraali perustuu uskontoon, toisten mielestä ainoastaan järkeen</a:t>
            </a:r>
          </a:p>
          <a:p>
            <a:pPr>
              <a:defRPr/>
            </a:pPr>
            <a:r>
              <a:rPr lang="fi-FI" altLang="en-US" dirty="0"/>
              <a:t>monilla uskonnoilla on sama keskeinen periaate: kohtele toisia niin kuin haluaisit itseäsi kohdeltavan – silti uskontojen nimissä tehdään myös pahaa</a:t>
            </a:r>
          </a:p>
          <a:p>
            <a:pPr>
              <a:defRPr/>
            </a:pPr>
            <a:r>
              <a:rPr lang="fi-FI" altLang="en-US" dirty="0"/>
              <a:t>hindulaisuudessa ja buddhalaisuudessa keskeinen eettinen periaate on </a:t>
            </a:r>
            <a:r>
              <a:rPr lang="fi-FI" altLang="en-US" dirty="0" err="1"/>
              <a:t>ahimsa</a:t>
            </a:r>
            <a:r>
              <a:rPr lang="fi-FI" altLang="en-US" dirty="0"/>
              <a:t>, joka tarkoittaa kaiken elollisen kunnioittamista – pahoista teoista seuraa huonoa karmaa, mikä vaikuttaa </a:t>
            </a:r>
            <a:r>
              <a:rPr lang="fi-FI" altLang="en-US" dirty="0" err="1"/>
              <a:t>jälleensyntymään</a:t>
            </a:r>
            <a:endParaRPr lang="fi-FI" altLang="en-US" dirty="0"/>
          </a:p>
          <a:p>
            <a:pPr>
              <a:defRPr/>
            </a:pPr>
            <a:endParaRPr lang="fi-FI" altLang="en-US" dirty="0"/>
          </a:p>
        </p:txBody>
      </p:sp>
    </p:spTree>
    <p:extLst>
      <p:ext uri="{BB962C8B-B14F-4D97-AF65-F5344CB8AC3E}">
        <p14:creationId xmlns:p14="http://schemas.microsoft.com/office/powerpoint/2010/main" val="2469905632"/>
      </p:ext>
    </p:extLst>
  </p:cSld>
  <p:clrMapOvr>
    <a:masterClrMapping/>
  </p:clrMapOvr>
  <p:transition spd="slow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/>
          <p:cNvSpPr>
            <a:spLocks noGrp="1"/>
          </p:cNvSpPr>
          <p:nvPr>
            <p:ph type="title"/>
          </p:nvPr>
        </p:nvSpPr>
        <p:spPr>
          <a:xfrm>
            <a:off x="561424" y="260648"/>
            <a:ext cx="7772400" cy="914400"/>
          </a:xfrm>
        </p:spPr>
        <p:txBody>
          <a:bodyPr/>
          <a:lstStyle/>
          <a:p>
            <a:r>
              <a:rPr lang="fi-FI" altLang="en-US" dirty="0"/>
              <a:t>Uskontojen ja katsomusten etiikka</a:t>
            </a:r>
          </a:p>
        </p:txBody>
      </p:sp>
      <p:sp>
        <p:nvSpPr>
          <p:cNvPr id="21507" name="Content Placeholder 2"/>
          <p:cNvSpPr>
            <a:spLocks noGrp="1"/>
          </p:cNvSpPr>
          <p:nvPr>
            <p:ph idx="1"/>
          </p:nvPr>
        </p:nvSpPr>
        <p:spPr>
          <a:xfrm>
            <a:off x="452296" y="1167682"/>
            <a:ext cx="7990656" cy="4608512"/>
          </a:xfrm>
        </p:spPr>
        <p:txBody>
          <a:bodyPr/>
          <a:lstStyle/>
          <a:p>
            <a:pPr>
              <a:defRPr/>
            </a:pPr>
            <a:r>
              <a:rPr lang="fi-FI" altLang="en-US" dirty="0"/>
              <a:t>moraalin taustasta on kahdenlaista näkemystä: toisten mielestä moraali perustuu uskontoon, toisten mielestä ainoastaan järkeen</a:t>
            </a:r>
          </a:p>
          <a:p>
            <a:pPr>
              <a:defRPr/>
            </a:pPr>
            <a:r>
              <a:rPr lang="fi-FI" altLang="en-US" dirty="0"/>
              <a:t>monilla uskonnoilla on sama keskeinen periaate: kohtele toisia niin kuin haluaisit itseäsi kohdeltavan – silti uskontojen nimissä tehdään myös pahaa</a:t>
            </a:r>
          </a:p>
          <a:p>
            <a:pPr>
              <a:defRPr/>
            </a:pPr>
            <a:r>
              <a:rPr lang="fi-FI" altLang="en-US" dirty="0"/>
              <a:t>hindulaisuudessa ja buddhalaisuudessa keskeinen eettinen periaate on </a:t>
            </a:r>
            <a:r>
              <a:rPr lang="fi-FI" altLang="en-US" dirty="0" err="1"/>
              <a:t>ahimsa</a:t>
            </a:r>
            <a:r>
              <a:rPr lang="fi-FI" altLang="en-US" dirty="0"/>
              <a:t>, joka tarkoittaa kaiken elollisen kunnioittamista – pahoista teoista seuraa huonoa karmaa, mikä vaikuttaa </a:t>
            </a:r>
            <a:r>
              <a:rPr lang="fi-FI" altLang="en-US" dirty="0" err="1"/>
              <a:t>jälleensyntymään</a:t>
            </a:r>
            <a:endParaRPr lang="fi-FI" altLang="en-US" dirty="0"/>
          </a:p>
          <a:p>
            <a:pPr>
              <a:defRPr/>
            </a:pPr>
            <a:r>
              <a:rPr lang="fi-FI" altLang="en-US" dirty="0"/>
              <a:t>Kiinan uskonnoissa taolaisuudessa ja kungfutselaisuudessa tavoitellaan harmoniaa eli sopusointua ihmisten kesken ja luonnon kanssa</a:t>
            </a:r>
          </a:p>
          <a:p>
            <a:pPr>
              <a:defRPr/>
            </a:pPr>
            <a:endParaRPr lang="fi-FI" altLang="en-US" dirty="0"/>
          </a:p>
          <a:p>
            <a:pPr>
              <a:defRPr/>
            </a:pPr>
            <a:endParaRPr lang="fi-FI" altLang="en-US" dirty="0"/>
          </a:p>
        </p:txBody>
      </p:sp>
    </p:spTree>
    <p:extLst>
      <p:ext uri="{BB962C8B-B14F-4D97-AF65-F5344CB8AC3E}">
        <p14:creationId xmlns:p14="http://schemas.microsoft.com/office/powerpoint/2010/main" val="1430871409"/>
      </p:ext>
    </p:extLst>
  </p:cSld>
  <p:clrMapOvr>
    <a:masterClrMapping/>
  </p:clrMapOvr>
  <p:transition spd="slow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/>
          <p:cNvSpPr>
            <a:spLocks noGrp="1"/>
          </p:cNvSpPr>
          <p:nvPr>
            <p:ph type="title"/>
          </p:nvPr>
        </p:nvSpPr>
        <p:spPr>
          <a:xfrm>
            <a:off x="561424" y="260648"/>
            <a:ext cx="7772400" cy="914400"/>
          </a:xfrm>
        </p:spPr>
        <p:txBody>
          <a:bodyPr/>
          <a:lstStyle/>
          <a:p>
            <a:r>
              <a:rPr lang="fi-FI" altLang="en-US" dirty="0"/>
              <a:t>Uskontojen ja katsomusten etiikka</a:t>
            </a:r>
          </a:p>
        </p:txBody>
      </p:sp>
      <p:sp>
        <p:nvSpPr>
          <p:cNvPr id="21507" name="Content Placeholder 2"/>
          <p:cNvSpPr>
            <a:spLocks noGrp="1"/>
          </p:cNvSpPr>
          <p:nvPr>
            <p:ph idx="1"/>
          </p:nvPr>
        </p:nvSpPr>
        <p:spPr>
          <a:xfrm>
            <a:off x="452296" y="1167682"/>
            <a:ext cx="7990656" cy="4608512"/>
          </a:xfrm>
        </p:spPr>
        <p:txBody>
          <a:bodyPr/>
          <a:lstStyle/>
          <a:p>
            <a:pPr>
              <a:defRPr/>
            </a:pPr>
            <a:r>
              <a:rPr lang="fi-FI" altLang="en-US" dirty="0"/>
              <a:t>taolaisuudessa </a:t>
            </a:r>
            <a:r>
              <a:rPr lang="fi-FI" altLang="en-US" dirty="0" err="1"/>
              <a:t>wu</a:t>
            </a:r>
            <a:r>
              <a:rPr lang="fi-FI" altLang="en-US" dirty="0"/>
              <a:t> </a:t>
            </a:r>
            <a:r>
              <a:rPr lang="fi-FI" altLang="en-US" dirty="0" err="1"/>
              <a:t>wei</a:t>
            </a:r>
            <a:r>
              <a:rPr lang="fi-FI" altLang="en-US" dirty="0"/>
              <a:t> eli teoton toiminta tarkoittaa elämistä luontoa myötäillen</a:t>
            </a:r>
          </a:p>
          <a:p>
            <a:pPr>
              <a:defRPr/>
            </a:pPr>
            <a:endParaRPr lang="fi-FI" altLang="en-US" dirty="0"/>
          </a:p>
        </p:txBody>
      </p:sp>
    </p:spTree>
    <p:extLst>
      <p:ext uri="{BB962C8B-B14F-4D97-AF65-F5344CB8AC3E}">
        <p14:creationId xmlns:p14="http://schemas.microsoft.com/office/powerpoint/2010/main" val="2132863941"/>
      </p:ext>
    </p:extLst>
  </p:cSld>
  <p:clrMapOvr>
    <a:masterClrMapping/>
  </p:clrMapOvr>
  <p:transition spd="slow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/>
          <p:cNvSpPr>
            <a:spLocks noGrp="1"/>
          </p:cNvSpPr>
          <p:nvPr>
            <p:ph type="title"/>
          </p:nvPr>
        </p:nvSpPr>
        <p:spPr>
          <a:xfrm>
            <a:off x="561424" y="260648"/>
            <a:ext cx="7772400" cy="914400"/>
          </a:xfrm>
        </p:spPr>
        <p:txBody>
          <a:bodyPr/>
          <a:lstStyle/>
          <a:p>
            <a:r>
              <a:rPr lang="fi-FI" altLang="en-US" dirty="0"/>
              <a:t>Uskontojen ja katsomusten etiikka</a:t>
            </a:r>
          </a:p>
        </p:txBody>
      </p:sp>
      <p:sp>
        <p:nvSpPr>
          <p:cNvPr id="21507" name="Content Placeholder 2"/>
          <p:cNvSpPr>
            <a:spLocks noGrp="1"/>
          </p:cNvSpPr>
          <p:nvPr>
            <p:ph idx="1"/>
          </p:nvPr>
        </p:nvSpPr>
        <p:spPr>
          <a:xfrm>
            <a:off x="452296" y="1167682"/>
            <a:ext cx="7990656" cy="4608512"/>
          </a:xfrm>
        </p:spPr>
        <p:txBody>
          <a:bodyPr/>
          <a:lstStyle/>
          <a:p>
            <a:pPr>
              <a:defRPr/>
            </a:pPr>
            <a:r>
              <a:rPr lang="fi-FI" altLang="en-US" dirty="0"/>
              <a:t>taolaisuudessa </a:t>
            </a:r>
            <a:r>
              <a:rPr lang="fi-FI" altLang="en-US" dirty="0" err="1"/>
              <a:t>wu</a:t>
            </a:r>
            <a:r>
              <a:rPr lang="fi-FI" altLang="en-US" dirty="0"/>
              <a:t> </a:t>
            </a:r>
            <a:r>
              <a:rPr lang="fi-FI" altLang="en-US" dirty="0" err="1"/>
              <a:t>wei</a:t>
            </a:r>
            <a:r>
              <a:rPr lang="fi-FI" altLang="en-US" dirty="0"/>
              <a:t> eli teoton toiminta tarkoittaa elämistä luontoa myötäillen</a:t>
            </a:r>
          </a:p>
          <a:p>
            <a:pPr>
              <a:defRPr/>
            </a:pPr>
            <a:r>
              <a:rPr lang="fi-FI" altLang="en-US" dirty="0"/>
              <a:t>juutalaisuudessa, kristinuskossa ja islamissa korostetaan hyvää suhdetta Jumalaan ja lähimmäisiin</a:t>
            </a:r>
          </a:p>
          <a:p>
            <a:pPr marL="0" indent="0">
              <a:buNone/>
              <a:defRPr/>
            </a:pPr>
            <a:endParaRPr lang="fi-FI" altLang="en-US" dirty="0"/>
          </a:p>
          <a:p>
            <a:pPr>
              <a:defRPr/>
            </a:pPr>
            <a:endParaRPr lang="fi-FI" altLang="en-US" dirty="0"/>
          </a:p>
        </p:txBody>
      </p:sp>
    </p:spTree>
    <p:extLst>
      <p:ext uri="{BB962C8B-B14F-4D97-AF65-F5344CB8AC3E}">
        <p14:creationId xmlns:p14="http://schemas.microsoft.com/office/powerpoint/2010/main" val="550919966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Blank Presentation">
  <a:themeElements>
    <a:clrScheme name="Blank Presentation 4">
      <a:dk1>
        <a:srgbClr val="000000"/>
      </a:dk1>
      <a:lt1>
        <a:srgbClr val="DEF6F1"/>
      </a:lt1>
      <a:dk2>
        <a:srgbClr val="000000"/>
      </a:dk2>
      <a:lt2>
        <a:srgbClr val="969696"/>
      </a:lt2>
      <a:accent1>
        <a:srgbClr val="FFFFFF"/>
      </a:accent1>
      <a:accent2>
        <a:srgbClr val="8DC6FF"/>
      </a:accent2>
      <a:accent3>
        <a:srgbClr val="ECFAF7"/>
      </a:accent3>
      <a:accent4>
        <a:srgbClr val="000000"/>
      </a:accent4>
      <a:accent5>
        <a:srgbClr val="FFFFFF"/>
      </a:accent5>
      <a:accent6>
        <a:srgbClr val="7FB3E7"/>
      </a:accent6>
      <a:hlink>
        <a:srgbClr val="0066CC"/>
      </a:hlink>
      <a:folHlink>
        <a:srgbClr val="00A800"/>
      </a:folHlink>
    </a:clrScheme>
    <a:fontScheme name="Blank Presentation">
      <a:majorFont>
        <a:latin typeface="Verdana"/>
        <a:ea typeface="ＭＳ Ｐゴシック"/>
        <a:cs typeface="Geneva"/>
      </a:majorFont>
      <a:minorFont>
        <a:latin typeface="Verdana"/>
        <a:ea typeface="ＭＳ Ｐゴシック"/>
        <a:cs typeface="Genev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i-FI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Lucida Grande" charset="0"/>
            <a:ea typeface="ＭＳ Ｐゴシック" charset="0"/>
            <a:cs typeface="Genev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i-FI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Lucida Grande" charset="0"/>
            <a:ea typeface="ＭＳ Ｐゴシック" charset="0"/>
            <a:cs typeface="Geneva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pe-ppt_pohja" id="{5733D5CD-3864-A844-87E4-12B4A7516803}" vid="{DD135B07-40C7-0E46-8712-5E6F024D19D3}"/>
    </a:ext>
  </a:extLst>
</a:theme>
</file>

<file path=ppt/theme/theme2.xml><?xml version="1.0" encoding="utf-8"?>
<a:theme xmlns:a="http://schemas.openxmlformats.org/drawingml/2006/main" name="Office-te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Oiva Dokumentti 2" ma:contentTypeID="0x0101006A759CC3617D4A198264873379924809007A1E2605DCD38D45AFD65C9D5303E4F7" ma:contentTypeVersion="6" ma:contentTypeDescription="Luo uusi asiakirja." ma:contentTypeScope="" ma:versionID="828e98d423d5acdb6cf5c3f1a5a9947e">
  <xsd:schema xmlns:xsd="http://www.w3.org/2001/XMLSchema" xmlns:xs="http://www.w3.org/2001/XMLSchema" xmlns:p="http://schemas.microsoft.com/office/2006/metadata/properties" xmlns:ns2="a8d9c6b2-3655-4504-8205-749f4c2876db" targetNamespace="http://schemas.microsoft.com/office/2006/metadata/properties" ma:root="true" ma:fieldsID="51587bf6ca1a57cb963cd34efc547897" ns2:_="">
    <xsd:import namespace="a8d9c6b2-3655-4504-8205-749f4c2876db"/>
    <xsd:element name="properties">
      <xsd:complexType>
        <xsd:sequence>
          <xsd:element name="documentManagement">
            <xsd:complexType>
              <xsd:all>
                <xsd:element ref="ns2:ValoIntranetDocumentOwner" minOccurs="0"/>
                <xsd:element ref="ns2:ValoIntranetDocumentType" minOccurs="0"/>
                <xsd:element ref="ns2:ValoIntranetConfidentiality" minOccurs="0"/>
                <xsd:element ref="ns2:ValoIntranetPreservationTime" minOccurs="0"/>
                <xsd:element ref="ns2:TaxKeywordTaxHTField" minOccurs="0"/>
                <xsd:element ref="ns2:TaxCatchAll" minOccurs="0"/>
                <xsd:element ref="ns2:TaxCatchAllLabe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8d9c6b2-3655-4504-8205-749f4c2876db" elementFormDefault="qualified">
    <xsd:import namespace="http://schemas.microsoft.com/office/2006/documentManagement/types"/>
    <xsd:import namespace="http://schemas.microsoft.com/office/infopath/2007/PartnerControls"/>
    <xsd:element name="ValoIntranetDocumentOwner" ma:index="8" nillable="true" ma:displayName="Omistaja" ma:list="UserInfo" ma:SharePointGroup="0" ma:internalName="ValoIntranetDocumentOwner" ma:showField="ImnNam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ValoIntranetDocumentType" ma:index="9" nillable="true" ma:displayName="Tyyppi" ma:internalName="ValoIntranetDocumentType">
      <xsd:simpleType>
        <xsd:restriction base="dms:Choice">
          <xsd:enumeration value="Agenda"/>
          <xsd:enumeration value="Aikataulu"/>
          <xsd:enumeration value="Esitys"/>
          <xsd:enumeration value="Hinnasto"/>
          <xsd:enumeration value="Lomake"/>
          <xsd:enumeration value="Luettelo"/>
          <xsd:enumeration value="Muistio"/>
          <xsd:enumeration value="Ohje"/>
          <xsd:enumeration value="Pöytäkirja"/>
          <xsd:enumeration value="Raportti"/>
          <xsd:enumeration value="Sopimus"/>
          <xsd:enumeration value="Suunnitelma"/>
          <xsd:enumeration value="Tiedote"/>
        </xsd:restriction>
      </xsd:simpleType>
    </xsd:element>
    <xsd:element name="ValoIntranetConfidentiality" ma:index="10" nillable="true" ma:displayName="Luottamuksellisuus" ma:internalName="ValoIntranetConfidentiality">
      <xsd:simpleType>
        <xsd:restriction base="dms:Choice">
          <xsd:enumeration value="Julkinen"/>
          <xsd:enumeration value="Luottamuksellinen"/>
          <xsd:enumeration value="Salainen"/>
          <xsd:enumeration value="Sisäinen"/>
        </xsd:restriction>
      </xsd:simpleType>
    </xsd:element>
    <xsd:element name="ValoIntranetPreservationTime" ma:index="11" nillable="true" ma:displayName="Säilytysaika" ma:default="1 vuosi" ma:internalName="ValoIntranetPreservationTime">
      <xsd:simpleType>
        <xsd:restriction base="dms:Choice">
          <xsd:enumeration value="1 vuosi"/>
          <xsd:enumeration value="3 vuotta"/>
          <xsd:enumeration value="5 vuotta"/>
          <xsd:enumeration value="Aina"/>
        </xsd:restriction>
      </xsd:simpleType>
    </xsd:element>
    <xsd:element name="TaxKeywordTaxHTField" ma:index="12" nillable="true" ma:taxonomy="true" ma:internalName="TaxKeywordTaxHTField" ma:taxonomyFieldName="TaxKeyword" ma:displayName="Yrityksen avainsanat" ma:fieldId="{23f27201-bee3-471e-b2e7-b64fd8b7ca38}" ma:taxonomyMulti="true" ma:sspId="1b7528bd-6053-4c54-9fa3-c362d387d92b" ma:termSetId="00000000-0000-0000-0000-000000000000" ma:anchorId="00000000-0000-0000-0000-000000000000" ma:open="true" ma:isKeyword="true">
      <xsd:complexType>
        <xsd:sequence>
          <xsd:element ref="pc:Terms" minOccurs="0" maxOccurs="1"/>
        </xsd:sequence>
      </xsd:complexType>
    </xsd:element>
    <xsd:element name="TaxCatchAll" ma:index="13" nillable="true" ma:displayName="Taxonomy Catch All Column" ma:hidden="true" ma:list="{a3bf15aa-9e81-4b24-a427-75a26834ba2b}" ma:internalName="TaxCatchAll" ma:showField="CatchAllData" ma:web="a8d9c6b2-3655-4504-8205-749f4c2876d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14" nillable="true" ma:displayName="Taxonomy Catch All Column1" ma:hidden="true" ma:list="{a3bf15aa-9e81-4b24-a427-75a26834ba2b}" ma:internalName="TaxCatchAllLabel" ma:readOnly="true" ma:showField="CatchAllDataLabel" ma:web="a8d9c6b2-3655-4504-8205-749f4c2876d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a8d9c6b2-3655-4504-8205-749f4c2876db"/>
    <ValoIntranetConfidentiality xmlns="a8d9c6b2-3655-4504-8205-749f4c2876db" xsi:nil="true"/>
    <TaxKeywordTaxHTField xmlns="a8d9c6b2-3655-4504-8205-749f4c2876db">
      <Terms xmlns="http://schemas.microsoft.com/office/infopath/2007/PartnerControls"/>
    </TaxKeywordTaxHTField>
    <ValoIntranetDocumentOwner xmlns="a8d9c6b2-3655-4504-8205-749f4c2876db">
      <UserInfo>
        <DisplayName/>
        <AccountId xsi:nil="true"/>
        <AccountType/>
      </UserInfo>
    </ValoIntranetDocumentOwner>
    <ValoIntranetDocumentType xmlns="a8d9c6b2-3655-4504-8205-749f4c2876db" xsi:nil="true"/>
    <ValoIntranetPreservationTime xmlns="a8d9c6b2-3655-4504-8205-749f4c2876db">1 vuosi</ValoIntranetPreservationTime>
  </documentManagement>
</p:properties>
</file>

<file path=customXml/item4.xml><?xml version="1.0" encoding="utf-8"?>
<LongProperties xmlns="http://schemas.microsoft.com/office/2006/metadata/longProperties"/>
</file>

<file path=customXml/itemProps1.xml><?xml version="1.0" encoding="utf-8"?>
<ds:datastoreItem xmlns:ds="http://schemas.openxmlformats.org/officeDocument/2006/customXml" ds:itemID="{DFA3B0D6-F5B6-44C6-B76A-53597D10F977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670A98C9-F725-421C-A119-76FAAE7798A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8d9c6b2-3655-4504-8205-749f4c2876d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0C69D417-8C22-437C-8803-F9A9448B1813}">
  <ds:schemaRefs>
    <ds:schemaRef ds:uri="http://purl.org/dc/dcmitype/"/>
    <ds:schemaRef ds:uri="http://schemas.microsoft.com/office/2006/documentManagement/types"/>
    <ds:schemaRef ds:uri="http://purl.org/dc/elements/1.1/"/>
    <ds:schemaRef ds:uri="a8d9c6b2-3655-4504-8205-749f4c2876db"/>
    <ds:schemaRef ds:uri="http://purl.org/dc/terms/"/>
    <ds:schemaRef ds:uri="http://schemas.openxmlformats.org/package/2006/metadata/core-properties"/>
    <ds:schemaRef ds:uri="http://schemas.microsoft.com/office/infopath/2007/PartnerControls"/>
    <ds:schemaRef ds:uri="http://schemas.microsoft.com/office/2006/metadata/properties"/>
    <ds:schemaRef ds:uri="http://www.w3.org/XML/1998/namespace"/>
  </ds:schemaRefs>
</ds:datastoreItem>
</file>

<file path=customXml/itemProps4.xml><?xml version="1.0" encoding="utf-8"?>
<ds:datastoreItem xmlns:ds="http://schemas.openxmlformats.org/officeDocument/2006/customXml" ds:itemID="{C5499A15-F71D-4334-99D5-E0327F9A4F9A}">
  <ds:schemaRefs>
    <ds:schemaRef ds:uri="http://schemas.microsoft.com/office/2006/metadata/long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ppt-ope_pohja</Template>
  <TotalTime>42</TotalTime>
  <Words>265</Words>
  <Application>Microsoft Office PowerPoint</Application>
  <PresentationFormat>Näytössä katseltava diaesitys (4:3)</PresentationFormat>
  <Paragraphs>31</Paragraphs>
  <Slides>7</Slides>
  <Notes>7</Notes>
  <HiddenSlides>0</HiddenSlides>
  <MMClips>0</MMClips>
  <ScaleCrop>false</ScaleCrop>
  <HeadingPairs>
    <vt:vector size="6" baseType="variant">
      <vt:variant>
        <vt:lpstr>Käytetyt fontit</vt:lpstr>
      </vt:variant>
      <vt:variant>
        <vt:i4>5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7</vt:i4>
      </vt:variant>
    </vt:vector>
  </HeadingPairs>
  <TitlesOfParts>
    <vt:vector size="13" baseType="lpstr">
      <vt:lpstr>ＭＳ Ｐゴシック</vt:lpstr>
      <vt:lpstr>ＭＳ Ｐゴシック</vt:lpstr>
      <vt:lpstr>Geneva</vt:lpstr>
      <vt:lpstr>Lucida Grande</vt:lpstr>
      <vt:lpstr>Verdana</vt:lpstr>
      <vt:lpstr>Blank Presentation</vt:lpstr>
      <vt:lpstr>PowerPoint-esitys</vt:lpstr>
      <vt:lpstr>Uskontojen ja katsomusten etiikka</vt:lpstr>
      <vt:lpstr>Uskontojen ja katsomusten etiikka</vt:lpstr>
      <vt:lpstr>Uskontojen ja katsomusten etiikka</vt:lpstr>
      <vt:lpstr>Uskontojen ja katsomusten etiikka</vt:lpstr>
      <vt:lpstr>Uskontojen ja katsomusten etiikka</vt:lpstr>
      <vt:lpstr>Uskontojen ja katsomusten etiikka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Kaiku III opettajan materiaali</dc:title>
  <dc:creator>Microsoft Office -käyttäjä</dc:creator>
  <cp:lastModifiedBy>Dahl Kirsi Tuulikki</cp:lastModifiedBy>
  <cp:revision>15</cp:revision>
  <dcterms:created xsi:type="dcterms:W3CDTF">2016-09-06T12:02:22Z</dcterms:created>
  <dcterms:modified xsi:type="dcterms:W3CDTF">2019-09-09T05:46:46Z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">
    <vt:lpwstr>OK Document</vt:lpwstr>
  </property>
  <property fmtid="{D5CDD505-2E9C-101B-9397-08002B2CF9AE}" pid="3" name="ContentTypeId">
    <vt:lpwstr>0x0101006A759CC3617D4A198264873379924809007A1E2605DCD38D45AFD65C9D5303E4F7</vt:lpwstr>
  </property>
  <property fmtid="{D5CDD505-2E9C-101B-9397-08002B2CF9AE}" pid="4" name="TaxKeyword">
    <vt:lpwstr/>
  </property>
</Properties>
</file>