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9" r:id="rId5"/>
    <p:sldId id="258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9762A6-A19E-409F-9AAA-BD944B2677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Adjektiivin heikko ja vahva taivutus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48630A4-A4BB-4111-B091-667FF0588F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63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2FC21A-1005-43B2-9ADB-327B458D4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taivutus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74E1DB-81D1-4A6F-B591-67E00F572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Katso seuraavia ilmauksia ja pohdi, miksi adjektiivi saa kyseisen päätteen</a:t>
            </a:r>
          </a:p>
          <a:p>
            <a:pPr lvl="1"/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schwarz</a:t>
            </a:r>
            <a:r>
              <a:rPr lang="fi-FI" b="1" dirty="0" err="1"/>
              <a:t>e</a:t>
            </a:r>
            <a:r>
              <a:rPr lang="fi-FI" dirty="0"/>
              <a:t> </a:t>
            </a:r>
            <a:r>
              <a:rPr lang="fi-FI" dirty="0" err="1"/>
              <a:t>Hund</a:t>
            </a:r>
            <a:endParaRPr lang="fi-FI" dirty="0"/>
          </a:p>
          <a:p>
            <a:pPr lvl="1"/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alt</a:t>
            </a:r>
            <a:r>
              <a:rPr lang="fi-FI" b="1" dirty="0" err="1"/>
              <a:t>en</a:t>
            </a:r>
            <a:r>
              <a:rPr lang="fi-FI" dirty="0"/>
              <a:t> Mann</a:t>
            </a:r>
          </a:p>
          <a:p>
            <a:pPr lvl="1"/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jung</a:t>
            </a:r>
            <a:r>
              <a:rPr lang="fi-FI" b="1" dirty="0" err="1"/>
              <a:t>en</a:t>
            </a:r>
            <a:r>
              <a:rPr lang="fi-FI" b="1" dirty="0"/>
              <a:t> </a:t>
            </a:r>
            <a:r>
              <a:rPr lang="fi-FI" dirty="0" err="1"/>
              <a:t>Frau</a:t>
            </a:r>
            <a:endParaRPr lang="fi-FI" dirty="0"/>
          </a:p>
          <a:p>
            <a:pPr lvl="1"/>
            <a:r>
              <a:rPr lang="fi-FI" dirty="0" err="1"/>
              <a:t>Beide</a:t>
            </a:r>
            <a:r>
              <a:rPr lang="fi-FI" dirty="0"/>
              <a:t> </a:t>
            </a:r>
            <a:r>
              <a:rPr lang="fi-FI" dirty="0" err="1"/>
              <a:t>gro</a:t>
            </a:r>
            <a:r>
              <a:rPr lang="fi-FI" dirty="0"/>
              <a:t>β</a:t>
            </a:r>
            <a:r>
              <a:rPr lang="fi-FI" b="1" dirty="0"/>
              <a:t>en</a:t>
            </a:r>
            <a:r>
              <a:rPr lang="fi-FI" dirty="0"/>
              <a:t> Häuser</a:t>
            </a:r>
          </a:p>
        </p:txBody>
      </p:sp>
    </p:spTree>
    <p:extLst>
      <p:ext uri="{BB962C8B-B14F-4D97-AF65-F5344CB8AC3E}">
        <p14:creationId xmlns:p14="http://schemas.microsoft.com/office/powerpoint/2010/main" val="3751436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B8B9D8-50BE-4298-81B1-1BCBA166E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taivutus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89F3B6-A62A-453B-A54E-DB59740AB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9748"/>
          </a:xfrm>
        </p:spPr>
        <p:txBody>
          <a:bodyPr>
            <a:normAutofit/>
          </a:bodyPr>
          <a:lstStyle/>
          <a:p>
            <a:r>
              <a:rPr lang="fi-FI" sz="2000" dirty="0"/>
              <a:t>Jos substantiivin edessä on adjektiivi, eli  hienosti sanottuna adjektiiviattribuutti, adjektiivi saa aina päätteen!</a:t>
            </a:r>
          </a:p>
          <a:p>
            <a:pPr lvl="1"/>
            <a:r>
              <a:rPr lang="fi-FI" sz="1800" dirty="0" err="1"/>
              <a:t>der</a:t>
            </a:r>
            <a:r>
              <a:rPr lang="fi-FI" sz="1800" dirty="0"/>
              <a:t> </a:t>
            </a:r>
            <a:r>
              <a:rPr lang="fi-FI" sz="1800" dirty="0" err="1"/>
              <a:t>gro</a:t>
            </a:r>
            <a:r>
              <a:rPr lang="fi-FI" sz="1800" dirty="0"/>
              <a:t>β</a:t>
            </a:r>
            <a:r>
              <a:rPr lang="fi-FI" sz="1800" b="1" dirty="0"/>
              <a:t>e</a:t>
            </a:r>
            <a:r>
              <a:rPr lang="fi-FI" sz="1800" dirty="0"/>
              <a:t> Hund</a:t>
            </a:r>
          </a:p>
          <a:p>
            <a:pPr lvl="1"/>
            <a:r>
              <a:rPr lang="fi-FI" sz="1800" dirty="0" err="1"/>
              <a:t>die</a:t>
            </a:r>
            <a:r>
              <a:rPr lang="fi-FI" sz="1800" dirty="0"/>
              <a:t> </a:t>
            </a:r>
            <a:r>
              <a:rPr lang="fi-FI" sz="1800" dirty="0" err="1"/>
              <a:t>klein</a:t>
            </a:r>
            <a:r>
              <a:rPr lang="fi-FI" sz="1800" b="1" dirty="0" err="1"/>
              <a:t>en</a:t>
            </a:r>
            <a:r>
              <a:rPr lang="fi-FI" sz="1800" dirty="0"/>
              <a:t> </a:t>
            </a:r>
            <a:r>
              <a:rPr lang="fi-FI" sz="1800" dirty="0" err="1"/>
              <a:t>Kinder</a:t>
            </a:r>
            <a:endParaRPr lang="fi-FI" sz="1800" dirty="0"/>
          </a:p>
          <a:p>
            <a:pPr lvl="1"/>
            <a:r>
              <a:rPr lang="fi-FI" sz="1800" dirty="0" err="1"/>
              <a:t>schwarz</a:t>
            </a:r>
            <a:r>
              <a:rPr lang="fi-FI" sz="1800" b="1" dirty="0" err="1"/>
              <a:t>er</a:t>
            </a:r>
            <a:r>
              <a:rPr lang="fi-FI" sz="1800" dirty="0"/>
              <a:t> </a:t>
            </a:r>
            <a:r>
              <a:rPr lang="fi-FI" sz="1800" dirty="0" err="1"/>
              <a:t>Kaffee</a:t>
            </a:r>
            <a:endParaRPr lang="fi-FI" sz="1800" dirty="0"/>
          </a:p>
          <a:p>
            <a:pPr lvl="1"/>
            <a:r>
              <a:rPr lang="fi-FI" sz="1800" dirty="0"/>
              <a:t>Jos kirjoitat tällaisessa tilanteessa adjektiivin ilman päätettä, on jotain varmasti pielessä!! </a:t>
            </a:r>
          </a:p>
          <a:p>
            <a:pPr lvl="1"/>
            <a:endParaRPr lang="fi-FI" sz="1800" dirty="0"/>
          </a:p>
          <a:p>
            <a:r>
              <a:rPr lang="fi-FI" sz="2000" dirty="0"/>
              <a:t>Muista, että predikatiivina käytettäessä adjektiivi ei saa päätettä</a:t>
            </a:r>
          </a:p>
          <a:p>
            <a:pPr lvl="1"/>
            <a:r>
              <a:rPr lang="fi-FI" sz="1800" dirty="0" err="1"/>
              <a:t>Der</a:t>
            </a:r>
            <a:r>
              <a:rPr lang="fi-FI" sz="1800" dirty="0"/>
              <a:t> </a:t>
            </a:r>
            <a:r>
              <a:rPr lang="fi-FI" sz="1800" dirty="0" err="1"/>
              <a:t>Hund</a:t>
            </a:r>
            <a:r>
              <a:rPr lang="fi-FI" sz="1800" dirty="0"/>
              <a:t> </a:t>
            </a:r>
            <a:r>
              <a:rPr lang="fi-FI" sz="1800" dirty="0" err="1"/>
              <a:t>ist</a:t>
            </a:r>
            <a:r>
              <a:rPr lang="fi-FI" sz="1800" dirty="0"/>
              <a:t> </a:t>
            </a:r>
            <a:r>
              <a:rPr lang="fi-FI" sz="1800" b="1" dirty="0" err="1"/>
              <a:t>gro</a:t>
            </a:r>
            <a:r>
              <a:rPr lang="fi-FI" sz="1800" b="1" dirty="0"/>
              <a:t>β</a:t>
            </a:r>
            <a:r>
              <a:rPr lang="fi-FI" sz="1800" dirty="0"/>
              <a:t>.</a:t>
            </a:r>
          </a:p>
          <a:p>
            <a:pPr lvl="1"/>
            <a:r>
              <a:rPr lang="fi-FI" sz="1800" dirty="0" err="1"/>
              <a:t>Die</a:t>
            </a:r>
            <a:r>
              <a:rPr lang="fi-FI" sz="1800" dirty="0"/>
              <a:t> </a:t>
            </a:r>
            <a:r>
              <a:rPr lang="fi-FI" sz="1800" dirty="0" err="1"/>
              <a:t>Kinder</a:t>
            </a:r>
            <a:r>
              <a:rPr lang="fi-FI" sz="1800" dirty="0"/>
              <a:t> </a:t>
            </a:r>
            <a:r>
              <a:rPr lang="fi-FI" sz="1800" dirty="0" err="1"/>
              <a:t>sind</a:t>
            </a:r>
            <a:r>
              <a:rPr lang="fi-FI" sz="1800" dirty="0"/>
              <a:t> </a:t>
            </a:r>
            <a:r>
              <a:rPr lang="fi-FI" sz="1800" b="1" dirty="0" err="1"/>
              <a:t>klein</a:t>
            </a:r>
            <a:r>
              <a:rPr lang="fi-FI" sz="1800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519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ADF8F2-44AD-4CD8-8D52-1FC5A8ADD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taivutus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AB0487-2252-4840-BBD8-7DDCFCCE8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40578"/>
          </a:xfrm>
        </p:spPr>
        <p:txBody>
          <a:bodyPr>
            <a:normAutofit lnSpcReduction="10000"/>
          </a:bodyPr>
          <a:lstStyle/>
          <a:p>
            <a:r>
              <a:rPr lang="fi-FI" sz="2000" dirty="0"/>
              <a:t>Jos ajatellaan äskeisiä ilmauksia (</a:t>
            </a:r>
            <a:r>
              <a:rPr lang="fi-FI" sz="2000" dirty="0" err="1"/>
              <a:t>der</a:t>
            </a:r>
            <a:r>
              <a:rPr lang="fi-FI" sz="2000" dirty="0"/>
              <a:t> </a:t>
            </a:r>
            <a:r>
              <a:rPr lang="fi-FI" sz="2000" dirty="0" err="1"/>
              <a:t>gro</a:t>
            </a:r>
            <a:r>
              <a:rPr lang="el-GR" sz="2000" dirty="0"/>
              <a:t>β</a:t>
            </a:r>
            <a:r>
              <a:rPr lang="fi-FI" sz="2000" dirty="0"/>
              <a:t>e </a:t>
            </a:r>
            <a:r>
              <a:rPr lang="fi-FI" sz="2000" dirty="0" err="1"/>
              <a:t>Hund</a:t>
            </a:r>
            <a:r>
              <a:rPr lang="fi-FI" sz="2000" dirty="0"/>
              <a:t> jne.), niin tällaisissa ilmauksissa sanan suku ja sijamuoto täytyy aina näkyä joko </a:t>
            </a:r>
            <a:r>
              <a:rPr lang="fi-FI" sz="2000" dirty="0">
                <a:solidFill>
                  <a:srgbClr val="FF0000"/>
                </a:solidFill>
              </a:rPr>
              <a:t>artikkelista </a:t>
            </a:r>
            <a:r>
              <a:rPr lang="fi-FI" sz="2000" dirty="0"/>
              <a:t>tai </a:t>
            </a:r>
            <a:r>
              <a:rPr lang="fi-FI" sz="2000" dirty="0">
                <a:solidFill>
                  <a:srgbClr val="FF0000"/>
                </a:solidFill>
              </a:rPr>
              <a:t>adjektiivista</a:t>
            </a:r>
          </a:p>
          <a:p>
            <a:pPr lvl="1"/>
            <a:r>
              <a:rPr lang="fi-FI" sz="1800" b="1" dirty="0" err="1"/>
              <a:t>Der</a:t>
            </a:r>
            <a:r>
              <a:rPr lang="fi-FI" sz="1800" dirty="0"/>
              <a:t> </a:t>
            </a:r>
            <a:r>
              <a:rPr lang="fi-FI" sz="1800" dirty="0" err="1"/>
              <a:t>gro</a:t>
            </a:r>
            <a:r>
              <a:rPr lang="fi-FI" sz="1800" dirty="0"/>
              <a:t>βe Hund </a:t>
            </a:r>
            <a:r>
              <a:rPr lang="fi-FI" sz="1800" dirty="0">
                <a:sym typeface="Wingdings" panose="05000000000000000000" pitchFamily="2" charset="2"/>
              </a:rPr>
              <a:t> artikkeli kertoo että kyseessä on nominatiivi ja maskuliini</a:t>
            </a:r>
          </a:p>
          <a:p>
            <a:pPr lvl="1"/>
            <a:r>
              <a:rPr lang="fi-FI" sz="1800" b="1" dirty="0" err="1">
                <a:sym typeface="Wingdings" panose="05000000000000000000" pitchFamily="2" charset="2"/>
              </a:rPr>
              <a:t>Dem</a:t>
            </a:r>
            <a:r>
              <a:rPr lang="fi-FI" sz="1800" dirty="0">
                <a:sym typeface="Wingdings" panose="05000000000000000000" pitchFamily="2" charset="2"/>
              </a:rPr>
              <a:t> </a:t>
            </a:r>
            <a:r>
              <a:rPr lang="fi-FI" sz="1800" dirty="0" err="1">
                <a:sym typeface="Wingdings" panose="05000000000000000000" pitchFamily="2" charset="2"/>
              </a:rPr>
              <a:t>neuen</a:t>
            </a:r>
            <a:r>
              <a:rPr lang="fi-FI" sz="1800" dirty="0">
                <a:sym typeface="Wingdings" panose="05000000000000000000" pitchFamily="2" charset="2"/>
              </a:rPr>
              <a:t> </a:t>
            </a:r>
            <a:r>
              <a:rPr lang="fi-FI" sz="1800" dirty="0" err="1">
                <a:sym typeface="Wingdings" panose="05000000000000000000" pitchFamily="2" charset="2"/>
              </a:rPr>
              <a:t>Handy</a:t>
            </a:r>
            <a:r>
              <a:rPr lang="fi-FI" sz="1800" dirty="0">
                <a:sym typeface="Wingdings" panose="05000000000000000000" pitchFamily="2" charset="2"/>
              </a:rPr>
              <a:t>  artikkeli kertoo, että kyseessä on datiivi ja neutri</a:t>
            </a:r>
          </a:p>
          <a:p>
            <a:pPr lvl="2"/>
            <a:r>
              <a:rPr lang="fi-FI" sz="1600" dirty="0">
                <a:sym typeface="Wingdings" panose="05000000000000000000" pitchFamily="2" charset="2"/>
              </a:rPr>
              <a:t>Tämä on adjektiivin heikkoa taivutusta, koska suku ja sija näkyvät jo artikkelista</a:t>
            </a:r>
          </a:p>
          <a:p>
            <a:pPr lvl="1"/>
            <a:endParaRPr lang="fi-FI" sz="1800" dirty="0">
              <a:sym typeface="Wingdings" panose="05000000000000000000" pitchFamily="2" charset="2"/>
            </a:endParaRPr>
          </a:p>
          <a:p>
            <a:pPr lvl="1"/>
            <a:r>
              <a:rPr lang="fi-FI" sz="1800" dirty="0" err="1">
                <a:sym typeface="Wingdings" panose="05000000000000000000" pitchFamily="2" charset="2"/>
              </a:rPr>
              <a:t>schwarz</a:t>
            </a:r>
            <a:r>
              <a:rPr lang="fi-FI" sz="1800" b="1" dirty="0" err="1">
                <a:sym typeface="Wingdings" panose="05000000000000000000" pitchFamily="2" charset="2"/>
              </a:rPr>
              <a:t>er</a:t>
            </a:r>
            <a:r>
              <a:rPr lang="fi-FI" sz="1800" dirty="0">
                <a:sym typeface="Wingdings" panose="05000000000000000000" pitchFamily="2" charset="2"/>
              </a:rPr>
              <a:t> </a:t>
            </a:r>
            <a:r>
              <a:rPr lang="fi-FI" sz="1800" dirty="0" err="1">
                <a:sym typeface="Wingdings" panose="05000000000000000000" pitchFamily="2" charset="2"/>
              </a:rPr>
              <a:t>Kaffee</a:t>
            </a:r>
            <a:r>
              <a:rPr lang="fi-FI" sz="1800" dirty="0">
                <a:sym typeface="Wingdings" panose="05000000000000000000" pitchFamily="2" charset="2"/>
              </a:rPr>
              <a:t>  artikkelia ei ole, joten adjektiivin pääte kertoo, että kyseessä on nominatiivi ja maskuliini</a:t>
            </a:r>
          </a:p>
          <a:p>
            <a:pPr lvl="1"/>
            <a:r>
              <a:rPr lang="fi-FI" sz="1800" dirty="0" err="1">
                <a:sym typeface="Wingdings" panose="05000000000000000000" pitchFamily="2" charset="2"/>
              </a:rPr>
              <a:t>schwarz</a:t>
            </a:r>
            <a:r>
              <a:rPr lang="fi-FI" sz="1800" b="1" dirty="0" err="1">
                <a:sym typeface="Wingdings" panose="05000000000000000000" pitchFamily="2" charset="2"/>
              </a:rPr>
              <a:t>en</a:t>
            </a:r>
            <a:r>
              <a:rPr lang="fi-FI" sz="1800" dirty="0">
                <a:sym typeface="Wingdings" panose="05000000000000000000" pitchFamily="2" charset="2"/>
              </a:rPr>
              <a:t> </a:t>
            </a:r>
            <a:r>
              <a:rPr lang="fi-FI" sz="1800" dirty="0" err="1">
                <a:sym typeface="Wingdings" panose="05000000000000000000" pitchFamily="2" charset="2"/>
              </a:rPr>
              <a:t>Kaffee</a:t>
            </a:r>
            <a:r>
              <a:rPr lang="fi-FI" sz="1800" dirty="0">
                <a:sym typeface="Wingdings" panose="05000000000000000000" pitchFamily="2" charset="2"/>
              </a:rPr>
              <a:t>  artikkelia ei ole, joten adjektiivin pääte kertoo, että kyseessä on akkusatiivi ja maskuliini</a:t>
            </a:r>
          </a:p>
          <a:p>
            <a:pPr lvl="2"/>
            <a:r>
              <a:rPr lang="fi-FI" sz="1600" dirty="0">
                <a:sym typeface="Wingdings" panose="05000000000000000000" pitchFamily="2" charset="2"/>
              </a:rPr>
              <a:t>Tämä on adjektiivin vahvaa taivutusta, koska artikkelia ei ole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92771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384357-D96F-4DC2-A358-431CF766F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heikko taivutus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8B7753-DD76-43AE-9498-56CF50EC3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65163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Adjektiivi taipuu heikosti, kun taipuvan adjektiivin edellä on:</a:t>
            </a:r>
          </a:p>
          <a:p>
            <a:pPr lvl="1"/>
            <a:r>
              <a:rPr lang="fi-FI" sz="2000" dirty="0"/>
              <a:t>Määräinen artikkeli </a:t>
            </a:r>
          </a:p>
          <a:p>
            <a:pPr lvl="2"/>
            <a:r>
              <a:rPr lang="fi-FI" sz="1800" b="1" dirty="0" err="1"/>
              <a:t>der</a:t>
            </a:r>
            <a:r>
              <a:rPr lang="fi-FI" sz="1800" dirty="0"/>
              <a:t> </a:t>
            </a:r>
            <a:r>
              <a:rPr lang="fi-FI" sz="1800" dirty="0" err="1"/>
              <a:t>gro</a:t>
            </a:r>
            <a:r>
              <a:rPr lang="el-GR" sz="1800" dirty="0"/>
              <a:t>β</a:t>
            </a:r>
            <a:r>
              <a:rPr lang="fi-FI" sz="1800" dirty="0"/>
              <a:t>e </a:t>
            </a:r>
            <a:r>
              <a:rPr lang="fi-FI" sz="1800" dirty="0" err="1"/>
              <a:t>Hund</a:t>
            </a:r>
            <a:r>
              <a:rPr lang="fi-FI" sz="1800" dirty="0"/>
              <a:t>, </a:t>
            </a:r>
            <a:r>
              <a:rPr lang="fi-FI" sz="1800" b="1" dirty="0"/>
              <a:t>des</a:t>
            </a:r>
            <a:r>
              <a:rPr lang="fi-FI" sz="1800" dirty="0"/>
              <a:t> </a:t>
            </a:r>
            <a:r>
              <a:rPr lang="fi-FI" sz="1800" dirty="0" err="1"/>
              <a:t>reichen</a:t>
            </a:r>
            <a:r>
              <a:rPr lang="fi-FI" sz="1800" dirty="0"/>
              <a:t> </a:t>
            </a:r>
            <a:r>
              <a:rPr lang="fi-FI" sz="1800" dirty="0" err="1"/>
              <a:t>Vaters</a:t>
            </a:r>
            <a:r>
              <a:rPr lang="fi-FI" sz="1800" dirty="0"/>
              <a:t>…</a:t>
            </a:r>
          </a:p>
          <a:p>
            <a:pPr lvl="1"/>
            <a:endParaRPr lang="fi-FI" sz="2000" dirty="0"/>
          </a:p>
          <a:p>
            <a:pPr lvl="1"/>
            <a:r>
              <a:rPr lang="fi-FI" sz="2000" dirty="0" err="1"/>
              <a:t>Ein</a:t>
            </a:r>
            <a:r>
              <a:rPr lang="fi-FI" sz="2000" dirty="0"/>
              <a:t>, </a:t>
            </a:r>
            <a:r>
              <a:rPr lang="fi-FI" sz="2000" dirty="0" err="1"/>
              <a:t>kein</a:t>
            </a:r>
            <a:r>
              <a:rPr lang="fi-FI" sz="2000" dirty="0"/>
              <a:t> tai jokin omistuspronomini taipuneessa muodossa</a:t>
            </a:r>
          </a:p>
          <a:p>
            <a:pPr lvl="2"/>
            <a:r>
              <a:rPr lang="fi-FI" sz="1800" b="1" dirty="0" err="1"/>
              <a:t>Einem</a:t>
            </a:r>
            <a:r>
              <a:rPr lang="fi-FI" sz="1800" dirty="0"/>
              <a:t> </a:t>
            </a:r>
            <a:r>
              <a:rPr lang="fi-FI" sz="1800" dirty="0" err="1"/>
              <a:t>schönen</a:t>
            </a:r>
            <a:r>
              <a:rPr lang="fi-FI" sz="1800" dirty="0"/>
              <a:t> </a:t>
            </a:r>
            <a:r>
              <a:rPr lang="fi-FI" sz="1800" dirty="0" err="1"/>
              <a:t>Mädchen</a:t>
            </a:r>
            <a:endParaRPr lang="fi-FI" sz="1800" dirty="0"/>
          </a:p>
          <a:p>
            <a:pPr lvl="2"/>
            <a:r>
              <a:rPr lang="fi-FI" sz="1800" b="1" dirty="0" err="1"/>
              <a:t>Unseren</a:t>
            </a:r>
            <a:r>
              <a:rPr lang="fi-FI" sz="1800" dirty="0"/>
              <a:t> </a:t>
            </a:r>
            <a:r>
              <a:rPr lang="fi-FI" sz="1800" dirty="0" err="1"/>
              <a:t>alten</a:t>
            </a:r>
            <a:r>
              <a:rPr lang="fi-FI" sz="1800" dirty="0"/>
              <a:t> </a:t>
            </a:r>
            <a:r>
              <a:rPr lang="fi-FI" sz="1800" dirty="0" err="1"/>
              <a:t>Opa</a:t>
            </a:r>
            <a:endParaRPr lang="fi-FI" sz="1800" dirty="0"/>
          </a:p>
          <a:p>
            <a:pPr lvl="2"/>
            <a:endParaRPr lang="fi-FI" sz="1800" dirty="0"/>
          </a:p>
          <a:p>
            <a:pPr lvl="1"/>
            <a:r>
              <a:rPr lang="fi-FI" sz="2000" dirty="0"/>
              <a:t>Sana alle, </a:t>
            </a:r>
            <a:r>
              <a:rPr lang="fi-FI" sz="2000" dirty="0" err="1"/>
              <a:t>solche</a:t>
            </a:r>
            <a:r>
              <a:rPr lang="fi-FI" sz="2000" dirty="0"/>
              <a:t>, </a:t>
            </a:r>
            <a:r>
              <a:rPr lang="fi-FI" sz="2000" dirty="0" err="1"/>
              <a:t>beide</a:t>
            </a:r>
            <a:endParaRPr lang="fi-FI" sz="2000" dirty="0"/>
          </a:p>
          <a:p>
            <a:pPr lvl="2"/>
            <a:r>
              <a:rPr lang="fi-FI" sz="1800" b="1" dirty="0"/>
              <a:t>Alle</a:t>
            </a:r>
            <a:r>
              <a:rPr lang="fi-FI" sz="1800" dirty="0"/>
              <a:t> </a:t>
            </a:r>
            <a:r>
              <a:rPr lang="fi-FI" sz="1800" dirty="0" err="1"/>
              <a:t>schönen</a:t>
            </a:r>
            <a:r>
              <a:rPr lang="fi-FI" sz="1800" dirty="0"/>
              <a:t> </a:t>
            </a:r>
            <a:r>
              <a:rPr lang="fi-FI" sz="1800" dirty="0" err="1"/>
              <a:t>Blumen</a:t>
            </a:r>
            <a:r>
              <a:rPr lang="fi-FI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871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4DCEC5-BDAD-4C33-A718-C7537EFF4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heikot päätteet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FAA633EF-3276-4966-A022-A5069B5074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455247"/>
              </p:ext>
            </p:extLst>
          </p:nvPr>
        </p:nvGraphicFramePr>
        <p:xfrm>
          <a:off x="2592371" y="2133600"/>
          <a:ext cx="891224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9922">
                  <a:extLst>
                    <a:ext uri="{9D8B030D-6E8A-4147-A177-3AD203B41FA5}">
                      <a16:colId xmlns:a16="http://schemas.microsoft.com/office/drawing/2014/main" val="2243029430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3963439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799346499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3782844329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7991069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Maskuliini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Neutri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Feminiini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Monikko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705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Nominatiivi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356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Akkusatiivi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568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Datiivi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4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Genetiivi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457069"/>
                  </a:ext>
                </a:extLst>
              </a:tr>
            </a:tbl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0CD24C0F-AE79-4CC7-BB54-84ADBDB15BCB}"/>
              </a:ext>
            </a:extLst>
          </p:cNvPr>
          <p:cNvSpPr txBox="1"/>
          <p:nvPr/>
        </p:nvSpPr>
        <p:spPr>
          <a:xfrm>
            <a:off x="2592371" y="4147794"/>
            <a:ext cx="89122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Adjektiivin heikko pääte on joko</a:t>
            </a:r>
            <a:r>
              <a:rPr lang="fi-FI" b="1" dirty="0"/>
              <a:t> –e </a:t>
            </a:r>
            <a:r>
              <a:rPr lang="fi-FI" dirty="0"/>
              <a:t>tai </a:t>
            </a:r>
            <a:r>
              <a:rPr lang="fi-FI" b="1" dirty="0"/>
              <a:t>-en</a:t>
            </a:r>
          </a:p>
          <a:p>
            <a:endParaRPr lang="fi-FI" dirty="0"/>
          </a:p>
          <a:p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gro</a:t>
            </a:r>
            <a:r>
              <a:rPr lang="el-GR" dirty="0"/>
              <a:t>β</a:t>
            </a:r>
            <a:r>
              <a:rPr lang="fi-FI" b="1" dirty="0"/>
              <a:t>e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 = nominatiivi, maskuliini</a:t>
            </a:r>
          </a:p>
          <a:p>
            <a:endParaRPr lang="fi-FI" dirty="0"/>
          </a:p>
          <a:p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jung</a:t>
            </a:r>
            <a:r>
              <a:rPr lang="fi-FI" b="1" dirty="0" err="1"/>
              <a:t>en</a:t>
            </a:r>
            <a:r>
              <a:rPr lang="fi-FI" dirty="0"/>
              <a:t> </a:t>
            </a:r>
            <a:r>
              <a:rPr lang="fi-FI" dirty="0" err="1"/>
              <a:t>Mutter</a:t>
            </a:r>
            <a:r>
              <a:rPr lang="fi-FI" dirty="0"/>
              <a:t> = Datiivi, feminiini</a:t>
            </a:r>
          </a:p>
          <a:p>
            <a:endParaRPr lang="fi-FI" dirty="0"/>
          </a:p>
          <a:p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klein</a:t>
            </a:r>
            <a:r>
              <a:rPr lang="fi-FI" b="1" dirty="0" err="1"/>
              <a:t>en</a:t>
            </a:r>
            <a:r>
              <a:rPr lang="fi-FI" dirty="0"/>
              <a:t> </a:t>
            </a:r>
            <a:r>
              <a:rPr lang="fi-FI" dirty="0" err="1"/>
              <a:t>Kinder</a:t>
            </a:r>
            <a:r>
              <a:rPr lang="fi-FI" dirty="0"/>
              <a:t> = Genetiivi, monikko</a:t>
            </a:r>
          </a:p>
        </p:txBody>
      </p:sp>
    </p:spTree>
    <p:extLst>
      <p:ext uri="{BB962C8B-B14F-4D97-AF65-F5344CB8AC3E}">
        <p14:creationId xmlns:p14="http://schemas.microsoft.com/office/powerpoint/2010/main" val="190079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BEBFA9-575C-4DFC-ADF8-BB34235CF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vahva taivutus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5E9F95-EC4B-4BF2-AF0D-AC7B4394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Adjektiivia täytyy taivuttaa vahvasti, kun edessä ei ole artikkelia tai muuta määresanaa, josta substantiivin sijamuoto ja suku näkyisi</a:t>
            </a:r>
          </a:p>
          <a:p>
            <a:pPr lvl="1"/>
            <a:r>
              <a:rPr lang="fi-FI" dirty="0" err="1"/>
              <a:t>schwarz</a:t>
            </a:r>
            <a:r>
              <a:rPr lang="fi-FI" b="1" dirty="0" err="1"/>
              <a:t>es</a:t>
            </a:r>
            <a:r>
              <a:rPr lang="fi-FI" dirty="0"/>
              <a:t> Brot (vrt. heikko </a:t>
            </a:r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schwarz</a:t>
            </a:r>
            <a:r>
              <a:rPr lang="fi-FI" b="1" dirty="0" err="1"/>
              <a:t>e</a:t>
            </a:r>
            <a:r>
              <a:rPr lang="fi-FI" dirty="0"/>
              <a:t> Brot)</a:t>
            </a:r>
          </a:p>
          <a:p>
            <a:pPr lvl="1"/>
            <a:r>
              <a:rPr lang="fi-FI" dirty="0" err="1"/>
              <a:t>finnisch</a:t>
            </a:r>
            <a:r>
              <a:rPr lang="fi-FI" b="1" dirty="0" err="1"/>
              <a:t>e</a:t>
            </a:r>
            <a:r>
              <a:rPr lang="fi-FI" dirty="0"/>
              <a:t> </a:t>
            </a:r>
            <a:r>
              <a:rPr lang="fi-FI" dirty="0" err="1"/>
              <a:t>Politik</a:t>
            </a: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r>
              <a:rPr lang="fi-FI" b="1" dirty="0" err="1"/>
              <a:t>Ein</a:t>
            </a:r>
            <a:r>
              <a:rPr lang="fi-FI" dirty="0"/>
              <a:t>, </a:t>
            </a:r>
            <a:r>
              <a:rPr lang="fi-FI" b="1" dirty="0" err="1"/>
              <a:t>kein</a:t>
            </a:r>
            <a:r>
              <a:rPr lang="fi-FI" dirty="0"/>
              <a:t> ja </a:t>
            </a:r>
            <a:r>
              <a:rPr lang="fi-FI" b="1" dirty="0"/>
              <a:t>omistuspronominit</a:t>
            </a:r>
            <a:r>
              <a:rPr lang="fi-FI" dirty="0"/>
              <a:t> päätteettömässä muodossa tarvitsevat myös vahvasti taivutetun adjektiivin</a:t>
            </a:r>
          </a:p>
          <a:p>
            <a:pPr lvl="1"/>
            <a:r>
              <a:rPr lang="fi-FI" dirty="0" err="1"/>
              <a:t>ein</a:t>
            </a:r>
            <a:r>
              <a:rPr lang="fi-FI" dirty="0"/>
              <a:t> </a:t>
            </a:r>
            <a:r>
              <a:rPr lang="fi-FI" dirty="0" err="1"/>
              <a:t>gro</a:t>
            </a:r>
            <a:r>
              <a:rPr lang="fi-FI" dirty="0"/>
              <a:t>β</a:t>
            </a:r>
            <a:r>
              <a:rPr lang="fi-FI" b="1" dirty="0"/>
              <a:t>er</a:t>
            </a:r>
            <a:r>
              <a:rPr lang="fi-FI" dirty="0"/>
              <a:t> Hund (vrt. heikko 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gro</a:t>
            </a:r>
            <a:r>
              <a:rPr lang="el-GR" dirty="0"/>
              <a:t>β</a:t>
            </a:r>
            <a:r>
              <a:rPr lang="fi-FI" b="1" dirty="0"/>
              <a:t>e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)</a:t>
            </a:r>
          </a:p>
          <a:p>
            <a:pPr lvl="1"/>
            <a:r>
              <a:rPr lang="fi-FI" dirty="0" err="1"/>
              <a:t>kein</a:t>
            </a:r>
            <a:r>
              <a:rPr lang="fi-FI" dirty="0"/>
              <a:t> </a:t>
            </a:r>
            <a:r>
              <a:rPr lang="fi-FI" dirty="0" err="1"/>
              <a:t>gut</a:t>
            </a:r>
            <a:r>
              <a:rPr lang="fi-FI" b="1" dirty="0" err="1"/>
              <a:t>es</a:t>
            </a:r>
            <a:r>
              <a:rPr lang="fi-FI" dirty="0"/>
              <a:t> </a:t>
            </a:r>
            <a:r>
              <a:rPr lang="fi-FI" dirty="0" err="1"/>
              <a:t>Beispiel</a:t>
            </a:r>
            <a:endParaRPr lang="fi-FI" dirty="0"/>
          </a:p>
          <a:p>
            <a:pPr lvl="1"/>
            <a:r>
              <a:rPr lang="fi-FI" dirty="0" err="1"/>
              <a:t>Dein</a:t>
            </a:r>
            <a:r>
              <a:rPr lang="fi-FI" dirty="0"/>
              <a:t> </a:t>
            </a:r>
            <a:r>
              <a:rPr lang="fi-FI" dirty="0" err="1"/>
              <a:t>neu</a:t>
            </a:r>
            <a:r>
              <a:rPr lang="fi-FI" b="1" dirty="0" err="1"/>
              <a:t>es</a:t>
            </a:r>
            <a:r>
              <a:rPr lang="fi-FI" dirty="0"/>
              <a:t> Auto</a:t>
            </a:r>
          </a:p>
        </p:txBody>
      </p:sp>
    </p:spTree>
    <p:extLst>
      <p:ext uri="{BB962C8B-B14F-4D97-AF65-F5344CB8AC3E}">
        <p14:creationId xmlns:p14="http://schemas.microsoft.com/office/powerpoint/2010/main" val="15265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B9A065-D7C6-44E0-8A19-AC1A48D0C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vahva taivutus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B4495B-FEB8-4C5D-B8BF-798ECDE4A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Adjektiivi taipuu myös vahvasti, kun edellä on jokin seuraavista pronomineista</a:t>
            </a:r>
          </a:p>
          <a:p>
            <a:pPr lvl="1"/>
            <a:r>
              <a:rPr lang="fi-FI" dirty="0" err="1"/>
              <a:t>Einige</a:t>
            </a:r>
            <a:r>
              <a:rPr lang="fi-FI" dirty="0"/>
              <a:t>, </a:t>
            </a:r>
            <a:r>
              <a:rPr lang="fi-FI" dirty="0" err="1"/>
              <a:t>andere</a:t>
            </a:r>
            <a:r>
              <a:rPr lang="fi-FI" dirty="0"/>
              <a:t>, </a:t>
            </a:r>
            <a:r>
              <a:rPr lang="fi-FI" dirty="0" err="1"/>
              <a:t>viele</a:t>
            </a:r>
            <a:r>
              <a:rPr lang="fi-FI" dirty="0"/>
              <a:t>, </a:t>
            </a:r>
            <a:r>
              <a:rPr lang="fi-FI" dirty="0" err="1"/>
              <a:t>wenige</a:t>
            </a:r>
            <a:r>
              <a:rPr lang="fi-FI" dirty="0"/>
              <a:t>, </a:t>
            </a:r>
            <a:r>
              <a:rPr lang="fi-FI" dirty="0" err="1"/>
              <a:t>mehrere</a:t>
            </a:r>
            <a:r>
              <a:rPr lang="fi-FI" dirty="0"/>
              <a:t>, </a:t>
            </a:r>
            <a:r>
              <a:rPr lang="fi-FI" dirty="0" err="1"/>
              <a:t>ein</a:t>
            </a:r>
            <a:r>
              <a:rPr lang="fi-FI" dirty="0"/>
              <a:t> </a:t>
            </a:r>
            <a:r>
              <a:rPr lang="fi-FI" dirty="0" err="1"/>
              <a:t>paar</a:t>
            </a:r>
            <a:endParaRPr lang="fi-FI" dirty="0"/>
          </a:p>
          <a:p>
            <a:pPr lvl="2"/>
            <a:r>
              <a:rPr lang="fi-FI" dirty="0" err="1"/>
              <a:t>Einige</a:t>
            </a:r>
            <a:r>
              <a:rPr lang="fi-FI" dirty="0"/>
              <a:t> </a:t>
            </a:r>
            <a:r>
              <a:rPr lang="fi-FI" dirty="0" err="1"/>
              <a:t>neu</a:t>
            </a:r>
            <a:r>
              <a:rPr lang="fi-FI" b="1" dirty="0" err="1"/>
              <a:t>e</a:t>
            </a:r>
            <a:r>
              <a:rPr lang="fi-FI" dirty="0"/>
              <a:t> </a:t>
            </a:r>
            <a:r>
              <a:rPr lang="fi-FI" dirty="0" err="1"/>
              <a:t>Ideen</a:t>
            </a:r>
            <a:endParaRPr lang="fi-FI" dirty="0"/>
          </a:p>
          <a:p>
            <a:pPr lvl="2"/>
            <a:r>
              <a:rPr lang="fi-FI" dirty="0" err="1"/>
              <a:t>Mehrere</a:t>
            </a:r>
            <a:r>
              <a:rPr lang="fi-FI" dirty="0"/>
              <a:t> </a:t>
            </a:r>
            <a:r>
              <a:rPr lang="fi-FI" dirty="0" err="1"/>
              <a:t>jung</a:t>
            </a:r>
            <a:r>
              <a:rPr lang="fi-FI" b="1" dirty="0" err="1"/>
              <a:t>e</a:t>
            </a:r>
            <a:r>
              <a:rPr lang="fi-FI" dirty="0"/>
              <a:t> </a:t>
            </a:r>
            <a:r>
              <a:rPr lang="fi-FI" dirty="0" err="1"/>
              <a:t>Schüler</a:t>
            </a:r>
            <a:endParaRPr lang="fi-FI" dirty="0"/>
          </a:p>
          <a:p>
            <a:pPr lvl="2"/>
            <a:endParaRPr lang="fi-FI" dirty="0"/>
          </a:p>
          <a:p>
            <a:r>
              <a:rPr lang="fi-FI" dirty="0"/>
              <a:t>Kun edellä on erisnimen genetiivi</a:t>
            </a:r>
          </a:p>
          <a:p>
            <a:pPr lvl="1"/>
            <a:r>
              <a:rPr lang="fi-FI" dirty="0" err="1"/>
              <a:t>Heidis</a:t>
            </a:r>
            <a:r>
              <a:rPr lang="fi-FI" dirty="0"/>
              <a:t> </a:t>
            </a:r>
            <a:r>
              <a:rPr lang="fi-FI" dirty="0" err="1"/>
              <a:t>gut</a:t>
            </a:r>
            <a:r>
              <a:rPr lang="fi-FI" b="1" dirty="0" err="1"/>
              <a:t>er</a:t>
            </a:r>
            <a:r>
              <a:rPr lang="fi-FI" dirty="0"/>
              <a:t> </a:t>
            </a:r>
            <a:r>
              <a:rPr lang="fi-FI" dirty="0" err="1"/>
              <a:t>Freund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33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475C38-1353-4D6D-8528-F86555817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vahvat päätteet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ED44FEC1-B8A5-4FE2-AF47-ECE8733D3B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203065"/>
              </p:ext>
            </p:extLst>
          </p:nvPr>
        </p:nvGraphicFramePr>
        <p:xfrm>
          <a:off x="2589212" y="2086466"/>
          <a:ext cx="8915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080">
                  <a:extLst>
                    <a:ext uri="{9D8B030D-6E8A-4147-A177-3AD203B41FA5}">
                      <a16:colId xmlns:a16="http://schemas.microsoft.com/office/drawing/2014/main" val="2120107322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765644358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835960027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525474678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2577013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Maskuliini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Neutri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Feminiini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Monikko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008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Nominatiivi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</a:t>
                      </a:r>
                      <a:r>
                        <a:rPr lang="fi-FI" dirty="0" err="1"/>
                        <a:t>er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29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Akkusatiivi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790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Datiivi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</a:t>
                      </a:r>
                      <a:r>
                        <a:rPr lang="fi-FI" dirty="0" err="1"/>
                        <a:t>em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</a:t>
                      </a:r>
                      <a:r>
                        <a:rPr lang="fi-FI" dirty="0" err="1"/>
                        <a:t>em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</a:t>
                      </a:r>
                      <a:r>
                        <a:rPr lang="fi-FI" dirty="0" err="1"/>
                        <a:t>er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455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Genetiivi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b="1" dirty="0"/>
                        <a:t>-en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</a:t>
                      </a:r>
                      <a:r>
                        <a:rPr lang="fi-FI" dirty="0" err="1"/>
                        <a:t>er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299608"/>
                  </a:ext>
                </a:extLst>
              </a:tr>
            </a:tbl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D8B7B18C-A6B4-41EB-B28B-C65FD450E561}"/>
              </a:ext>
            </a:extLst>
          </p:cNvPr>
          <p:cNvSpPr txBox="1"/>
          <p:nvPr/>
        </p:nvSpPr>
        <p:spPr>
          <a:xfrm>
            <a:off x="2589212" y="4176074"/>
            <a:ext cx="8915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Päätteet noudattavat muutoin määräisten artikkelien päätteitä, paitsi genetiivin maskuliinissa ja neutrissa</a:t>
            </a:r>
          </a:p>
          <a:p>
            <a:endParaRPr lang="fi-FI" dirty="0"/>
          </a:p>
          <a:p>
            <a:r>
              <a:rPr lang="fi-FI" dirty="0" err="1"/>
              <a:t>D</a:t>
            </a:r>
            <a:r>
              <a:rPr lang="fi-FI" b="1" dirty="0" err="1"/>
              <a:t>er</a:t>
            </a:r>
            <a:r>
              <a:rPr lang="fi-FI" dirty="0"/>
              <a:t> </a:t>
            </a:r>
            <a:r>
              <a:rPr lang="fi-FI" dirty="0" err="1"/>
              <a:t>alte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 (heikko) – </a:t>
            </a:r>
            <a:r>
              <a:rPr lang="fi-FI" dirty="0" err="1"/>
              <a:t>ein</a:t>
            </a:r>
            <a:r>
              <a:rPr lang="fi-FI" dirty="0"/>
              <a:t> </a:t>
            </a:r>
            <a:r>
              <a:rPr lang="fi-FI" dirty="0" err="1"/>
              <a:t>alt</a:t>
            </a:r>
            <a:r>
              <a:rPr lang="fi-FI" b="1" dirty="0" err="1"/>
              <a:t>er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 (vahva)</a:t>
            </a:r>
          </a:p>
          <a:p>
            <a:endParaRPr lang="fi-FI" dirty="0"/>
          </a:p>
          <a:p>
            <a:r>
              <a:rPr lang="fi-FI" dirty="0" err="1"/>
              <a:t>Dein</a:t>
            </a:r>
            <a:r>
              <a:rPr lang="fi-FI" b="1" dirty="0" err="1"/>
              <a:t>em</a:t>
            </a:r>
            <a:r>
              <a:rPr lang="fi-FI" dirty="0"/>
              <a:t> </a:t>
            </a:r>
            <a:r>
              <a:rPr lang="fi-FI" dirty="0" err="1"/>
              <a:t>netten</a:t>
            </a:r>
            <a:r>
              <a:rPr lang="fi-FI" dirty="0"/>
              <a:t> </a:t>
            </a:r>
            <a:r>
              <a:rPr lang="fi-FI" dirty="0" err="1"/>
              <a:t>Vater</a:t>
            </a:r>
            <a:r>
              <a:rPr lang="fi-FI" dirty="0"/>
              <a:t> (heikko) – </a:t>
            </a:r>
            <a:r>
              <a:rPr lang="fi-FI" dirty="0" err="1"/>
              <a:t>nett</a:t>
            </a:r>
            <a:r>
              <a:rPr lang="fi-FI" b="1" dirty="0" err="1"/>
              <a:t>em</a:t>
            </a:r>
            <a:r>
              <a:rPr lang="fi-FI" dirty="0"/>
              <a:t> </a:t>
            </a:r>
            <a:r>
              <a:rPr lang="fi-FI" dirty="0" err="1"/>
              <a:t>Vater</a:t>
            </a:r>
            <a:r>
              <a:rPr lang="fi-FI" dirty="0"/>
              <a:t> (vahva)</a:t>
            </a:r>
          </a:p>
          <a:p>
            <a:endParaRPr lang="fi-FI" dirty="0"/>
          </a:p>
          <a:p>
            <a:r>
              <a:rPr lang="fi-FI" dirty="0"/>
              <a:t>D</a:t>
            </a:r>
            <a:r>
              <a:rPr lang="fi-FI" b="1" dirty="0"/>
              <a:t>es</a:t>
            </a:r>
            <a:r>
              <a:rPr lang="fi-FI" dirty="0"/>
              <a:t> </a:t>
            </a:r>
            <a:r>
              <a:rPr lang="fi-FI" dirty="0" err="1"/>
              <a:t>reichen</a:t>
            </a:r>
            <a:r>
              <a:rPr lang="fi-FI" dirty="0"/>
              <a:t> </a:t>
            </a:r>
            <a:r>
              <a:rPr lang="fi-FI" dirty="0" err="1"/>
              <a:t>Mannes</a:t>
            </a:r>
            <a:r>
              <a:rPr lang="fi-FI" dirty="0"/>
              <a:t> (heikko) – </a:t>
            </a:r>
            <a:r>
              <a:rPr lang="fi-FI" dirty="0" err="1"/>
              <a:t>reich</a:t>
            </a:r>
            <a:r>
              <a:rPr lang="fi-FI" b="1" dirty="0" err="1"/>
              <a:t>en</a:t>
            </a:r>
            <a:r>
              <a:rPr lang="fi-FI" dirty="0"/>
              <a:t> </a:t>
            </a:r>
            <a:r>
              <a:rPr lang="fi-FI" dirty="0" err="1"/>
              <a:t>Mannes</a:t>
            </a:r>
            <a:r>
              <a:rPr lang="fi-FI" dirty="0"/>
              <a:t> (vahva)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09637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1804</TotalTime>
  <Words>521</Words>
  <Application>Microsoft Office PowerPoint</Application>
  <PresentationFormat>Laajakuva</PresentationFormat>
  <Paragraphs>118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Wingdings</vt:lpstr>
      <vt:lpstr>Wingdings 3</vt:lpstr>
      <vt:lpstr>Kuiskaus</vt:lpstr>
      <vt:lpstr>Adjektiivin heikko ja vahva taivutus </vt:lpstr>
      <vt:lpstr>Adjektiivin taivutus</vt:lpstr>
      <vt:lpstr>Adjektiivin taivutus </vt:lpstr>
      <vt:lpstr>Adjektiivin taivutus</vt:lpstr>
      <vt:lpstr>Adjektiivin heikko taivutus</vt:lpstr>
      <vt:lpstr>Adjektiivin heikot päätteet</vt:lpstr>
      <vt:lpstr>Adjektiivin vahva taivutus</vt:lpstr>
      <vt:lpstr>Adjektiivin vahva taivutus </vt:lpstr>
      <vt:lpstr>Adjektiivin vahvat päätteet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Adjektiivin heikko ja vahva taivutus</dc:title>
  <dc:creator>Eetu Paananen</dc:creator>
  <cp:lastModifiedBy>Eetu Paananen</cp:lastModifiedBy>
  <cp:revision>12</cp:revision>
  <dcterms:created xsi:type="dcterms:W3CDTF">2023-09-19T13:46:14Z</dcterms:created>
  <dcterms:modified xsi:type="dcterms:W3CDTF">2023-09-26T04:46:02Z</dcterms:modified>
</cp:coreProperties>
</file>