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86BCD-A8B8-4774-9FD2-444B2C108616}" type="datetimeFigureOut">
              <a:rPr lang="fi-FI" smtClean="0"/>
              <a:t>31.8.2020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0619-8073-43E7-AB98-4E6CFF44FC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0460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86BCD-A8B8-4774-9FD2-444B2C108616}" type="datetimeFigureOut">
              <a:rPr lang="fi-FI" smtClean="0"/>
              <a:t>31.8.2020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0619-8073-43E7-AB98-4E6CFF44FC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1283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86BCD-A8B8-4774-9FD2-444B2C108616}" type="datetimeFigureOut">
              <a:rPr lang="fi-FI" smtClean="0"/>
              <a:t>31.8.2020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0619-8073-43E7-AB98-4E6CFF44FC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558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86BCD-A8B8-4774-9FD2-444B2C108616}" type="datetimeFigureOut">
              <a:rPr lang="fi-FI" smtClean="0"/>
              <a:t>31.8.2020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0619-8073-43E7-AB98-4E6CFF44FC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6408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86BCD-A8B8-4774-9FD2-444B2C108616}" type="datetimeFigureOut">
              <a:rPr lang="fi-FI" smtClean="0"/>
              <a:t>31.8.2020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0619-8073-43E7-AB98-4E6CFF44FC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50738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86BCD-A8B8-4774-9FD2-444B2C108616}" type="datetimeFigureOut">
              <a:rPr lang="fi-FI" smtClean="0"/>
              <a:t>31.8.2020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0619-8073-43E7-AB98-4E6CFF44FC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7460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86BCD-A8B8-4774-9FD2-444B2C108616}" type="datetimeFigureOut">
              <a:rPr lang="fi-FI" smtClean="0"/>
              <a:t>31.8.2020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0619-8073-43E7-AB98-4E6CFF44FC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1617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86BCD-A8B8-4774-9FD2-444B2C108616}" type="datetimeFigureOut">
              <a:rPr lang="fi-FI" smtClean="0"/>
              <a:t>31.8.2020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0619-8073-43E7-AB98-4E6CFF44FC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5108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86BCD-A8B8-4774-9FD2-444B2C108616}" type="datetimeFigureOut">
              <a:rPr lang="fi-FI" smtClean="0"/>
              <a:t>31.8.2020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0619-8073-43E7-AB98-4E6CFF44FC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795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86BCD-A8B8-4774-9FD2-444B2C108616}" type="datetimeFigureOut">
              <a:rPr lang="fi-FI" smtClean="0"/>
              <a:t>31.8.2020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0619-8073-43E7-AB98-4E6CFF44FC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02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86BCD-A8B8-4774-9FD2-444B2C108616}" type="datetimeFigureOut">
              <a:rPr lang="fi-FI" smtClean="0"/>
              <a:t>31.8.2020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C0619-8073-43E7-AB98-4E6CFF44FC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5107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A86BCD-A8B8-4774-9FD2-444B2C108616}" type="datetimeFigureOut">
              <a:rPr lang="fi-FI" smtClean="0"/>
              <a:t>31.8.2020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C0619-8073-43E7-AB98-4E6CFF44FC7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3818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YHTEISÖHOITO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25205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KISKON KLINIKAN YHTEISÖHOITOMALLI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57212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Taustaa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On alun perin osa Kalliolan setlementtiä</a:t>
            </a:r>
          </a:p>
          <a:p>
            <a:r>
              <a:rPr lang="fi-FI" dirty="0"/>
              <a:t>60- luvulla Kallioissa Helsingissä alettiin kiinnittää huomiota alkoholistihuoltoon</a:t>
            </a:r>
          </a:p>
          <a:p>
            <a:r>
              <a:rPr lang="fi-FI" dirty="0"/>
              <a:t>Kiskon yhteisöhoito, Kiskon klinikka perustettiin 1985, avohoitoklinikka 1996</a:t>
            </a:r>
          </a:p>
          <a:p>
            <a:r>
              <a:rPr lang="fi-FI" dirty="0"/>
              <a:t>Pohjana AA-ideologia ja Myllyhoito</a:t>
            </a:r>
          </a:p>
          <a:p>
            <a:r>
              <a:rPr lang="fi-FI" dirty="0"/>
              <a:t>Käytetään myös Keravan vankilassa</a:t>
            </a:r>
          </a:p>
          <a:p>
            <a:r>
              <a:rPr lang="fi-FI" dirty="0"/>
              <a:t>2001 perustettiin nuorten Kisko Hausjärvelle (14 – 18v)</a:t>
            </a:r>
          </a:p>
        </p:txBody>
      </p:sp>
    </p:spTree>
    <p:extLst>
      <p:ext uri="{BB962C8B-B14F-4D97-AF65-F5344CB8AC3E}">
        <p14:creationId xmlns:p14="http://schemas.microsoft.com/office/powerpoint/2010/main" val="38979792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Yhteisöhoito koostuu neljästä elementistä:</a:t>
            </a:r>
          </a:p>
          <a:p>
            <a:pPr lvl="1"/>
            <a:r>
              <a:rPr lang="fi-FI" dirty="0"/>
              <a:t>1. </a:t>
            </a:r>
            <a:r>
              <a:rPr lang="fi-FI" dirty="0" err="1"/>
              <a:t>Daytop</a:t>
            </a:r>
            <a:r>
              <a:rPr lang="fi-FI" dirty="0"/>
              <a:t> ja </a:t>
            </a:r>
            <a:r>
              <a:rPr lang="fi-FI" dirty="0" err="1"/>
              <a:t>Synolon</a:t>
            </a:r>
            <a:endParaRPr lang="fi-FI" dirty="0"/>
          </a:p>
          <a:p>
            <a:pPr lvl="1"/>
            <a:r>
              <a:rPr lang="fi-FI" dirty="0"/>
              <a:t>2. AA/NA toipumisohjelma</a:t>
            </a:r>
          </a:p>
          <a:p>
            <a:pPr lvl="1"/>
            <a:r>
              <a:rPr lang="fi-FI" dirty="0"/>
              <a:t>Transaktioanalyysi</a:t>
            </a:r>
          </a:p>
          <a:p>
            <a:pPr lvl="1"/>
            <a:r>
              <a:rPr lang="fi-FI" dirty="0" err="1"/>
              <a:t>Läheis</a:t>
            </a:r>
            <a:r>
              <a:rPr lang="fi-FI" dirty="0"/>
              <a:t>- ja perhehoito</a:t>
            </a:r>
          </a:p>
        </p:txBody>
      </p:sp>
    </p:spTree>
    <p:extLst>
      <p:ext uri="{BB962C8B-B14F-4D97-AF65-F5344CB8AC3E}">
        <p14:creationId xmlns:p14="http://schemas.microsoft.com/office/powerpoint/2010/main" val="8559994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Daytop</a:t>
            </a:r>
            <a:r>
              <a:rPr lang="fi-FI" dirty="0"/>
              <a:t> ja </a:t>
            </a:r>
            <a:r>
              <a:rPr lang="fi-FI" dirty="0" err="1"/>
              <a:t>Synanon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Yhdysvalloissa 50- luvulla eräs entinen alkoholisti, öljy-yhtiön johtaja aloitti keskusteluryhmän AA:ssa käyville ystävilleen, siellä alkoi käydä myös huumeriippuvaisia</a:t>
            </a:r>
          </a:p>
          <a:p>
            <a:r>
              <a:rPr lang="fi-FI" dirty="0"/>
              <a:t>Istunnot nimettiin </a:t>
            </a:r>
            <a:r>
              <a:rPr lang="fi-FI" dirty="0" err="1"/>
              <a:t>Synanon</a:t>
            </a:r>
            <a:r>
              <a:rPr lang="fi-FI" dirty="0"/>
              <a:t> terapia istunnoiksi</a:t>
            </a:r>
          </a:p>
          <a:p>
            <a:r>
              <a:rPr lang="fi-FI" dirty="0"/>
              <a:t>Tärkeää oli työn teko</a:t>
            </a:r>
          </a:p>
          <a:p>
            <a:r>
              <a:rPr lang="fi-FI" dirty="0"/>
              <a:t>Narkomaani on ahdistunut ja itsekeskeinen</a:t>
            </a:r>
          </a:p>
          <a:p>
            <a:r>
              <a:rPr lang="fi-FI" dirty="0" err="1"/>
              <a:t>Synanonissa</a:t>
            </a:r>
            <a:r>
              <a:rPr lang="fi-FI" dirty="0"/>
              <a:t> mikään selitys ei oikeuta huonoa käytöstä</a:t>
            </a:r>
          </a:p>
        </p:txBody>
      </p:sp>
    </p:spTree>
    <p:extLst>
      <p:ext uri="{BB962C8B-B14F-4D97-AF65-F5344CB8AC3E}">
        <p14:creationId xmlns:p14="http://schemas.microsoft.com/office/powerpoint/2010/main" val="13866081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AA ja NA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12 askeleen toipuminen</a:t>
            </a:r>
          </a:p>
          <a:p>
            <a:r>
              <a:rPr lang="fi-FI" dirty="0"/>
              <a:t>Päihderiippuvuus on parantumaton sairaus</a:t>
            </a:r>
          </a:p>
          <a:p>
            <a:r>
              <a:rPr lang="fi-FI" dirty="0"/>
              <a:t>Keskeistä on oman voimattomuuden myöntäminen</a:t>
            </a:r>
          </a:p>
          <a:p>
            <a:r>
              <a:rPr lang="fi-FI" dirty="0"/>
              <a:t>Itseä suurempi voima voi palauttaa terveyden</a:t>
            </a:r>
          </a:p>
        </p:txBody>
      </p:sp>
    </p:spTree>
    <p:extLst>
      <p:ext uri="{BB962C8B-B14F-4D97-AF65-F5344CB8AC3E}">
        <p14:creationId xmlns:p14="http://schemas.microsoft.com/office/powerpoint/2010/main" val="9557251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Transaktioanalyysi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Lapsi</a:t>
            </a:r>
          </a:p>
          <a:p>
            <a:endParaRPr lang="fi-FI" dirty="0"/>
          </a:p>
          <a:p>
            <a:r>
              <a:rPr lang="fi-FI" dirty="0"/>
              <a:t>Vanhempi</a:t>
            </a:r>
          </a:p>
          <a:p>
            <a:endParaRPr lang="fi-FI" dirty="0"/>
          </a:p>
          <a:p>
            <a:r>
              <a:rPr lang="fi-FI" dirty="0"/>
              <a:t>Aikuinen</a:t>
            </a:r>
          </a:p>
          <a:p>
            <a:r>
              <a:rPr lang="fi-FI" dirty="0"/>
              <a:t>Näiden </a:t>
            </a:r>
            <a:r>
              <a:rPr lang="fi-FI" dirty="0" err="1"/>
              <a:t>minän</a:t>
            </a:r>
            <a:r>
              <a:rPr lang="fi-FI" dirty="0"/>
              <a:t> tilojen ymmärtäminen ja aikuisuuden vahvistaminen</a:t>
            </a:r>
          </a:p>
        </p:txBody>
      </p:sp>
    </p:spTree>
    <p:extLst>
      <p:ext uri="{BB962C8B-B14F-4D97-AF65-F5344CB8AC3E}">
        <p14:creationId xmlns:p14="http://schemas.microsoft.com/office/powerpoint/2010/main" val="29548707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Yhteisöhoidon käytäntöä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7 päivän vieroitushoito alussa</a:t>
            </a:r>
          </a:p>
          <a:p>
            <a:r>
              <a:rPr lang="fi-FI" dirty="0"/>
              <a:t>Vierailu klinikalla</a:t>
            </a:r>
          </a:p>
          <a:p>
            <a:r>
              <a:rPr lang="fi-FI" dirty="0"/>
              <a:t>Haastattelu</a:t>
            </a:r>
          </a:p>
          <a:p>
            <a:r>
              <a:rPr lang="fi-FI" dirty="0"/>
              <a:t>Hoitosopimus</a:t>
            </a:r>
          </a:p>
          <a:p>
            <a:r>
              <a:rPr lang="fi-FI" dirty="0" err="1"/>
              <a:t>Seksuaali</a:t>
            </a:r>
            <a:r>
              <a:rPr lang="fi-FI" dirty="0"/>
              <a:t>- ja parisuhteet kielletty</a:t>
            </a:r>
          </a:p>
          <a:p>
            <a:r>
              <a:rPr lang="fi-FI" dirty="0"/>
              <a:t>Lääkkeetön hoito (ei sovi </a:t>
            </a:r>
            <a:r>
              <a:rPr lang="fi-FI" dirty="0" err="1"/>
              <a:t>mt</a:t>
            </a:r>
            <a:r>
              <a:rPr lang="fi-FI" dirty="0"/>
              <a:t>-ongelmaisille)</a:t>
            </a:r>
          </a:p>
          <a:p>
            <a:r>
              <a:rPr lang="fi-FI" dirty="0"/>
              <a:t>Päihteiden käyttäjä on kykenemätön hallittuun päihteiden käyttöön</a:t>
            </a:r>
          </a:p>
          <a:p>
            <a:r>
              <a:rPr lang="fi-FI" dirty="0"/>
              <a:t>Päihdehistorian selvittely</a:t>
            </a:r>
          </a:p>
        </p:txBody>
      </p:sp>
    </p:spTree>
    <p:extLst>
      <p:ext uri="{BB962C8B-B14F-4D97-AF65-F5344CB8AC3E}">
        <p14:creationId xmlns:p14="http://schemas.microsoft.com/office/powerpoint/2010/main" val="28434710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Hierarkia</a:t>
            </a:r>
          </a:p>
          <a:p>
            <a:r>
              <a:rPr lang="fi-FI" dirty="0"/>
              <a:t>Työtehtävät</a:t>
            </a:r>
          </a:p>
          <a:p>
            <a:r>
              <a:rPr lang="fi-FI" dirty="0"/>
              <a:t>Kiinteä viikko ja päiväohjelma</a:t>
            </a:r>
          </a:p>
          <a:p>
            <a:r>
              <a:rPr lang="fi-FI" dirty="0"/>
              <a:t>Kaikessa vuorovaikutuksessa korostetaan avoimuutta ja rehellisyyttä</a:t>
            </a:r>
          </a:p>
          <a:p>
            <a:r>
              <a:rPr lang="fi-FI" dirty="0"/>
              <a:t>Eristäytyminen on kiellettyä</a:t>
            </a:r>
          </a:p>
          <a:p>
            <a:r>
              <a:rPr lang="fi-FI" dirty="0"/>
              <a:t>Lukuisia sääntöjä</a:t>
            </a:r>
          </a:p>
          <a:p>
            <a:r>
              <a:rPr lang="fi-FI" dirty="0"/>
              <a:t>Ei me/te asetelmaa henkilökunnan ja oppilaiden välillä</a:t>
            </a:r>
          </a:p>
        </p:txBody>
      </p:sp>
    </p:spTree>
    <p:extLst>
      <p:ext uri="{BB962C8B-B14F-4D97-AF65-F5344CB8AC3E}">
        <p14:creationId xmlns:p14="http://schemas.microsoft.com/office/powerpoint/2010/main" val="8829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Tässä ja nyt ryhmä/TN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On AA:n askelten mukaan etenevä terapiaryhmä</a:t>
            </a:r>
          </a:p>
          <a:p>
            <a:r>
              <a:rPr lang="fi-FI" dirty="0"/>
              <a:t>On sidoksissa oppilaiden omaan aktiivisuuteen</a:t>
            </a:r>
          </a:p>
          <a:p>
            <a:r>
              <a:rPr lang="fi-FI" dirty="0"/>
              <a:t>Oppilas tekee arvion ja tulkinnan omasta päihteiden käytöstä</a:t>
            </a:r>
          </a:p>
          <a:p>
            <a:r>
              <a:rPr lang="fi-FI" dirty="0"/>
              <a:t>Sukupuu</a:t>
            </a:r>
          </a:p>
          <a:p>
            <a:r>
              <a:rPr lang="fi-FI" dirty="0"/>
              <a:t>Tunneryhmä</a:t>
            </a:r>
          </a:p>
          <a:p>
            <a:r>
              <a:rPr lang="fi-FI" dirty="0"/>
              <a:t>Vihan purku</a:t>
            </a:r>
          </a:p>
          <a:p>
            <a:r>
              <a:rPr lang="fi-FI" dirty="0"/>
              <a:t>Juhlat</a:t>
            </a:r>
          </a:p>
        </p:txBody>
      </p:sp>
    </p:spTree>
    <p:extLst>
      <p:ext uri="{BB962C8B-B14F-4D97-AF65-F5344CB8AC3E}">
        <p14:creationId xmlns:p14="http://schemas.microsoft.com/office/powerpoint/2010/main" val="15405512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Sanoista tekoihin ryhmä/ST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Toinen hoitovaihe</a:t>
            </a:r>
          </a:p>
          <a:p>
            <a:r>
              <a:rPr lang="fi-FI" dirty="0"/>
              <a:t>3-8h päivässä</a:t>
            </a:r>
          </a:p>
          <a:p>
            <a:r>
              <a:rPr lang="fi-FI" dirty="0"/>
              <a:t>Tuetaan aikuisen minä-tilaa</a:t>
            </a:r>
          </a:p>
          <a:p>
            <a:r>
              <a:rPr lang="fi-FI" dirty="0"/>
              <a:t>Päihteettömän ja rikoksettoman elämän opettelu</a:t>
            </a:r>
          </a:p>
          <a:p>
            <a:r>
              <a:rPr lang="fi-FI" dirty="0"/>
              <a:t>20 tehtävää</a:t>
            </a:r>
          </a:p>
          <a:p>
            <a:r>
              <a:rPr lang="fi-FI" dirty="0"/>
              <a:t>Sopimukset</a:t>
            </a:r>
          </a:p>
          <a:p>
            <a:r>
              <a:rPr lang="fi-FI" dirty="0"/>
              <a:t>Harjoittelu</a:t>
            </a:r>
          </a:p>
          <a:p>
            <a:r>
              <a:rPr lang="fi-FI" dirty="0"/>
              <a:t>Jatkohoitopaikkaan tutustuminen</a:t>
            </a:r>
          </a:p>
        </p:txBody>
      </p:sp>
    </p:spTree>
    <p:extLst>
      <p:ext uri="{BB962C8B-B14F-4D97-AF65-F5344CB8AC3E}">
        <p14:creationId xmlns:p14="http://schemas.microsoft.com/office/powerpoint/2010/main" val="883933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MÄÄRITELMÄÄ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Yhteisöhoito ja terapeuttinen yhteisö ovat synonyymejä</a:t>
            </a:r>
          </a:p>
          <a:p>
            <a:r>
              <a:rPr lang="fi-FI" dirty="0"/>
              <a:t>Terapeuttinen yhteisö on katkeamattomassa vuorovaikutuksessa olevien ihmisten luoma yhteisö</a:t>
            </a:r>
          </a:p>
          <a:p>
            <a:r>
              <a:rPr lang="fi-FI" dirty="0"/>
              <a:t>Keskeistä on ihmisen oppiminen ja muutos, henkinen kasvu</a:t>
            </a:r>
          </a:p>
          <a:p>
            <a:r>
              <a:rPr lang="fi-FI" dirty="0"/>
              <a:t>Tavoitteena on tukea potilasta ottamaan vastuuta elämästään, löytää potilaan vahvuuksia ja voimavaroja, näkemään tulevaisuuteen ja vahvistaa sosiaalista verkostoa</a:t>
            </a:r>
          </a:p>
          <a:p>
            <a:r>
              <a:rPr lang="fi-FI" dirty="0"/>
              <a:t>Peruselementtejä ovat holding, </a:t>
            </a:r>
            <a:r>
              <a:rPr lang="fi-FI" dirty="0" err="1"/>
              <a:t>containing</a:t>
            </a:r>
            <a:r>
              <a:rPr lang="fi-FI" dirty="0"/>
              <a:t> ja </a:t>
            </a:r>
            <a:r>
              <a:rPr lang="fi-FI" dirty="0" err="1"/>
              <a:t>mirroring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75764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Läheis</a:t>
            </a:r>
            <a:r>
              <a:rPr lang="fi-FI" dirty="0"/>
              <a:t>- ja perhetyö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Tehdään yksilöllinen hoitosuunnitelma myös läheisille</a:t>
            </a:r>
          </a:p>
          <a:p>
            <a:r>
              <a:rPr lang="fi-FI" dirty="0"/>
              <a:t>Perhehaastattelu</a:t>
            </a:r>
          </a:p>
          <a:p>
            <a:r>
              <a:rPr lang="fi-FI" dirty="0"/>
              <a:t>Käytetään lapset puheeksi ja </a:t>
            </a:r>
            <a:r>
              <a:rPr lang="fi-FI" dirty="0" err="1"/>
              <a:t>Beardsleen</a:t>
            </a:r>
            <a:r>
              <a:rPr lang="fi-FI" dirty="0"/>
              <a:t> perheinterventio menetelmää</a:t>
            </a:r>
          </a:p>
          <a:p>
            <a:r>
              <a:rPr lang="fi-FI" dirty="0"/>
              <a:t>Vanhemmat ja lapset kurssi</a:t>
            </a:r>
          </a:p>
          <a:p>
            <a:r>
              <a:rPr lang="fi-FI" dirty="0"/>
              <a:t>Perhetapaamiset</a:t>
            </a:r>
          </a:p>
          <a:p>
            <a:r>
              <a:rPr lang="fi-FI"/>
              <a:t>Verkostotapaamiset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43834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Holding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Potilaan fyysinen ja psyykkinen huolenpito</a:t>
            </a:r>
          </a:p>
          <a:p>
            <a:r>
              <a:rPr lang="fi-FI" dirty="0"/>
              <a:t>Turvallinen ja kasvattava ilmapiiri</a:t>
            </a:r>
          </a:p>
          <a:p>
            <a:r>
              <a:rPr lang="fi-FI" dirty="0"/>
              <a:t>Hoitoympäristö ja sen jäsenet vaikuttavat keskeisesti holdingin luomiseen</a:t>
            </a:r>
          </a:p>
        </p:txBody>
      </p:sp>
    </p:spTree>
    <p:extLst>
      <p:ext uri="{BB962C8B-B14F-4D97-AF65-F5344CB8AC3E}">
        <p14:creationId xmlns:p14="http://schemas.microsoft.com/office/powerpoint/2010/main" val="3718748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Containing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Henkilökunnan empaattisuus, lujuus ja rajojen asettamisen kyky</a:t>
            </a:r>
          </a:p>
          <a:p>
            <a:r>
              <a:rPr lang="fi-FI" dirty="0"/>
              <a:t>Hoitohenkilökunnan ammatillinen valmius ottaa vastaan ja sietää potilaan erilaisia viestejä, tunteita ja käyttäytymistä</a:t>
            </a:r>
          </a:p>
        </p:txBody>
      </p:sp>
    </p:spTree>
    <p:extLst>
      <p:ext uri="{BB962C8B-B14F-4D97-AF65-F5344CB8AC3E}">
        <p14:creationId xmlns:p14="http://schemas.microsoft.com/office/powerpoint/2010/main" val="21392392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Mirroring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Samaistuminen ja peilaaminen toiseen ihmiseen, hyväksynnän saaminen</a:t>
            </a:r>
          </a:p>
          <a:p>
            <a:r>
              <a:rPr lang="fi-FI" dirty="0"/>
              <a:t>Peilaamisen kautta potilas oppii uusia käyttäytymismalleja, kehittyy ihmissuhdetaidoissaan ja </a:t>
            </a:r>
            <a:r>
              <a:rPr lang="fi-FI" dirty="0" err="1"/>
              <a:t>vajvistaa</a:t>
            </a:r>
            <a:r>
              <a:rPr lang="fi-FI" dirty="0"/>
              <a:t> omaa itsetuntoaan.</a:t>
            </a:r>
          </a:p>
        </p:txBody>
      </p:sp>
    </p:spTree>
    <p:extLst>
      <p:ext uri="{BB962C8B-B14F-4D97-AF65-F5344CB8AC3E}">
        <p14:creationId xmlns:p14="http://schemas.microsoft.com/office/powerpoint/2010/main" val="38099849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Yhteisöhoidon periaatteet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Demokraattisuus</a:t>
            </a:r>
          </a:p>
          <a:p>
            <a:r>
              <a:rPr lang="fi-FI" dirty="0"/>
              <a:t>Yhteisöllisyys</a:t>
            </a:r>
          </a:p>
          <a:p>
            <a:r>
              <a:rPr lang="fi-FI" dirty="0"/>
              <a:t>Sallivuus</a:t>
            </a:r>
          </a:p>
          <a:p>
            <a:r>
              <a:rPr lang="fi-FI" dirty="0" err="1"/>
              <a:t>Realiteettikonfrontaatio</a:t>
            </a:r>
            <a:endParaRPr lang="fi-FI" dirty="0"/>
          </a:p>
          <a:p>
            <a:r>
              <a:rPr lang="fi-FI" dirty="0"/>
              <a:t>Kysymisen kulttuuri</a:t>
            </a:r>
          </a:p>
          <a:p>
            <a:r>
              <a:rPr lang="fi-FI" dirty="0"/>
              <a:t>Rehellisyys</a:t>
            </a:r>
          </a:p>
          <a:p>
            <a:r>
              <a:rPr lang="fi-FI" dirty="0"/>
              <a:t>Avoimuus</a:t>
            </a:r>
          </a:p>
          <a:p>
            <a:r>
              <a:rPr lang="fi-FI" dirty="0"/>
              <a:t>Fyysinen ja psyykkinen koskemattomuus</a:t>
            </a:r>
          </a:p>
          <a:p>
            <a:r>
              <a:rPr lang="fi-FI" dirty="0"/>
              <a:t>Inhimillisyys</a:t>
            </a:r>
          </a:p>
        </p:txBody>
      </p:sp>
    </p:spTree>
    <p:extLst>
      <p:ext uri="{BB962C8B-B14F-4D97-AF65-F5344CB8AC3E}">
        <p14:creationId xmlns:p14="http://schemas.microsoft.com/office/powerpoint/2010/main" val="3153198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Yhteisökokous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Tavoitteena on perustehtävien esillä pitäminen, avointen keskustelujen mahdollistaminen ja päätösten tekeminen yhdessä</a:t>
            </a:r>
          </a:p>
          <a:p>
            <a:r>
              <a:rPr lang="fi-FI" dirty="0"/>
              <a:t>Sääntöjen sopiminen, niiden noudattamisen valvominen ja ristiriitojen selvittely</a:t>
            </a:r>
          </a:p>
          <a:p>
            <a:r>
              <a:rPr lang="fi-FI" dirty="0"/>
              <a:t>Kaikki potilaat ja hoitajat osallistuvat</a:t>
            </a:r>
          </a:p>
          <a:p>
            <a:r>
              <a:rPr lang="fi-FI" dirty="0"/>
              <a:t>Jokainen on yhteisössä tasavertainen jäsen</a:t>
            </a:r>
          </a:p>
          <a:p>
            <a:r>
              <a:rPr lang="fi-FI" dirty="0"/>
              <a:t>Ilmapiirin tunnustelu</a:t>
            </a:r>
          </a:p>
          <a:p>
            <a:r>
              <a:rPr lang="fi-FI" dirty="0"/>
              <a:t>Kokous tulisi pitää joka viikko samaan aikaan ja samana viikonpäivänä</a:t>
            </a:r>
          </a:p>
          <a:p>
            <a:r>
              <a:rPr lang="fi-FI" dirty="0"/>
              <a:t>Puheenjohtaja ja sihteeri</a:t>
            </a:r>
          </a:p>
        </p:txBody>
      </p:sp>
    </p:spTree>
    <p:extLst>
      <p:ext uri="{BB962C8B-B14F-4D97-AF65-F5344CB8AC3E}">
        <p14:creationId xmlns:p14="http://schemas.microsoft.com/office/powerpoint/2010/main" val="35016983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Yhteisöhoidon toiminnallinen rakenne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Keskeistä on erilaiset toiminnalliset ryhmät, jotka tukevat potilaan selviytymistä; keskusteluryhmät, luovan toiminnan ryhmät</a:t>
            </a:r>
          </a:p>
          <a:p>
            <a:r>
              <a:rPr lang="fi-FI" dirty="0"/>
              <a:t>Ryhmäterapiat</a:t>
            </a:r>
          </a:p>
          <a:p>
            <a:r>
              <a:rPr lang="fi-FI" dirty="0"/>
              <a:t>Potilaat saavat suoraa palautetta oman käyttäytymisen vaikutuksista toisiin potilaisiin, ryhmiin ja koko yhteisöön</a:t>
            </a:r>
          </a:p>
          <a:p>
            <a:r>
              <a:rPr lang="fi-FI" dirty="0"/>
              <a:t>Työtoiminta; sosiaaliset taidot kehittyvät, vastuun otto lisääntyy, huolimattomasti tehdystä työstä seuraa jälkiseuraamus, mistä koko yhteisö päättää</a:t>
            </a:r>
          </a:p>
          <a:p>
            <a:r>
              <a:rPr lang="fi-FI" dirty="0"/>
              <a:t>Hoitajat ja potilaat ovat tasavertaisia, harjoitellaan ihmisenä olemista</a:t>
            </a:r>
          </a:p>
        </p:txBody>
      </p:sp>
    </p:spTree>
    <p:extLst>
      <p:ext uri="{BB962C8B-B14F-4D97-AF65-F5344CB8AC3E}">
        <p14:creationId xmlns:p14="http://schemas.microsoft.com/office/powerpoint/2010/main" val="7220701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Potilaat ovat vastuussa myös toisistaan</a:t>
            </a:r>
          </a:p>
          <a:p>
            <a:r>
              <a:rPr lang="fi-FI" dirty="0"/>
              <a:t>Hoitajilla ei ole omaa tilaa, vessoja, kansliaa, ruokailutilaa…</a:t>
            </a:r>
          </a:p>
        </p:txBody>
      </p:sp>
    </p:spTree>
    <p:extLst>
      <p:ext uri="{BB962C8B-B14F-4D97-AF65-F5344CB8AC3E}">
        <p14:creationId xmlns:p14="http://schemas.microsoft.com/office/powerpoint/2010/main" val="20926587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537</Words>
  <Application>Microsoft Office PowerPoint</Application>
  <PresentationFormat>Laajakuva</PresentationFormat>
  <Paragraphs>114</Paragraphs>
  <Slides>20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Office-teema</vt:lpstr>
      <vt:lpstr>YHTEISÖHOITO</vt:lpstr>
      <vt:lpstr>MÄÄRITELMÄÄ</vt:lpstr>
      <vt:lpstr>Holding</vt:lpstr>
      <vt:lpstr>Containing</vt:lpstr>
      <vt:lpstr>Mirroring</vt:lpstr>
      <vt:lpstr>Yhteisöhoidon periaatteet</vt:lpstr>
      <vt:lpstr>Yhteisökokous</vt:lpstr>
      <vt:lpstr>Yhteisöhoidon toiminnallinen rakenne</vt:lpstr>
      <vt:lpstr>PowerPoint-esitys</vt:lpstr>
      <vt:lpstr>KISKON KLINIKAN YHTEISÖHOITOMALLI</vt:lpstr>
      <vt:lpstr>Taustaa</vt:lpstr>
      <vt:lpstr>PowerPoint-esitys</vt:lpstr>
      <vt:lpstr>Daytop ja Synanon</vt:lpstr>
      <vt:lpstr>AA ja NA</vt:lpstr>
      <vt:lpstr>Transaktioanalyysi</vt:lpstr>
      <vt:lpstr>Yhteisöhoidon käytäntöä</vt:lpstr>
      <vt:lpstr>PowerPoint-esitys</vt:lpstr>
      <vt:lpstr>Tässä ja nyt ryhmä/TN</vt:lpstr>
      <vt:lpstr>Sanoista tekoihin ryhmä/ST</vt:lpstr>
      <vt:lpstr>Läheis- ja perhetyö</vt:lpstr>
    </vt:vector>
  </TitlesOfParts>
  <Company>Kouvola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YHTEISÖHOITO</dc:title>
  <dc:creator>Horppu Sari</dc:creator>
  <cp:lastModifiedBy>sarih</cp:lastModifiedBy>
  <cp:revision>6</cp:revision>
  <dcterms:created xsi:type="dcterms:W3CDTF">2017-10-24T16:25:08Z</dcterms:created>
  <dcterms:modified xsi:type="dcterms:W3CDTF">2020-08-31T16:54:41Z</dcterms:modified>
</cp:coreProperties>
</file>