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C06AD2-D75A-45AF-B6D8-3B5EEA5C5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8D5714-5157-4728-992E-E28429DFA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8C31FE-E689-4324-9456-6CBB3118C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BBA28F-582B-4496-B799-2E30D32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2F1821-D60B-4817-94B1-D431871BD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6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2420D2-A0D2-4CE7-8B97-4EF718A4B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785E42-A29D-4440-B88D-CBE17F0E2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DFA33E-0AB0-4B12-9620-DF9C6FBDA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D7DBC5-B1D1-4C2D-A636-D134B3FF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9027B8-75E4-448D-8358-22ACCD1E9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53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420344D-322F-417F-90C4-55BF8AAE54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59E530C-5727-417F-9BA2-AC16D98FB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B8579B-9FA6-4E65-B1FF-36BBB3104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E1B9B9-2327-4216-B7D0-CC00235B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E94502-95B5-435D-9916-25BFE0A4A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92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945899-F4F7-46A5-88C2-3515C2FE1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C24CF2-FC0C-49A1-AE49-3585C0005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446C5B-F856-496A-B0EC-8538606D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102318-71F4-4170-87CF-8EEC7B97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20035B-931D-4DF2-B1E2-04B1CB4E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57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DA0796-BF24-4A6B-A466-3A0DD9781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B4EE8AD-E2E1-4A9A-943B-E62375C13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2E60A-0AB6-44CD-AEAB-957A09B27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5E184A-7421-4F67-A5EA-6318259BC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772FE6-F750-4366-9E8A-80027B9B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89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67B80-40C3-4970-A281-5521F0E0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B80C2A-3505-4E35-82F3-505823B288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9A6D21-D83E-4C47-931F-4187AB872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DA2CE1-E5D1-4A59-9CB4-CE0B2F1B9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F8029ED-377A-42CF-AB28-D444FE71C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24FC9A-3477-465C-8FE1-15296C626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95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033076-3884-4E66-BF12-0B3FC879C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A4FE0D-E627-480B-99E2-AC9098532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E657304-6473-4C2A-AA14-454E90484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1289F6B-E8F0-422D-93A2-83B04CED7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BCE5D9D-51EA-40F4-B52E-B851C908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D936FCC-DE25-4C0D-A0F3-F7DB3F8F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ED86675-8A44-4EE8-98E8-382690A22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CD9193F-00E2-40CE-93B4-B6F773A4D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23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7595A8-CC2C-4DA2-95E3-921C7C486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0497AA0-CCAF-498E-B6F5-9582052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7372D85-A4C0-4C06-91B9-1B8747E3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F0DA3CC-F65F-4AB5-9A9E-239B3EA5D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92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0F69BF2-D969-4F98-A010-2EF3FF5AF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43BAD3E-EAC3-42D4-9C3A-4CB2DA9F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314A179-4EF7-441F-8954-CDCDE7F74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436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6FD97E-4772-45A7-B653-D9BDB6473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505382-FFFE-490F-8C43-E09BA5A65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83092F9-0BEC-48D8-A45A-4BD29749F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6686DB-36D2-4AD4-AA2E-CF225D754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5FD835-1910-4414-98CC-C60CE0EF5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490FC7-B8F7-498D-A0C1-D61DD30C4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75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8F25EB-93E2-4BB5-9F69-46E85F1C4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74E7935-37C1-40D2-877A-A41583D68F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1B23CA9-3849-4108-881A-282BB0627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03DBD54-7BB3-48D3-85F9-C2B87BAB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60BE02-F983-4275-B3E6-61F757ACF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B870B8-4048-410B-AF4B-89307C720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972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61060E7-E5CA-4C19-AD06-581456F6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FD97E8-1A07-43AB-8CA3-3A6298BB6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FA30D6-2744-4978-97DF-709115422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2A556-4A74-41ED-8B6A-B04C44343D6D}" type="datetimeFigureOut">
              <a:rPr lang="fi-FI" smtClean="0"/>
              <a:t>28.4.2021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24E5C6-694E-48E1-90EA-29D8177E9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FF7B16-3024-433E-8B53-9FF2255857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048C-8F4C-45B0-BEF9-FCC5421837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832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DFE75-E09D-4586-97E6-30A822ADF2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KAKSISUUNTAINEN MIELIALAHÄIRIÖ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45962A-1AD5-4AA6-AC99-B9841C2354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MAANIS-DEPRESSIIVISYYS</a:t>
            </a:r>
          </a:p>
        </p:txBody>
      </p:sp>
    </p:spTree>
    <p:extLst>
      <p:ext uri="{BB962C8B-B14F-4D97-AF65-F5344CB8AC3E}">
        <p14:creationId xmlns:p14="http://schemas.microsoft.com/office/powerpoint/2010/main" val="1632396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00E31A-CB25-4DCD-AEC4-7A372EFF8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73C51E-7F6B-4A2E-BA1C-1C8E5882D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MAANISESSA VAIHEESSA ASIAKAS JOUTUU USEIN SAIRAALAHOITOON VASTENTAHTOISESTI</a:t>
            </a:r>
          </a:p>
          <a:p>
            <a:r>
              <a:rPr lang="fi-FI" dirty="0"/>
              <a:t>HOIIDON TAVOITTEENA ON MAANISTEN OIREIDEN MAHDOLLISIMMAN PIKAINEN JA TÄYDELLINEN LOPPUMINEN</a:t>
            </a:r>
          </a:p>
          <a:p>
            <a:r>
              <a:rPr lang="fi-FI" dirty="0"/>
              <a:t>DEPRESSIOVAIHEESSA MASENNUKSEN HOITO</a:t>
            </a:r>
          </a:p>
          <a:p>
            <a:r>
              <a:rPr lang="fi-FI" dirty="0"/>
              <a:t>KESKEISTÄ ON SAADA ASIAKAS YMMÄRTÄMÄÄN OMAN SAIRAUDEN LOGIIKKA JA ELÄMÄÄN TASAISTA ELÄMÄÄ</a:t>
            </a:r>
          </a:p>
          <a:p>
            <a:r>
              <a:rPr lang="fi-FI" dirty="0"/>
              <a:t>OMIEN OIREIDEN ENNAKOINTI JA SAIRAUDEN HYVÄKSYMINEN</a:t>
            </a:r>
          </a:p>
          <a:p>
            <a:r>
              <a:rPr lang="fi-FI" dirty="0"/>
              <a:t>MOTIVOITUMINEN LÄÄKEHOITOON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7603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ACFF02-3263-4333-9FBD-2EFE58742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7375DA-0543-4741-B61E-8096FD2E5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SAIRAUS ON ELINIKÄINEN JA MONET JOUTUVAT SYÖMÄÄN MANIAN ESTOLÄÄKITYSTÄ JATKUVASTI</a:t>
            </a:r>
          </a:p>
          <a:p>
            <a:r>
              <a:rPr lang="fi-FI" dirty="0"/>
              <a:t>ENNEN MAANISTA VAIHETTA KANNATTAA TEHDÄ HOITOTAHTO; kuka hoitaa asioitasi, kenellä on oikeus tuoda hoitoon tahdosta riippumatta.</a:t>
            </a:r>
          </a:p>
          <a:p>
            <a:r>
              <a:rPr lang="fi-FI" dirty="0"/>
              <a:t>LUKUJÄRJESTYKSEN LAATIMINEN MANIASSA OLEVALLE</a:t>
            </a:r>
          </a:p>
          <a:p>
            <a:r>
              <a:rPr lang="fi-FI" dirty="0"/>
              <a:t>ERILAISET HOITOSOPIMUKSET</a:t>
            </a:r>
          </a:p>
          <a:p>
            <a:r>
              <a:rPr lang="fi-FI"/>
              <a:t>SAIRAALASTA KOTIUTUESSA TOIMINTASUUNNITELMA</a:t>
            </a:r>
            <a:endParaRPr lang="fi-FI" dirty="0"/>
          </a:p>
          <a:p>
            <a:r>
              <a:rPr lang="fi-FI" dirty="0"/>
              <a:t>OMAISET MUKAAN HOITOON; </a:t>
            </a:r>
            <a:r>
              <a:rPr lang="fi-FI" dirty="0" err="1"/>
              <a:t>Psykoedukatiivista</a:t>
            </a:r>
            <a:r>
              <a:rPr lang="fi-FI" dirty="0"/>
              <a:t> perhetyötä, omaiset voivat oppia tunnistamaan masennuksen ja manian varomerkkejä.</a:t>
            </a:r>
          </a:p>
        </p:txBody>
      </p:sp>
    </p:spTree>
    <p:extLst>
      <p:ext uri="{BB962C8B-B14F-4D97-AF65-F5344CB8AC3E}">
        <p14:creationId xmlns:p14="http://schemas.microsoft.com/office/powerpoint/2010/main" val="955069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A507B1-BE0A-4F49-942B-7860E8A1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LÄÄKEHOITO MANIA VAIHEESSA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9FB820-8639-4AE3-A2E2-D13FFC96D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LITIUM (LITO), HUOM TOKSISUUS! VAATII JATKUVAA VERIARVOJEN SEURANTAA, HUOM. KONDRAINDIKAATIOT</a:t>
            </a:r>
          </a:p>
          <a:p>
            <a:endParaRPr lang="fi-FI" dirty="0"/>
          </a:p>
          <a:p>
            <a:r>
              <a:rPr lang="fi-FI" dirty="0"/>
              <a:t>KARBAMATSEPIINI (NEUROTOL, TEGRETOL)</a:t>
            </a:r>
          </a:p>
          <a:p>
            <a:endParaRPr lang="fi-FI" dirty="0"/>
          </a:p>
          <a:p>
            <a:r>
              <a:rPr lang="fi-FI" dirty="0"/>
              <a:t>VALPROAATTI (DEPRAKINE)</a:t>
            </a:r>
          </a:p>
          <a:p>
            <a:endParaRPr lang="fi-FI" dirty="0"/>
          </a:p>
          <a:p>
            <a:r>
              <a:rPr lang="fi-FI" dirty="0"/>
              <a:t>YLLÄPITOHOITO:POTILAALLA, JOLLA ON OLLUT 2 -3 SAIRAUSJAKSOA, TULEE OLLA SAIRAUDEN OIREETTOMASSA VAIHEESSA MANIAN ESTOLÄÄKITYS</a:t>
            </a:r>
          </a:p>
        </p:txBody>
      </p:sp>
    </p:spTree>
    <p:extLst>
      <p:ext uri="{BB962C8B-B14F-4D97-AF65-F5344CB8AC3E}">
        <p14:creationId xmlns:p14="http://schemas.microsoft.com/office/powerpoint/2010/main" val="304658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5D433-73EF-4929-9C39-EC74BB42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DEPRESSIOVAIHE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3E29CC-F634-4883-8327-0A1F87C0A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HYVIKSI ON TODETTU SEROTONIINISELEKTIIVISET DEPRESSIOLÄÄKKEET</a:t>
            </a:r>
          </a:p>
          <a:p>
            <a:r>
              <a:rPr lang="fi-FI"/>
              <a:t>LIIALLINEN MASENNUSLÄÄKITYS VOI LAUKAISTA MANIAVAIHEEN</a:t>
            </a:r>
          </a:p>
        </p:txBody>
      </p:sp>
    </p:spTree>
    <p:extLst>
      <p:ext uri="{BB962C8B-B14F-4D97-AF65-F5344CB8AC3E}">
        <p14:creationId xmlns:p14="http://schemas.microsoft.com/office/powerpoint/2010/main" val="30191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0FAA5E-60D2-4609-8592-23F79278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TYYPILLISIÄ PIIRTEITÄ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D0A089-A22A-4759-8BE0-076C8037D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MAANISTEN JA DEPRESSIIVISTEN JAKSOJEN VAIHTELU</a:t>
            </a:r>
          </a:p>
          <a:p>
            <a:r>
              <a:rPr lang="fi-FI" dirty="0"/>
              <a:t>MANIAA KUVAAVA TILA: VÄHINTÄÄN KOLME SEURAAVISTA OIREISTA ON KESTÄNYT VIIKON:</a:t>
            </a:r>
          </a:p>
          <a:p>
            <a:pPr lvl="1"/>
            <a:r>
              <a:rPr lang="fi-FI" dirty="0"/>
              <a:t>LISÄÄNTYNYT TOIMELIAISUUS JA FYYSINEN RAUHATTOMUUS</a:t>
            </a:r>
          </a:p>
          <a:p>
            <a:pPr lvl="1"/>
            <a:r>
              <a:rPr lang="fi-FI" dirty="0"/>
              <a:t>PUHETULVA</a:t>
            </a:r>
          </a:p>
          <a:p>
            <a:pPr lvl="1"/>
            <a:r>
              <a:rPr lang="fi-FI" dirty="0"/>
              <a:t>KIIHTYNYT AJATUSTOIMINTA</a:t>
            </a:r>
          </a:p>
          <a:p>
            <a:pPr lvl="1"/>
            <a:r>
              <a:rPr lang="fi-FI" dirty="0"/>
              <a:t>SOSIAALINEN ESTOTTOMUUS</a:t>
            </a:r>
          </a:p>
          <a:p>
            <a:pPr lvl="1"/>
            <a:r>
              <a:rPr lang="fi-FI" dirty="0"/>
              <a:t>VÄHENTYNYT UNEN TARVE</a:t>
            </a:r>
          </a:p>
          <a:p>
            <a:pPr lvl="1"/>
            <a:r>
              <a:rPr lang="fi-FI" dirty="0"/>
              <a:t>KOHONNUT ITSETUNTO TAI SUURUUSHARHA</a:t>
            </a:r>
          </a:p>
          <a:p>
            <a:pPr lvl="1"/>
            <a:r>
              <a:rPr lang="fi-FI" dirty="0"/>
              <a:t>KESKITTYMISKYVYTTÖMYYS</a:t>
            </a:r>
          </a:p>
        </p:txBody>
      </p:sp>
    </p:spTree>
    <p:extLst>
      <p:ext uri="{BB962C8B-B14F-4D97-AF65-F5344CB8AC3E}">
        <p14:creationId xmlns:p14="http://schemas.microsoft.com/office/powerpoint/2010/main" val="34308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9E1C2F-E819-4CF2-A90F-00BBA04DD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74B0BC-F153-4CFB-8583-B88DD23D0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UHKAROHKEA JA VASTUUTON KÄYTTÄYTYMINEN</a:t>
            </a:r>
          </a:p>
          <a:p>
            <a:pPr lvl="1"/>
            <a:r>
              <a:rPr lang="fi-FI" dirty="0"/>
              <a:t>LISÄÄNTYNYT SUKUPUOLINEN HALUKKUUS JA HOLTITTOMUUS</a:t>
            </a:r>
          </a:p>
          <a:p>
            <a:pPr lvl="1"/>
            <a:r>
              <a:rPr lang="fi-FI" dirty="0"/>
              <a:t>EUFORIA TAI ÄRTYMYS</a:t>
            </a:r>
          </a:p>
          <a:p>
            <a:pPr lvl="1"/>
            <a:r>
              <a:rPr lang="fi-FI" dirty="0"/>
              <a:t>VOI ESIINTYÄ PÄIHTEIDEN LIIALLISTA KÄYTTÖÄ</a:t>
            </a:r>
          </a:p>
          <a:p>
            <a:pPr lvl="1"/>
            <a:r>
              <a:rPr lang="fi-FI" dirty="0"/>
              <a:t>PSYKOOTTISESSA MANIASSA ON LISÄKSI AISTIHARHOJA</a:t>
            </a:r>
          </a:p>
        </p:txBody>
      </p:sp>
    </p:spTree>
    <p:extLst>
      <p:ext uri="{BB962C8B-B14F-4D97-AF65-F5344CB8AC3E}">
        <p14:creationId xmlns:p14="http://schemas.microsoft.com/office/powerpoint/2010/main" val="1533152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816708-6221-41E8-8431-70E8C70A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0D1CE2-5E57-4DEB-BE77-9F08E12B7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HENKILÖ EI KOE ITSEÄÄN SAIRAAKSI, VAAN ON MIELESTÄÄN ELÄMÄNSÄ PARHAASSA KUNNOSSA</a:t>
            </a:r>
          </a:p>
          <a:p>
            <a:r>
              <a:rPr lang="fi-FI" dirty="0"/>
              <a:t>MANIA KESTÄÄ MUUTAMASTA PÄIVÄSTÄ MUUTAMIIN VIIKKOIHIN, KESKIMÄÄRIN 10 VIIKKOA HOIDETTUNAKIN.</a:t>
            </a:r>
          </a:p>
          <a:p>
            <a:r>
              <a:rPr lang="fi-FI" dirty="0"/>
              <a:t>MANIAA SEURAA MASENNUSJAKSO (KESTÄÄ MUUTAMASTA VIIKOSTA KUUKAUSIIN)</a:t>
            </a:r>
          </a:p>
        </p:txBody>
      </p:sp>
    </p:spTree>
    <p:extLst>
      <p:ext uri="{BB962C8B-B14F-4D97-AF65-F5344CB8AC3E}">
        <p14:creationId xmlns:p14="http://schemas.microsoft.com/office/powerpoint/2010/main" val="328367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01901B-78BB-408B-B5DE-9C97C789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YKKÖSTYYPIN SAIRAUS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86A8F7-B2DE-4B91-A92D-0ACA94455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MUUTAMAN KUUKAUDEN MITTAISET MIELIALAHÄIRIÖIDEN TOISTUMISET, NIIDEN VÄLILLÄ POTILAS VOI OLLA TÄYSIN OIREETON USEAMMAN VUODENKIN.</a:t>
            </a:r>
          </a:p>
          <a:p>
            <a:r>
              <a:rPr lang="fi-FI" dirty="0"/>
              <a:t>MASENNUSJAKSOT JA MAANISET VAIHEET VOIVAT SUORAAN LIITTYÄ TOISIINSA TAI OLLA ERILLISIÄ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131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4076F7-97B5-47F4-9AB4-343DBC152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KAKKOSTYYPIN SAIRAUS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E9224F-40B5-4A01-8CC5-2F4CFD17A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HYPOMANIA= LIEVÄ SELVÄSTI HAVAITTAVA MIELIALAN NOUSU JA TOIMINTATARMO</a:t>
            </a:r>
          </a:p>
          <a:p>
            <a:r>
              <a:rPr lang="fi-FI" dirty="0"/>
              <a:t>MINIMIKESTO ON NOIN NELJÄ PÄIVÄÄ</a:t>
            </a:r>
          </a:p>
          <a:p>
            <a:r>
              <a:rPr lang="fi-FI" dirty="0"/>
              <a:t>HYPOMANIAA SEURAA MASENNUS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979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54F735-EB11-4B76-8E51-47DF15C05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KOLMOSTYYPIN SAIRAUS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586957-9258-4A66-ACD7-5382D0102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ASIAKKAALLA VOI ESIINTYÄ MYÖS NS. SEKAMUOTOISIA JAKSOJA, JOLLOIN MANIA JA DEPRESSIO ESIINTYVÄT SAMANAIKAISESTI </a:t>
            </a:r>
          </a:p>
          <a:p>
            <a:r>
              <a:rPr lang="fi-FI" dirty="0"/>
              <a:t>MIELIALAT VAIHTELEVAT VUOROKAUDEN SISÄLLÄ VOIMAKKAASTI MASENNUKSESTA MANIAAN</a:t>
            </a:r>
          </a:p>
          <a:p>
            <a:r>
              <a:rPr lang="fi-FI" dirty="0"/>
              <a:t>TÄMÄ AIHEUTTAA VOIMAKASTA HAITTAA AMMATILLISISSA JA SOSIAALISISSA SUHTEISSA</a:t>
            </a:r>
          </a:p>
          <a:p>
            <a:r>
              <a:rPr lang="fi-FI" dirty="0"/>
              <a:t>VAIHE KESTÄÄ VÄHINTÄÄN KAKSI VIIKKOA, YLEENSÄ KESKIMÄÄRIN 36 VIIKKOA</a:t>
            </a:r>
          </a:p>
        </p:txBody>
      </p:sp>
    </p:spTree>
    <p:extLst>
      <p:ext uri="{BB962C8B-B14F-4D97-AF65-F5344CB8AC3E}">
        <p14:creationId xmlns:p14="http://schemas.microsoft.com/office/powerpoint/2010/main" val="2691951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C6C852-9F17-4B78-A796-5E39FB780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VIELÄ YLEISTÄ KAKSISUUNTAISESTA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07C7A8-AA4D-451F-91A3-2BCA04B10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MIEHILLÄ SAIRAUS ALKAA USEIN ENSIN MAANISELLA VAIHEELLA JA NAISILLA MASENNUSVAIHEELLA</a:t>
            </a:r>
          </a:p>
          <a:p>
            <a:r>
              <a:rPr lang="fi-FI" dirty="0"/>
              <a:t>SAIRAUDEN ALKAMISIKÄ ON N. 15 – 35-VUOTTA</a:t>
            </a:r>
          </a:p>
          <a:p>
            <a:r>
              <a:rPr lang="fi-FI" dirty="0"/>
              <a:t>PUHKEAA KUORMITTAVAN ELÄMÄNTILANTEEN YHTEYDESSÄ</a:t>
            </a:r>
          </a:p>
          <a:p>
            <a:r>
              <a:rPr lang="fi-FI" dirty="0"/>
              <a:t>TAIPUMUS SAIRASTUA ON VAHVASTI PERINNÖLLINEN JA ON USEIN ELINIKÄINEN HÄIRIÖ (PERIYTYVYYS 50%)</a:t>
            </a:r>
          </a:p>
          <a:p>
            <a:r>
              <a:rPr lang="fi-FI" dirty="0"/>
              <a:t>0,9% VÄESTÖSTÄ SAIRASTUU (MIEHILLÄ JA NAISILLA YHTÄ PALJON)</a:t>
            </a:r>
          </a:p>
        </p:txBody>
      </p:sp>
    </p:spTree>
    <p:extLst>
      <p:ext uri="{BB962C8B-B14F-4D97-AF65-F5344CB8AC3E}">
        <p14:creationId xmlns:p14="http://schemas.microsoft.com/office/powerpoint/2010/main" val="2510959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AD3FB0-3A02-40AE-94A1-0A6E3413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C00D27-8F2A-4131-8235-A9A5BC274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SYKLIN PITUUS EKAN JA TOKAN SAIRAUSJAKSON VÄLILLÄ ON N. 3 -4- VUOTTA, TOISEN JA KOLMANNEN 2 -3 V., JA KOLMANNEN JA NELJÄNNEN 1 -2 VUOTTA.</a:t>
            </a:r>
          </a:p>
          <a:p>
            <a:r>
              <a:rPr lang="fi-FI" dirty="0"/>
              <a:t>KESKIMÄÄRIN POTILAS SAIRASTAA N. KYMMENEN JAKSOA TAI SYKLIÄ (MAANISTA JA DEPRESSIIVISTÄ VAIHETTA) ELÄMÄNSÄ AIKANA.</a:t>
            </a:r>
          </a:p>
        </p:txBody>
      </p:sp>
    </p:spTree>
    <p:extLst>
      <p:ext uri="{BB962C8B-B14F-4D97-AF65-F5344CB8AC3E}">
        <p14:creationId xmlns:p14="http://schemas.microsoft.com/office/powerpoint/2010/main" val="3468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438</Words>
  <Application>Microsoft Office PowerPoint</Application>
  <PresentationFormat>Laajakuva</PresentationFormat>
  <Paragraphs>64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KAKSISUUNTAINEN MIELIALAHÄIRIÖ</vt:lpstr>
      <vt:lpstr>TYYPILLISIÄ PIIRTEITÄ</vt:lpstr>
      <vt:lpstr>PowerPoint-esitys</vt:lpstr>
      <vt:lpstr>PowerPoint-esitys</vt:lpstr>
      <vt:lpstr>YKKÖSTYYPIN SAIRAUS</vt:lpstr>
      <vt:lpstr>KAKKOSTYYPIN SAIRAUS</vt:lpstr>
      <vt:lpstr>KOLMOSTYYPIN SAIRAUS</vt:lpstr>
      <vt:lpstr>VIELÄ YLEISTÄ KAKSISUUNTAISESTA</vt:lpstr>
      <vt:lpstr>PowerPoint-esitys</vt:lpstr>
      <vt:lpstr>HOITO</vt:lpstr>
      <vt:lpstr>PowerPoint-esitys</vt:lpstr>
      <vt:lpstr>LÄÄKEHOITO MANIA VAIHEESSA</vt:lpstr>
      <vt:lpstr>DEPRESSIOVAIHE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KAKSISUUNTAINEN MIELIALAHÄIRIÖ</dc:title>
  <dc:creator>sarih</dc:creator>
  <cp:lastModifiedBy>Sari Horppu</cp:lastModifiedBy>
  <cp:revision>6</cp:revision>
  <dcterms:created xsi:type="dcterms:W3CDTF">2019-08-21T18:23:55Z</dcterms:created>
  <dcterms:modified xsi:type="dcterms:W3CDTF">2021-04-28T05:12:39Z</dcterms:modified>
</cp:coreProperties>
</file>