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0" r:id="rId3"/>
    <p:sldId id="277" r:id="rId4"/>
    <p:sldId id="286" r:id="rId5"/>
    <p:sldId id="281" r:id="rId6"/>
    <p:sldId id="259" r:id="rId7"/>
    <p:sldId id="268" r:id="rId8"/>
    <p:sldId id="263" r:id="rId9"/>
    <p:sldId id="257" r:id="rId10"/>
    <p:sldId id="279" r:id="rId11"/>
    <p:sldId id="267" r:id="rId12"/>
    <p:sldId id="258" r:id="rId13"/>
    <p:sldId id="266" r:id="rId14"/>
    <p:sldId id="260" r:id="rId15"/>
    <p:sldId id="287" r:id="rId16"/>
    <p:sldId id="265" r:id="rId17"/>
    <p:sldId id="275" r:id="rId18"/>
    <p:sldId id="285" r:id="rId19"/>
    <p:sldId id="283" r:id="rId20"/>
    <p:sldId id="284" r:id="rId21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91CF92-4144-A9D8-3DFF-33CBF9718758}" v="10" dt="2026-09-01T09:43:55.790"/>
    <p1510:client id="{E1430B7D-477A-4D96-ACB3-B4A379334E95}" v="130" dt="2026-08-31T06:32:29.5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308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635C-A0CD-4237-B65D-53F8B7E8D957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E0178-1263-4296-BD31-B9C7AC0D355A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635C-A0CD-4237-B65D-53F8B7E8D957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E0178-1263-4296-BD31-B9C7AC0D355A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635C-A0CD-4237-B65D-53F8B7E8D957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E0178-1263-4296-BD31-B9C7AC0D355A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635C-A0CD-4237-B65D-53F8B7E8D957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E0178-1263-4296-BD31-B9C7AC0D355A}" type="slidenum">
              <a:rPr lang="fi-FI" smtClean="0"/>
              <a:t>‹#›</a:t>
            </a:fld>
            <a:endParaRPr lang="fi-FI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635C-A0CD-4237-B65D-53F8B7E8D957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E0178-1263-4296-BD31-B9C7AC0D355A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635C-A0CD-4237-B65D-53F8B7E8D957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E0178-1263-4296-BD31-B9C7AC0D355A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635C-A0CD-4237-B65D-53F8B7E8D957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E0178-1263-4296-BD31-B9C7AC0D355A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635C-A0CD-4237-B65D-53F8B7E8D957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E0178-1263-4296-BD31-B9C7AC0D355A}" type="slidenum">
              <a:rPr lang="fi-FI" smtClean="0"/>
              <a:t>‹#›</a:t>
            </a:fld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635C-A0CD-4237-B65D-53F8B7E8D957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E0178-1263-4296-BD31-B9C7AC0D355A}" type="slidenum">
              <a:rPr lang="fi-FI" smtClean="0"/>
              <a:t>‹#›</a:t>
            </a:fld>
            <a:endParaRPr lang="fi-F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635C-A0CD-4237-B65D-53F8B7E8D957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E0178-1263-4296-BD31-B9C7AC0D355A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635C-A0CD-4237-B65D-53F8B7E8D957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E0178-1263-4296-BD31-B9C7AC0D355A}" type="slidenum">
              <a:rPr lang="fi-FI" smtClean="0"/>
              <a:t>‹#›</a:t>
            </a:fld>
            <a:endParaRPr lang="fi-FI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4E2635C-A0CD-4237-B65D-53F8B7E8D957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4B7E0178-1263-4296-BD31-B9C7AC0D355A}" type="slidenum">
              <a:rPr lang="fi-FI" smtClean="0"/>
              <a:t>‹#›</a:t>
            </a:fld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peda.net/jyvaskyla/tikkakoskenyhtenaiskoulu/oppilaalle/yl%C3%A4koulu-7-9/ylakoulun-saannot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TERVETULOA YLÄKOULUUN!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TIKKAKOSKEN YHTENÄISKOULU</a:t>
            </a:r>
          </a:p>
          <a:p>
            <a:r>
              <a:rPr lang="fi-FI" dirty="0"/>
              <a:t>7.LK VANHEMPAINILTA, LUOKANVALVOJAN OSUUS</a:t>
            </a:r>
            <a:br>
              <a:rPr lang="fi-FI" dirty="0"/>
            </a:br>
            <a:endParaRPr lang="fi-FI" dirty="0"/>
          </a:p>
          <a:p>
            <a:r>
              <a:rPr lang="fi-FI"/>
              <a:t>1.9.2022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81882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03FB8487-3B4A-4FEF-B792-544E29ADC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Kuka luokanvalvoja on?</a:t>
            </a:r>
          </a:p>
          <a:p>
            <a:r>
              <a:rPr lang="fi-FI" dirty="0"/>
              <a:t>Keitä ja kenen huoltajia te olette? </a:t>
            </a:r>
            <a:r>
              <a:rPr lang="fi-FI" dirty="0">
                <a:sym typeface="Wingdings" panose="05000000000000000000" pitchFamily="2" charset="2"/>
              </a:rPr>
              <a:t></a:t>
            </a:r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94A8FDC7-82B6-4870-A2C8-F20F544F5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ESITTELYKIERROS</a:t>
            </a:r>
          </a:p>
        </p:txBody>
      </p:sp>
    </p:spTree>
    <p:extLst>
      <p:ext uri="{BB962C8B-B14F-4D97-AF65-F5344CB8AC3E}">
        <p14:creationId xmlns:p14="http://schemas.microsoft.com/office/powerpoint/2010/main" val="2169341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>
          <a:xfrm>
            <a:off x="872067" y="2204864"/>
            <a:ext cx="7408333" cy="45365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i-FI" b="1" dirty="0"/>
              <a:t>Askarruttaako tai pelottaako joku?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lnSpc>
                <a:spcPct val="160000"/>
              </a:lnSpc>
              <a:buNone/>
            </a:pPr>
            <a:r>
              <a:rPr lang="fi-FI" dirty="0"/>
              <a:t>”Eka koulupäivä jännittää”</a:t>
            </a:r>
            <a:endParaRPr lang="fi-FI" dirty="0">
              <a:solidFill>
                <a:srgbClr val="FF0000"/>
              </a:solidFill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fi-FI" dirty="0"/>
              <a:t>”Uudet oppilaat, saanko kavereita”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fi-FI" dirty="0"/>
              <a:t>”Isommat oppilaat”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fi-FI" dirty="0"/>
              <a:t>”Liikaa tunteja ja kokeita”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fi-FI" dirty="0"/>
              <a:t>”Aikaiset herätykset”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fi-FI" dirty="0"/>
              <a:t>”Bussimatkat”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fi-FI" dirty="0"/>
              <a:t>”Jaksaminen”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6.-LUOKKALAISTEN AJATUKSIA YLÄKOULUUN SIIRTYMISESTÄ 1/2</a:t>
            </a:r>
          </a:p>
        </p:txBody>
      </p:sp>
    </p:spTree>
    <p:extLst>
      <p:ext uri="{BB962C8B-B14F-4D97-AF65-F5344CB8AC3E}">
        <p14:creationId xmlns:p14="http://schemas.microsoft.com/office/powerpoint/2010/main" val="541228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8F0B9-307D-653A-D721-5E445D2EB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3018B289-7D73-A7FE-3A5F-CF65C6DD1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067" y="2204864"/>
            <a:ext cx="7408333" cy="39212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b="1" dirty="0"/>
              <a:t>Mistä olet iloinen?</a:t>
            </a:r>
            <a:endParaRPr lang="fi-FI" dirty="0"/>
          </a:p>
          <a:p>
            <a:pPr marL="0" indent="0">
              <a:lnSpc>
                <a:spcPct val="150000"/>
              </a:lnSpc>
              <a:buNone/>
            </a:pPr>
            <a:r>
              <a:rPr lang="fi-FI" dirty="0"/>
              <a:t>”Uusista oppiaineista”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i-FI" dirty="0"/>
              <a:t>”Uusista kavereista”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i-FI" dirty="0"/>
              <a:t>”Uusista opettajista”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i-FI" dirty="0"/>
              <a:t>”Uudesta ympäristöstä”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i-FI" dirty="0"/>
              <a:t>”Enemmän vapauksia”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0F7E4A4E-E3AE-5206-D677-BA3157A2E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6.-LUOKKALAISTEN AJATUKSIA YLÄKOULUUN SIIRTYMISESTÄ 2/2</a:t>
            </a:r>
          </a:p>
        </p:txBody>
      </p:sp>
    </p:spTree>
    <p:extLst>
      <p:ext uri="{BB962C8B-B14F-4D97-AF65-F5344CB8AC3E}">
        <p14:creationId xmlns:p14="http://schemas.microsoft.com/office/powerpoint/2010/main" val="1351721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73DFDE38-0A85-4002-84E7-35D4454BB0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Hyvä startti lukuvuodelle</a:t>
            </a:r>
          </a:p>
          <a:p>
            <a:r>
              <a:rPr lang="fi-FI"/>
              <a:t>Sarpatti</a:t>
            </a:r>
          </a:p>
          <a:p>
            <a:r>
              <a:rPr lang="fi-FI"/>
              <a:t>Nuotikka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2B7BB2CE-6432-4E4C-8816-3E73EBF38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7E-LUOKAN KUULUMISIA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4F88A6D-C223-392C-896E-A54090244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952" y="1988840"/>
            <a:ext cx="3017448" cy="40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91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8000" dirty="0"/>
              <a:t>MIKÄ MUUTTUU?</a:t>
            </a:r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OPISKELU YLÄKOULUSSA</a:t>
            </a:r>
          </a:p>
        </p:txBody>
      </p:sp>
    </p:spTree>
    <p:extLst>
      <p:ext uri="{BB962C8B-B14F-4D97-AF65-F5344CB8AC3E}">
        <p14:creationId xmlns:p14="http://schemas.microsoft.com/office/powerpoint/2010/main" val="206033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 anchor="ctr">
            <a:normAutofit/>
          </a:bodyPr>
          <a:lstStyle/>
          <a:p>
            <a:r>
              <a:rPr lang="fi-FI" dirty="0"/>
              <a:t>KOULURAKENNUS</a:t>
            </a:r>
          </a:p>
        </p:txBody>
      </p:sp>
      <p:sp>
        <p:nvSpPr>
          <p:cNvPr id="2" name="Sisällön paikkamerkki 1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/>
          <a:p>
            <a:r>
              <a:rPr lang="fi-FI" dirty="0"/>
              <a:t>Tikkakosken koulu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 err="1"/>
              <a:t>Luonetjärven</a:t>
            </a:r>
            <a:r>
              <a:rPr lang="fi-FI" dirty="0"/>
              <a:t> koulu</a:t>
            </a:r>
            <a:br>
              <a:rPr lang="fi-FI" dirty="0"/>
            </a:br>
            <a:r>
              <a:rPr lang="fi-FI" dirty="0"/>
              <a:t>(taito- ja taideaineet)</a:t>
            </a:r>
          </a:p>
          <a:p>
            <a:endParaRPr lang="fi-FI" dirty="0"/>
          </a:p>
          <a:p>
            <a:r>
              <a:rPr lang="fi-FI" dirty="0"/>
              <a:t>Ruokailu yläkoulun ruokalassa, vaikka edellinen tunti </a:t>
            </a:r>
            <a:r>
              <a:rPr lang="fi-FI" dirty="0" err="1"/>
              <a:t>Luonetilla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5D96A514-3D8B-48B5-BE38-68F19A7F1C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b="24913"/>
          <a:stretch>
            <a:fillRect/>
          </a:stretch>
        </p:blipFill>
        <p:spPr>
          <a:xfrm>
            <a:off x="4639846" y="1591056"/>
            <a:ext cx="4109765" cy="2342000"/>
          </a:xfrm>
          <a:prstGeom prst="rect">
            <a:avLst/>
          </a:prstGeom>
          <a:noFill/>
        </p:spPr>
      </p:pic>
      <p:pic>
        <p:nvPicPr>
          <p:cNvPr id="6" name="Sisällön paikkamerkki 3">
            <a:extLst>
              <a:ext uri="{FF2B5EF4-FFF2-40B4-BE49-F238E27FC236}">
                <a16:creationId xmlns:a16="http://schemas.microsoft.com/office/drawing/2014/main" id="{81D5667F-22E9-8C63-2E7E-B38443C973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5" b="13258"/>
          <a:stretch>
            <a:fillRect/>
          </a:stretch>
        </p:blipFill>
        <p:spPr>
          <a:xfrm>
            <a:off x="4645155" y="4138018"/>
            <a:ext cx="4104456" cy="258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001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Luokanohjaaja on oman luokan tukena ja opettaa yleensä omalle luokalleen jotain ainetta.</a:t>
            </a:r>
          </a:p>
          <a:p>
            <a:r>
              <a:rPr lang="fi-FI" dirty="0"/>
              <a:t>Aineenopettajat opettavat eri aineita. 7. luokan aikana n. 12 eri opettajaa. </a:t>
            </a:r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OPETTAJAT</a:t>
            </a:r>
          </a:p>
        </p:txBody>
      </p:sp>
    </p:spTree>
    <p:extLst>
      <p:ext uri="{BB962C8B-B14F-4D97-AF65-F5344CB8AC3E}">
        <p14:creationId xmlns:p14="http://schemas.microsoft.com/office/powerpoint/2010/main" val="318804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i-FI" dirty="0"/>
              <a:t>UUSI OPS. Jotakin vanhaa, jotakin uutta. Pieniä muutoksia.</a:t>
            </a:r>
          </a:p>
          <a:p>
            <a:r>
              <a:rPr lang="fi-FI" dirty="0"/>
              <a:t>Terveystieto</a:t>
            </a:r>
          </a:p>
          <a:p>
            <a:r>
              <a:rPr lang="fi-FI" dirty="0"/>
              <a:t>Kotitalous</a:t>
            </a:r>
          </a:p>
          <a:p>
            <a:r>
              <a:rPr lang="fi-FI" dirty="0"/>
              <a:t>Yhteiskuntaoppi (9. lk.)</a:t>
            </a:r>
          </a:p>
          <a:p>
            <a:r>
              <a:rPr lang="fi-FI" dirty="0"/>
              <a:t>Oppilaanohjaus eli opo</a:t>
            </a:r>
          </a:p>
          <a:p>
            <a:r>
              <a:rPr lang="fi-FI" dirty="0"/>
              <a:t>Käsityö (KS, TN/TS valinnaisena)</a:t>
            </a:r>
          </a:p>
          <a:p>
            <a:r>
              <a:rPr lang="fi-FI" dirty="0"/>
              <a:t>Fysiikka, kemia, biologia ja maantieto omina oppiaineina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+ Valinnaisaineet 8. ja 9. luokalla</a:t>
            </a:r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OPPIAINEISTA</a:t>
            </a:r>
          </a:p>
        </p:txBody>
      </p:sp>
    </p:spTree>
    <p:extLst>
      <p:ext uri="{BB962C8B-B14F-4D97-AF65-F5344CB8AC3E}">
        <p14:creationId xmlns:p14="http://schemas.microsoft.com/office/powerpoint/2010/main" val="3887332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B0FA421E-A3FE-4C18-BB18-8BB507F80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Todella tärkeä työkalu yhteydenpitoon ja tiedottamiseen niin oppilaalle kuin huoltajallekin</a:t>
            </a:r>
          </a:p>
          <a:p>
            <a:r>
              <a:rPr lang="fi-FI" dirty="0"/>
              <a:t>Läksyt</a:t>
            </a:r>
          </a:p>
          <a:p>
            <a:r>
              <a:rPr lang="fi-FI" dirty="0"/>
              <a:t>Kokeet</a:t>
            </a:r>
          </a:p>
          <a:p>
            <a:r>
              <a:rPr lang="fi-FI" dirty="0"/>
              <a:t>Poissaolot</a:t>
            </a:r>
          </a:p>
          <a:p>
            <a:r>
              <a:rPr lang="fi-FI" dirty="0"/>
              <a:t>Tuntimerkinnät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766558C7-F950-4168-A427-F7C4DC2E3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WILMA</a:t>
            </a:r>
          </a:p>
        </p:txBody>
      </p:sp>
    </p:spTree>
    <p:extLst>
      <p:ext uri="{BB962C8B-B14F-4D97-AF65-F5344CB8AC3E}">
        <p14:creationId xmlns:p14="http://schemas.microsoft.com/office/powerpoint/2010/main" val="854224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Neljä jaksoa vuodessa</a:t>
            </a:r>
          </a:p>
          <a:p>
            <a:r>
              <a:rPr lang="fi-FI" dirty="0"/>
              <a:t>Neljä lukujärjestystä vuodessa</a:t>
            </a:r>
          </a:p>
          <a:p>
            <a:r>
              <a:rPr lang="fi-FI" dirty="0"/>
              <a:t>N. 30 </a:t>
            </a:r>
            <a:r>
              <a:rPr lang="fi-FI" dirty="0" err="1"/>
              <a:t>h/vko</a:t>
            </a:r>
            <a:endParaRPr lang="fi-FI" dirty="0"/>
          </a:p>
          <a:p>
            <a:r>
              <a:rPr lang="fi-FI" dirty="0"/>
              <a:t>A2-kielen lukijat n. 32 </a:t>
            </a:r>
            <a:r>
              <a:rPr lang="fi-FI" dirty="0" err="1"/>
              <a:t>h/vko</a:t>
            </a:r>
            <a:endParaRPr lang="fi-FI" dirty="0"/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LUKUJÄRJESTYS</a:t>
            </a:r>
          </a:p>
        </p:txBody>
      </p:sp>
    </p:spTree>
    <p:extLst>
      <p:ext uri="{BB962C8B-B14F-4D97-AF65-F5344CB8AC3E}">
        <p14:creationId xmlns:p14="http://schemas.microsoft.com/office/powerpoint/2010/main" val="2335650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420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Fysiikka ja kemia</a:t>
            </a:r>
          </a:p>
          <a:p>
            <a:r>
              <a:rPr lang="fi-FI" dirty="0"/>
              <a:t>Kotitalous</a:t>
            </a:r>
          </a:p>
          <a:p>
            <a:r>
              <a:rPr lang="fi-FI" dirty="0"/>
              <a:t>Käsityö</a:t>
            </a:r>
          </a:p>
          <a:p>
            <a:r>
              <a:rPr lang="fi-FI" dirty="0"/>
              <a:t>Liikunta</a:t>
            </a:r>
          </a:p>
          <a:p>
            <a:r>
              <a:rPr lang="fi-FI" dirty="0"/>
              <a:t>Valinnaisaineet</a:t>
            </a:r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JAKORYHMÄT</a:t>
            </a:r>
          </a:p>
        </p:txBody>
      </p:sp>
    </p:spTree>
    <p:extLst>
      <p:ext uri="{BB962C8B-B14F-4D97-AF65-F5344CB8AC3E}">
        <p14:creationId xmlns:p14="http://schemas.microsoft.com/office/powerpoint/2010/main" val="10227938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>
          <a:xfrm>
            <a:off x="323529" y="1916832"/>
            <a:ext cx="8496944" cy="4680520"/>
          </a:xfrm>
        </p:spPr>
        <p:txBody>
          <a:bodyPr>
            <a:normAutofit fontScale="85000" lnSpcReduction="20000"/>
          </a:bodyPr>
          <a:lstStyle/>
          <a:p>
            <a:r>
              <a:rPr lang="fi-FI" dirty="0">
                <a:hlinkClick r:id="rId2"/>
              </a:rPr>
              <a:t>Tikkakosken koulun säännöt</a:t>
            </a:r>
            <a:endParaRPr lang="fi-FI" dirty="0"/>
          </a:p>
          <a:p>
            <a:r>
              <a:rPr lang="fi-FI" dirty="0"/>
              <a:t>Fyysinen koskemattomuus ja toisten kunnioittaminen.</a:t>
            </a:r>
          </a:p>
          <a:p>
            <a:r>
              <a:rPr lang="fi-FI" dirty="0"/>
              <a:t>Sääntörikkomuksista Wilma-merkinnät, tarvittaessa kasvatuskeskustelu / jälki-istunto keskiviikkoisin klo 8.</a:t>
            </a:r>
          </a:p>
          <a:p>
            <a:r>
              <a:rPr lang="fi-FI" dirty="0"/>
              <a:t>5 Wilma-merkintää / jakso </a:t>
            </a: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 err="1">
                <a:sym typeface="Wingdings" panose="05000000000000000000" pitchFamily="2" charset="2"/>
              </a:rPr>
              <a:t>kake</a:t>
            </a:r>
            <a:r>
              <a:rPr lang="fi-FI" dirty="0">
                <a:sym typeface="Wingdings" panose="05000000000000000000" pitchFamily="2" charset="2"/>
              </a:rPr>
              <a:t>, 10 merkintää  </a:t>
            </a:r>
            <a:r>
              <a:rPr lang="fi-FI" dirty="0" err="1">
                <a:sym typeface="Wingdings" panose="05000000000000000000" pitchFamily="2" charset="2"/>
              </a:rPr>
              <a:t>jälkkä</a:t>
            </a:r>
            <a:endParaRPr lang="fi-FI" dirty="0">
              <a:sym typeface="Wingdings" panose="05000000000000000000" pitchFamily="2" charset="2"/>
            </a:endParaRPr>
          </a:p>
          <a:p>
            <a:pPr lvl="1"/>
            <a:r>
              <a:rPr lang="fi-FI" dirty="0"/>
              <a:t>Läksy-/opiskeluvälineunohdukset</a:t>
            </a:r>
          </a:p>
          <a:p>
            <a:pPr lvl="1"/>
            <a:r>
              <a:rPr lang="fi-FI" dirty="0"/>
              <a:t>Myöhästymiset</a:t>
            </a:r>
          </a:p>
          <a:p>
            <a:pPr lvl="1"/>
            <a:r>
              <a:rPr lang="fi-FI" dirty="0"/>
              <a:t>Luvaton poissaolo päivän aikana</a:t>
            </a:r>
          </a:p>
          <a:p>
            <a:pPr lvl="1"/>
            <a:r>
              <a:rPr lang="fi-FI" dirty="0"/>
              <a:t>Energiajuomat koulupäivän aikana / karkit tai limsa tunneilla</a:t>
            </a:r>
          </a:p>
          <a:p>
            <a:r>
              <a:rPr lang="fi-FI" dirty="0"/>
              <a:t>Kännykkää käytetään oppitunnilla vain opettajan luvalla, muuten pois näkyvistä koulupäivän ajan (ellei ole terveydellisiä syitä sen käyttöön, erillinen lupa), välipalan osto ok.</a:t>
            </a:r>
          </a:p>
          <a:p>
            <a:pPr lvl="1"/>
            <a:r>
              <a:rPr lang="fi-FI" dirty="0"/>
              <a:t>Mobiililaitteen luvaton käyttö 5 Wilma-merkintää / jakso </a:t>
            </a: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 err="1">
                <a:sym typeface="Wingdings" panose="05000000000000000000" pitchFamily="2" charset="2"/>
              </a:rPr>
              <a:t>jälkkä</a:t>
            </a:r>
            <a:r>
              <a:rPr lang="fi-FI" dirty="0">
                <a:sym typeface="Wingdings" panose="05000000000000000000" pitchFamily="2" charset="2"/>
              </a:rPr>
              <a:t> </a:t>
            </a:r>
            <a:endParaRPr lang="fi-FI" dirty="0"/>
          </a:p>
          <a:p>
            <a:r>
              <a:rPr lang="fi-FI" dirty="0"/>
              <a:t>Välituntisin saa olla myös sisällä (pingis, pelit, nuorisotilat…).</a:t>
            </a:r>
          </a:p>
          <a:p>
            <a:r>
              <a:rPr lang="fi-FI" dirty="0"/>
              <a:t>Ei saa poistua koulualueelta, siirtymä </a:t>
            </a:r>
            <a:r>
              <a:rPr lang="fi-FI" dirty="0" err="1"/>
              <a:t>Luonetille</a:t>
            </a:r>
            <a:r>
              <a:rPr lang="fi-FI" dirty="0"/>
              <a:t> 5min ennen tunnin alkua.</a:t>
            </a:r>
          </a:p>
          <a:p>
            <a:pPr lvl="1"/>
            <a:r>
              <a:rPr lang="fi-FI" dirty="0"/>
              <a:t>Luvaton koulualueelta poistuminen / jakso </a:t>
            </a: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 err="1">
                <a:sym typeface="Wingdings" panose="05000000000000000000" pitchFamily="2" charset="2"/>
              </a:rPr>
              <a:t>kake</a:t>
            </a:r>
            <a:r>
              <a:rPr lang="fi-FI" dirty="0">
                <a:sym typeface="Wingdings" panose="05000000000000000000" pitchFamily="2" charset="2"/>
              </a:rPr>
              <a:t>, jos toistuu niin </a:t>
            </a:r>
            <a:r>
              <a:rPr lang="fi-FI" dirty="0" err="1">
                <a:sym typeface="Wingdings" panose="05000000000000000000" pitchFamily="2" charset="2"/>
              </a:rPr>
              <a:t>jälkkä</a:t>
            </a:r>
            <a:endParaRPr lang="fi-FI" dirty="0"/>
          </a:p>
          <a:p>
            <a:pPr lvl="1"/>
            <a:endParaRPr lang="fi-FI" dirty="0"/>
          </a:p>
          <a:p>
            <a:pPr lvl="1"/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SÄÄNNÖT</a:t>
            </a:r>
          </a:p>
        </p:txBody>
      </p:sp>
    </p:spTree>
    <p:extLst>
      <p:ext uri="{BB962C8B-B14F-4D97-AF65-F5344CB8AC3E}">
        <p14:creationId xmlns:p14="http://schemas.microsoft.com/office/powerpoint/2010/main" val="1642586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C2328B9A-282F-5EB9-16CC-D724971BB8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20" y="1340768"/>
            <a:ext cx="8064896" cy="4314719"/>
          </a:xfrm>
          <a:prstGeom prst="rect">
            <a:avLst/>
          </a:prstGeom>
          <a:noFill/>
        </p:spPr>
      </p:pic>
      <p:sp>
        <p:nvSpPr>
          <p:cNvPr id="10" name="Title 2">
            <a:extLst>
              <a:ext uri="{FF2B5EF4-FFF2-40B4-BE49-F238E27FC236}">
                <a16:creationId xmlns:a16="http://schemas.microsoft.com/office/drawing/2014/main" id="{9B93F96C-801B-0A2D-093B-C0A55070C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dirty="0" err="1"/>
              <a:t>Poissaolomalli</a:t>
            </a:r>
            <a:endParaRPr lang="en-US" dirty="0"/>
          </a:p>
        </p:txBody>
      </p:sp>
      <p:sp>
        <p:nvSpPr>
          <p:cNvPr id="6" name="Sisällön paikkamerkki 1">
            <a:extLst>
              <a:ext uri="{FF2B5EF4-FFF2-40B4-BE49-F238E27FC236}">
                <a16:creationId xmlns:a16="http://schemas.microsoft.com/office/drawing/2014/main" id="{6349A0E3-FEE5-51B4-6CB9-1116B029E253}"/>
              </a:ext>
            </a:extLst>
          </p:cNvPr>
          <p:cNvSpPr txBox="1">
            <a:spLocks/>
          </p:cNvSpPr>
          <p:nvPr/>
        </p:nvSpPr>
        <p:spPr>
          <a:xfrm>
            <a:off x="395536" y="5805263"/>
            <a:ext cx="7920880" cy="8526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dirty="0"/>
              <a:t>Luokanvalvoja seuraa poissaoloja, on yhteydessä kotiin soittamalla / Wilma-viestein ja jututtaa oppilasta koulussa. Onko huolta? </a:t>
            </a:r>
            <a:br>
              <a:rPr lang="fi-FI" dirty="0"/>
            </a:br>
            <a:r>
              <a:rPr lang="fi-FI" dirty="0"/>
              <a:t>Tarvittaessa moniammatilliset palaverit.</a:t>
            </a:r>
          </a:p>
        </p:txBody>
      </p:sp>
    </p:spTree>
    <p:extLst>
      <p:ext uri="{BB962C8B-B14F-4D97-AF65-F5344CB8AC3E}">
        <p14:creationId xmlns:p14="http://schemas.microsoft.com/office/powerpoint/2010/main" val="392489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 anchor="ctr">
            <a:normAutofit/>
          </a:bodyPr>
          <a:lstStyle/>
          <a:p>
            <a:r>
              <a:rPr lang="fi-FI" dirty="0"/>
              <a:t>KAAPIT</a:t>
            </a:r>
          </a:p>
        </p:txBody>
      </p:sp>
      <p:sp>
        <p:nvSpPr>
          <p:cNvPr id="2" name="Sisällön paikkamerkki 1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>
            <a:normAutofit/>
          </a:bodyPr>
          <a:lstStyle/>
          <a:p>
            <a:r>
              <a:rPr lang="fi-FI" dirty="0"/>
              <a:t>Jokaiselle oma kaappi tavaroiden säilytykseen (kirjat, </a:t>
            </a:r>
            <a:r>
              <a:rPr lang="fi-FI" dirty="0" err="1"/>
              <a:t>liikkavaatteet</a:t>
            </a:r>
            <a:r>
              <a:rPr lang="fi-FI" dirty="0"/>
              <a:t>, vaatteet yms.)</a:t>
            </a:r>
          </a:p>
          <a:p>
            <a:r>
              <a:rPr lang="fi-FI" dirty="0"/>
              <a:t>Jos avain häviää, uuden teettäminen vahtimestari Teemun kautta (n.7€)</a:t>
            </a:r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5A074C17-F213-9556-1782-2064CFD435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152" y="2969514"/>
            <a:ext cx="3822192" cy="28666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04154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Oppilaskunta</a:t>
            </a:r>
          </a:p>
          <a:p>
            <a:r>
              <a:rPr lang="fi-FI" dirty="0"/>
              <a:t>Tukioppilastoiminta</a:t>
            </a:r>
          </a:p>
          <a:p>
            <a:r>
              <a:rPr lang="fi-FI" dirty="0" err="1"/>
              <a:t>Liikkavaksit</a:t>
            </a:r>
            <a:endParaRPr lang="fi-FI" dirty="0"/>
          </a:p>
          <a:p>
            <a:r>
              <a:rPr lang="fi-FI" dirty="0"/>
              <a:t>Kerho-/harrastustoiminta mahdollisuuksien mukaan</a:t>
            </a:r>
          </a:p>
          <a:p>
            <a:endParaRPr lang="fi-FI" dirty="0"/>
          </a:p>
          <a:p>
            <a:endParaRPr lang="fi-FI" dirty="0"/>
          </a:p>
          <a:p>
            <a:r>
              <a:rPr lang="fi-FI" dirty="0"/>
              <a:t>Vanhemmille vanhempainyhdistys (tiedotus </a:t>
            </a:r>
            <a:r>
              <a:rPr lang="fi-FI"/>
              <a:t>tapaamisista Wilma-viestein)</a:t>
            </a:r>
            <a:endParaRPr lang="fi-FI" dirty="0"/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MUUTA TOIMINTAA</a:t>
            </a:r>
          </a:p>
        </p:txBody>
      </p:sp>
    </p:spTree>
    <p:extLst>
      <p:ext uri="{BB962C8B-B14F-4D97-AF65-F5344CB8AC3E}">
        <p14:creationId xmlns:p14="http://schemas.microsoft.com/office/powerpoint/2010/main" val="19322419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CDF97701-B85E-88CA-BEA6-648426D74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067" y="2420888"/>
            <a:ext cx="7408333" cy="4248472"/>
          </a:xfrm>
        </p:spPr>
        <p:txBody>
          <a:bodyPr>
            <a:normAutofit lnSpcReduction="10000"/>
          </a:bodyPr>
          <a:lstStyle/>
          <a:p>
            <a:r>
              <a:rPr lang="fi-FI" dirty="0"/>
              <a:t>Vastuu varainkeruusta täysin vanhemmilla </a:t>
            </a:r>
            <a:r>
              <a:rPr lang="fi-FI" dirty="0">
                <a:sym typeface="Wingdings" panose="05000000000000000000" pitchFamily="2" charset="2"/>
              </a:rPr>
              <a:t> tarvitaan innokkaita hoitamaan tämä!</a:t>
            </a:r>
          </a:p>
          <a:p>
            <a:r>
              <a:rPr lang="fi-FI" dirty="0">
                <a:sym typeface="Wingdings" panose="05000000000000000000" pitchFamily="2" charset="2"/>
              </a:rPr>
              <a:t>Jokaisen oppilaan + open reissu kustannetaan yhteisillä varoilla, vaikka kaikki eivät osallistuisi rahojen keräämiseen.</a:t>
            </a:r>
          </a:p>
          <a:p>
            <a:r>
              <a:rPr lang="fi-FI" dirty="0">
                <a:sym typeface="Wingdings" panose="05000000000000000000" pitchFamily="2" charset="2"/>
              </a:rPr>
              <a:t>Esim. bussikuljetus + huvipuistorannekkeet maksaa n. pari tonnia</a:t>
            </a:r>
          </a:p>
          <a:p>
            <a:r>
              <a:rPr lang="fi-FI" dirty="0">
                <a:sym typeface="Wingdings" panose="05000000000000000000" pitchFamily="2" charset="2"/>
              </a:rPr>
              <a:t>Rahojen keräämisen voi aloittaa myös myöhemmin yläkoulun aikana</a:t>
            </a:r>
          </a:p>
          <a:p>
            <a:r>
              <a:rPr lang="fi-FI" dirty="0">
                <a:sym typeface="Wingdings" panose="05000000000000000000" pitchFamily="2" charset="2"/>
              </a:rPr>
              <a:t>Luokanvalvoja voi perustaa esim. vanhempien yhteisen WhatsApp-ryhmän / </a:t>
            </a:r>
            <a:r>
              <a:rPr lang="fi-FI" dirty="0" err="1">
                <a:sym typeface="Wingdings" panose="05000000000000000000" pitchFamily="2" charset="2"/>
              </a:rPr>
              <a:t>Wilmaviestiketjun</a:t>
            </a:r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74A08791-B594-2730-5E79-EE5B5D8DF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Leirikouluun ysin keväällä?</a:t>
            </a:r>
          </a:p>
        </p:txBody>
      </p:sp>
    </p:spTree>
    <p:extLst>
      <p:ext uri="{BB962C8B-B14F-4D97-AF65-F5344CB8AC3E}">
        <p14:creationId xmlns:p14="http://schemas.microsoft.com/office/powerpoint/2010/main" val="105079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FF169220-4D4D-46CB-BEB7-C9F383434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067" y="2675467"/>
            <a:ext cx="7660373" cy="3450696"/>
          </a:xfrm>
        </p:spPr>
        <p:txBody>
          <a:bodyPr/>
          <a:lstStyle/>
          <a:p>
            <a:r>
              <a:rPr lang="fi-FI" dirty="0"/>
              <a:t>Kirjoita lapulle lapsesi nimi ja lyhyt kiva viesti hänelle</a:t>
            </a:r>
          </a:p>
          <a:p>
            <a:r>
              <a:rPr lang="fi-FI" dirty="0"/>
              <a:t>Oppilaat saavat teidän viestit ensi tunnilla yllätyksenä </a:t>
            </a:r>
            <a:r>
              <a:rPr lang="fi-FI" dirty="0">
                <a:sym typeface="Wingdings" panose="05000000000000000000" pitchFamily="2" charset="2"/>
              </a:rPr>
              <a:t></a:t>
            </a:r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D16754F2-DD1A-4854-9FAD-DF50AD9E7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LOPUKSI…</a:t>
            </a:r>
          </a:p>
        </p:txBody>
      </p:sp>
    </p:spTree>
    <p:extLst>
      <p:ext uri="{BB962C8B-B14F-4D97-AF65-F5344CB8AC3E}">
        <p14:creationId xmlns:p14="http://schemas.microsoft.com/office/powerpoint/2010/main" val="245668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5D69607E-BD7D-4009-A94A-E746D95AE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5736" y="3068960"/>
            <a:ext cx="4968552" cy="1800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4400" dirty="0">
                <a:latin typeface="+mj-lt"/>
              </a:rPr>
              <a:t>Kiitos yhteistyöstä </a:t>
            </a:r>
            <a:br>
              <a:rPr lang="fi-FI" sz="4400" dirty="0">
                <a:latin typeface="+mj-lt"/>
              </a:rPr>
            </a:br>
            <a:r>
              <a:rPr lang="fi-FI" sz="4400" dirty="0">
                <a:latin typeface="+mj-lt"/>
              </a:rPr>
              <a:t>jo etukäteen! </a:t>
            </a:r>
            <a:r>
              <a:rPr lang="fi-FI" sz="4400" dirty="0">
                <a:latin typeface="+mj-lt"/>
                <a:sym typeface="Wingdings" panose="05000000000000000000" pitchFamily="2" charset="2"/>
              </a:rPr>
              <a:t></a:t>
            </a:r>
            <a:endParaRPr lang="fi-FI" sz="4400" dirty="0">
              <a:latin typeface="+mj-lt"/>
            </a:endParaRP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0EF7CA7D-8873-49E7-B020-53967B18B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400" dirty="0">
                <a:latin typeface="+mj-lt"/>
              </a:rPr>
              <a:t>KYSYTTÄVÄÄ?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873747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altomuoto">
  <a:themeElements>
    <a:clrScheme name="Urbaani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Aaltomuoto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Aaltomuoto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1491</TotalTime>
  <Words>531</Words>
  <Application>Microsoft Office PowerPoint</Application>
  <PresentationFormat>Näytössä katseltava diaesitys (4:3)</PresentationFormat>
  <Paragraphs>106</Paragraphs>
  <Slides>20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20</vt:i4>
      </vt:variant>
    </vt:vector>
  </HeadingPairs>
  <TitlesOfParts>
    <vt:vector size="21" baseType="lpstr">
      <vt:lpstr>Aaltomuoto</vt:lpstr>
      <vt:lpstr>TERVETULOA YLÄKOULUUN!</vt:lpstr>
      <vt:lpstr>ESITTELYKIERROS</vt:lpstr>
      <vt:lpstr>6.-LUOKKALAISTEN AJATUKSIA YLÄKOULUUN SIIRTYMISESTÄ 1/2</vt:lpstr>
      <vt:lpstr>6.-LUOKKALAISTEN AJATUKSIA YLÄKOULUUN SIIRTYMISESTÄ 2/2</vt:lpstr>
      <vt:lpstr>7E-LUOKAN KUULUMISIA</vt:lpstr>
      <vt:lpstr>OPISKELU YLÄKOULUSSA</vt:lpstr>
      <vt:lpstr>KOULURAKENNUS</vt:lpstr>
      <vt:lpstr>OPETTAJAT</vt:lpstr>
      <vt:lpstr>OPPIAINEISTA</vt:lpstr>
      <vt:lpstr>WILMA</vt:lpstr>
      <vt:lpstr>LUKUJÄRJESTYS</vt:lpstr>
      <vt:lpstr>PowerPoint-esitys</vt:lpstr>
      <vt:lpstr>JAKORYHMÄT</vt:lpstr>
      <vt:lpstr>SÄÄNNÖT</vt:lpstr>
      <vt:lpstr>Poissaolomalli</vt:lpstr>
      <vt:lpstr>KAAPIT</vt:lpstr>
      <vt:lpstr>MUUTA TOIMINTAA</vt:lpstr>
      <vt:lpstr>Leirikouluun ysin keväällä?</vt:lpstr>
      <vt:lpstr>LOPUKSI…</vt:lpstr>
      <vt:lpstr>KYSYTTÄVÄÄ?</vt:lpstr>
    </vt:vector>
  </TitlesOfParts>
  <Company>Jyväskylän kaupunki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TERVETULOA YLÄKOULUUN!</dc:title>
  <dc:creator>JKL</dc:creator>
  <cp:lastModifiedBy>Neea-Stiina Halinen</cp:lastModifiedBy>
  <cp:revision>23</cp:revision>
  <dcterms:created xsi:type="dcterms:W3CDTF">2016-04-12T08:08:23Z</dcterms:created>
  <dcterms:modified xsi:type="dcterms:W3CDTF">2026-09-14T07:23:33Z</dcterms:modified>
</cp:coreProperties>
</file>