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BB0DB3-A8FF-4ABB-9E2E-D960422260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025308"/>
          </a:xfrm>
        </p:spPr>
        <p:txBody>
          <a:bodyPr anchor="b">
            <a:normAutofit/>
          </a:bodyPr>
          <a:lstStyle>
            <a:lvl1pPr algn="ctr">
              <a:defRPr sz="6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EE0618-75D7-410F-859C-CDF53BC53E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86729"/>
            <a:ext cx="9144000" cy="1135529"/>
          </a:xfrm>
        </p:spPr>
        <p:txBody>
          <a:bodyPr>
            <a:normAutofit/>
          </a:bodyPr>
          <a:lstStyle>
            <a:lvl1pPr marL="0" indent="0" algn="ctr">
              <a:lnSpc>
                <a:spcPct val="120000"/>
              </a:lnSpc>
              <a:buNone/>
              <a:defRPr sz="1800" b="1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237F11-76DB-4DD9-9747-3F38D05BA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59F581-81B0-44B3-ABA5-A25CA4BAE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10D591-ADCF-4300-8282-72AE357F3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6967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E5C77-55F8-4677-A96C-E6D3F5545D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A064EF-ADDA-4943-8F87-A7469D7997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B0D493-D1E7-4358-95E9-B5B80A49E6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E98326-3276-4B9E-960F-10C6677BF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4C3AC2-288D-4FEE-BF80-0EAEDDFAB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553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3333C6A-5417-40BD-BF7A-9405832237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3BCB45-B343-46F6-9718-AA0D68CED1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BDA2A4-FD34-4E17-908F-4367B1E64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B87AE3-776D-451D-AA52-C06B74724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A0C4D5-BE1E-4D6A-9196-E0F9E42B2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761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D75558-A264-444E-829B-51AAE6B4BF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8D9373-37D1-4135-8D34-755E139F79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5E4A6B-1966-4E57-9FB8-8B111E97BC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1/26/2021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3FC3DD-F2BE-41FF-895B-00129AAB1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1F830C-8424-4FAF-A011-605AE1D14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567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0A1BE8-ECC1-4027-B16E-C7BECCA9D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46C7E1-471A-46AA-8068-98E68C0C20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7C9F8F-EC48-4D16-B4C6-023A7B607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9FA5B3-F726-417B-932A-B93E0C8F5A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7D21F1-1A24-43EA-AB09-3024C491E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480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16569-B648-4D50-BEB8-E8DAE24D6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0831B3-A1FD-470C-BEEE-4CFB441502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4493"/>
            <a:ext cx="5181600" cy="42524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F34A17-C244-438C-9AE3-FB9B3CE3BD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4493"/>
            <a:ext cx="5181600" cy="42524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CFA3AA-3FC1-4B98-8F99-1726F1AC0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E10883-BACC-41A1-9067-ECFDB937D7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7660A2-13C9-4432-A6EB-A4FF3D78F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100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7C843-C993-4E9C-80DD-3620816E5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91A8E3-B066-4511-9C6E-A3435B64DD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734325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E86B63-4102-4802-94D7-F138F80F3E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58237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C924765-08A7-4A60-86DC-DC420F60BB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734325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AA2795-EFB6-4000-8F25-FBB62646C0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58237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942CFB-FE12-494A-9C41-3CB90F07B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C3A07E3-59E1-4EBD-9687-4B6ABE96AC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CF7BB23-7539-4674-8B66-ACEFF9468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901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5841DB-C73C-4968-B434-A6AA14DAF6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08152BF-92C7-4BF5-A9DB-16A0BF0F5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289DB7-F492-4037-A439-D70F7E556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FA96F1-8B8A-4E83-B3C2-E10DE522A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35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8031033-9688-463F-9614-47F2F5BC6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85B8DB2-C14B-45AC-ACAF-8702DF59C6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01DA57-8D4E-4075-9460-4F03DF8AA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780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2CBE2C-9DAA-489D-AC88-15CBBA8A9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E124BE-E494-445A-A4FB-A2A8F28F0C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2446DE-9A32-4774-9F7C-86678CA90E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00115D-61B3-46D0-B4D3-30C374B52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3C2AFC-D0F8-469F-B1E0-123C2E066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B9BCDA-9EF7-4531-8021-AF7B30751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24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0AE558-F89F-4688-94E5-77F37D49F1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BCD35AF-8CA2-49BB-BAE9-F29A0186EC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5CAA98-55BD-4118-A8AF-D603060784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BFF4C5-82A8-4AD8-B7E2-2882F65768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60B401-B64F-417B-8AD6-581A22E5E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24BD4C-7149-44BF-8150-F72CAA95A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135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4436E0F2-A64B-471E-93C0-8DFE08CC57C8}"/>
              </a:ext>
            </a:extLst>
          </p:cNvPr>
          <p:cNvCxnSpPr>
            <a:cxnSpLocks/>
          </p:cNvCxnSpPr>
          <p:nvPr/>
        </p:nvCxnSpPr>
        <p:spPr>
          <a:xfrm flipH="1">
            <a:off x="0" y="0"/>
            <a:ext cx="3119718" cy="68580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DC1E3AB1-2A8C-4607-9FAE-D8BDB280FE1A}"/>
              </a:ext>
            </a:extLst>
          </p:cNvPr>
          <p:cNvCxnSpPr>
            <a:cxnSpLocks/>
          </p:cNvCxnSpPr>
          <p:nvPr/>
        </p:nvCxnSpPr>
        <p:spPr>
          <a:xfrm flipH="1">
            <a:off x="0" y="0"/>
            <a:ext cx="903768" cy="65436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6D66059-832F-40B6-A35F-F56C8F38A1E7}"/>
              </a:ext>
            </a:extLst>
          </p:cNvPr>
          <p:cNvCxnSpPr>
            <a:cxnSpLocks/>
          </p:cNvCxnSpPr>
          <p:nvPr/>
        </p:nvCxnSpPr>
        <p:spPr>
          <a:xfrm flipH="1" flipV="1">
            <a:off x="-42863" y="5791200"/>
            <a:ext cx="6286501" cy="1066801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A515E2ED-7EA9-448D-83FA-54C3DF9723BD}"/>
              </a:ext>
            </a:extLst>
          </p:cNvPr>
          <p:cNvCxnSpPr>
            <a:cxnSpLocks/>
          </p:cNvCxnSpPr>
          <p:nvPr/>
        </p:nvCxnSpPr>
        <p:spPr>
          <a:xfrm flipH="1">
            <a:off x="8462964" y="5848350"/>
            <a:ext cx="3729036" cy="100965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20595356-EABD-4767-AC9D-EA21FF115EC0}"/>
              </a:ext>
            </a:extLst>
          </p:cNvPr>
          <p:cNvCxnSpPr>
            <a:cxnSpLocks/>
          </p:cNvCxnSpPr>
          <p:nvPr/>
        </p:nvCxnSpPr>
        <p:spPr>
          <a:xfrm flipH="1">
            <a:off x="11543158" y="1647825"/>
            <a:ext cx="648842" cy="52101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28CD9F06-9628-469C-B788-A894E3E08281}"/>
              </a:ext>
            </a:extLst>
          </p:cNvPr>
          <p:cNvCxnSpPr>
            <a:cxnSpLocks/>
          </p:cNvCxnSpPr>
          <p:nvPr/>
        </p:nvCxnSpPr>
        <p:spPr>
          <a:xfrm flipH="1" flipV="1">
            <a:off x="10781554" y="0"/>
            <a:ext cx="1410446" cy="425834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8550A431-0B61-421B-B4B7-24C0CFF0F938}"/>
              </a:ext>
            </a:extLst>
          </p:cNvPr>
          <p:cNvCxnSpPr>
            <a:cxnSpLocks/>
          </p:cNvCxnSpPr>
          <p:nvPr/>
        </p:nvCxnSpPr>
        <p:spPr>
          <a:xfrm flipH="1" flipV="1">
            <a:off x="6529388" y="-4763"/>
            <a:ext cx="5662612" cy="9319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5B94C5-D205-4339-B029-5D0FD2E5F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533401"/>
            <a:ext cx="9906000" cy="13821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6DC5C-BD34-4CE4-8AA7-A6A4B9516F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43000" y="2009554"/>
            <a:ext cx="9906000" cy="40244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F192A7-D622-449D-9FC2-48FDE4D690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37102" y="6398878"/>
            <a:ext cx="419390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100">
                <a:solidFill>
                  <a:schemeClr val="tx2"/>
                </a:solidFill>
                <a:latin typeface="+mn-lt"/>
              </a:defRPr>
            </a:lvl1pPr>
          </a:lstStyle>
          <a:p>
            <a:fld id="{11EAACC7-3B3F-47D1-959A-EF58926E955E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35B93C-2BE9-4847-BFE5-D3CBCC6E94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4429" y="6398878"/>
            <a:ext cx="4497315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 b="1" spc="30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70A99-395E-4F22-8AAB-6C7EE743D7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02477" y="6398878"/>
            <a:ext cx="470887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100">
                <a:solidFill>
                  <a:schemeClr val="tx2"/>
                </a:solidFill>
                <a:latin typeface="+mn-lt"/>
              </a:defRPr>
            </a:lvl1pPr>
          </a:lstStyle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512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5" r:id="rId1"/>
    <p:sldLayoutId id="2147483796" r:id="rId2"/>
    <p:sldLayoutId id="2147483797" r:id="rId3"/>
    <p:sldLayoutId id="2147483798" r:id="rId4"/>
    <p:sldLayoutId id="2147483799" r:id="rId5"/>
    <p:sldLayoutId id="2147483793" r:id="rId6"/>
    <p:sldLayoutId id="2147483789" r:id="rId7"/>
    <p:sldLayoutId id="2147483790" r:id="rId8"/>
    <p:sldLayoutId id="2147483791" r:id="rId9"/>
    <p:sldLayoutId id="2147483792" r:id="rId10"/>
    <p:sldLayoutId id="214748379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i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SzPct val="80000"/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2" name="Rectangle 51">
            <a:extLst>
              <a:ext uri="{FF2B5EF4-FFF2-40B4-BE49-F238E27FC236}">
                <a16:creationId xmlns:a16="http://schemas.microsoft.com/office/drawing/2014/main" id="{82950D9A-4705-4314-961A-4F88B2CE41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E2F8D5D-02AF-4A04-A702-3D39212E15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4899" y="2355112"/>
            <a:ext cx="6933112" cy="3237615"/>
          </a:xfrm>
        </p:spPr>
        <p:txBody>
          <a:bodyPr>
            <a:normAutofit/>
          </a:bodyPr>
          <a:lstStyle/>
          <a:p>
            <a:pPr algn="l"/>
            <a:r>
              <a:rPr lang="fi-FI" sz="5100" dirty="0"/>
              <a:t>SYÖMISHÄIRIÖIDEN TUNNISTAMINEN JA HOITO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72B23FE-0D68-4EB4-8EAD-5F040D1908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4899" y="1265273"/>
            <a:ext cx="5916873" cy="1066522"/>
          </a:xfrm>
        </p:spPr>
        <p:txBody>
          <a:bodyPr>
            <a:normAutofit/>
          </a:bodyPr>
          <a:lstStyle/>
          <a:p>
            <a:pPr algn="l"/>
            <a:endParaRPr lang="fi-FI" dirty="0"/>
          </a:p>
        </p:txBody>
      </p:sp>
      <p:pic>
        <p:nvPicPr>
          <p:cNvPr id="15" name="Picture 3">
            <a:extLst>
              <a:ext uri="{FF2B5EF4-FFF2-40B4-BE49-F238E27FC236}">
                <a16:creationId xmlns:a16="http://schemas.microsoft.com/office/drawing/2014/main" id="{26E0809B-A059-440A-B1B7-3CD5EEC3A6B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0919" r="12305" b="-1"/>
          <a:stretch/>
        </p:blipFill>
        <p:spPr>
          <a:xfrm>
            <a:off x="8658226" y="-4762"/>
            <a:ext cx="3541857" cy="6886079"/>
          </a:xfrm>
          <a:custGeom>
            <a:avLst/>
            <a:gdLst/>
            <a:ahLst/>
            <a:cxnLst/>
            <a:rect l="l" t="t" r="r" b="b"/>
            <a:pathLst>
              <a:path w="3541857" h="6886079">
                <a:moveTo>
                  <a:pt x="1248072" y="0"/>
                </a:moveTo>
                <a:lnTo>
                  <a:pt x="3541857" y="0"/>
                </a:lnTo>
                <a:lnTo>
                  <a:pt x="3541857" y="6886079"/>
                </a:lnTo>
                <a:lnTo>
                  <a:pt x="0" y="6864521"/>
                </a:lnTo>
                <a:close/>
              </a:path>
            </a:pathLst>
          </a:custGeom>
        </p:spPr>
      </p:pic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13AC671C-E66F-43C5-A66A-C477339DD2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8878186" y="1"/>
            <a:ext cx="345294" cy="688131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EEE10AC2-20ED-4628-9A8E-14F8437B55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6794205" y="-4764"/>
            <a:ext cx="5397796" cy="1041438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58930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D155F24-6313-4EA3-80CF-EAC10E2981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43B0A4C-4D56-47C1-B384-566CF37FBB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APUNA KÄYTETÄÄN MM. RUOKAPÄIVÄKIRJAA JA PAINON SEURANTAA</a:t>
            </a:r>
          </a:p>
          <a:p>
            <a:r>
              <a:rPr lang="fi-FI" dirty="0"/>
              <a:t>TUNNEPÄIVÄKIRJAA, VAIKEIDEN ASIOIDEN SANOITTAMISTA</a:t>
            </a:r>
          </a:p>
          <a:p>
            <a:r>
              <a:rPr lang="fi-FI" dirty="0"/>
              <a:t>AJATUKSEIEN JA USKOMUKSIEN TUTKIMINEN (SYÖMISHÄIRIÖAJATUKSIEN TUTKIMINEN) JA ONGELMANRATKAISUHARJOITUKSET</a:t>
            </a:r>
          </a:p>
          <a:p>
            <a:r>
              <a:rPr lang="fi-FI" dirty="0"/>
              <a:t>EI PALKKIOITA JA RANGAISTUKSIA</a:t>
            </a:r>
          </a:p>
          <a:p>
            <a:r>
              <a:rPr lang="fi-FI" dirty="0"/>
              <a:t>SÄÄNNÖLLISET JA RIITTÄVÄN TIHEÄT TAPAAMISET</a:t>
            </a:r>
          </a:p>
          <a:p>
            <a:r>
              <a:rPr lang="fi-FI" dirty="0"/>
              <a:t>SUURI ONGELMA SYÖMISHÄIRIÖIDEN HOIDOSSA ON TIEDON PUUTE: VÄÄRISTYNEEN AJATTELUN JA IRRATIONAALISEN KÄYTTÄYTYMISEN YMMÄRTÄMINEN</a:t>
            </a:r>
          </a:p>
        </p:txBody>
      </p:sp>
    </p:spTree>
    <p:extLst>
      <p:ext uri="{BB962C8B-B14F-4D97-AF65-F5344CB8AC3E}">
        <p14:creationId xmlns:p14="http://schemas.microsoft.com/office/powerpoint/2010/main" val="8461540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EE08B17-3C66-4A88-9E96-6EFD09B1E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SYÖMISHÄIRIÖIDEN KOGNITIIVISESTA PSYKOTERAPIASTA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37ADFD7-242B-442A-B9D4-650A3323E7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KOGNITIIVINEN PSYKOTERAPIA ON TODETTU TEHOKKAIMMAKSI HOITOMUODOKSI SYÖMISHÄIRIÖIDEN HOIDOSSA</a:t>
            </a:r>
          </a:p>
          <a:p>
            <a:r>
              <a:rPr lang="fi-FI" dirty="0"/>
              <a:t>TAVOITTEENA ON TUNNISTAA JA MUUTTAA SAIRAUTTA YLLÄPITÄVIÄ NEGATIIVISIA AJATUSKEHIÄ, SEKÄ OPPIA TERVEYTTÄ TUKEVIA AHDISTUKSEN SÄÄTELYKEINOJA</a:t>
            </a:r>
          </a:p>
          <a:p>
            <a:r>
              <a:rPr lang="fi-FI" dirty="0"/>
              <a:t>HOIDOSSA KÄSITELLÄÄN RINNAKKAIN SYÖMISOIREITA JA PSYYKKISIÄ OIREITA</a:t>
            </a:r>
          </a:p>
          <a:p>
            <a:r>
              <a:rPr lang="fi-FI" dirty="0"/>
              <a:t>PSYKOEDUKAATIO: POTILAALLE ANNETAAN TIETOA SYÖMISHÄIRIÖN FYYSISISTÄ JA PSYYKKISISTÄ VAIKUTUKSISTA</a:t>
            </a:r>
          </a:p>
          <a:p>
            <a:r>
              <a:rPr lang="fi-FI" dirty="0"/>
              <a:t>VÄLITEHTÄVIÄ</a:t>
            </a:r>
          </a:p>
        </p:txBody>
      </p:sp>
    </p:spTree>
    <p:extLst>
      <p:ext uri="{BB962C8B-B14F-4D97-AF65-F5344CB8AC3E}">
        <p14:creationId xmlns:p14="http://schemas.microsoft.com/office/powerpoint/2010/main" val="42294347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06189FA-83B9-497D-A6F9-E8570409EB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709C536-332F-46AB-BD09-BED506BA04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TERAPIAAN KUULUU MYÖS AHDISTAVISTA TILANTEISTA SELVIÄMISEN HARJOITTELU ENSIN MIELIKUVATASOLLA, SITTEN YHDESSÄ TERAPEUTIN KANSSA JA LOPUKSI YKSIN.</a:t>
            </a:r>
          </a:p>
          <a:p>
            <a:r>
              <a:rPr lang="fi-FI" dirty="0"/>
              <a:t>MYÖS HYVIN HUONOKUNTOISET POTILAAT VOIVAT ALOITTAA TERAPIAN, KOSKA TAVOITTEET MÄÄRITELLÄÄN POTILAAN KUNNON MUKAAN</a:t>
            </a:r>
          </a:p>
          <a:p>
            <a:r>
              <a:rPr lang="fi-FI" dirty="0"/>
              <a:t>HOIDON KESTO VAIHTELEE SAIRAUDEN VAKAVUUDESTA RIIPPUEN KUUDESTA KUUKAUDESTA 2 -3 VUOTEEN, TAPAAMISIA KERRAN/KAKSI VIIKOSSA.</a:t>
            </a:r>
          </a:p>
          <a:p>
            <a:r>
              <a:rPr lang="fi-FI"/>
              <a:t>PARANEMISTA EDESAUTTAVAT HYVÄ HOITOMOTIVAATIO, HYVÄ SOSIAALINEN TUKIVERKOSTO JA LUOTTAMUSKELLINEN HOITOSUHDE</a:t>
            </a:r>
          </a:p>
        </p:txBody>
      </p:sp>
    </p:spTree>
    <p:extLst>
      <p:ext uri="{BB962C8B-B14F-4D97-AF65-F5344CB8AC3E}">
        <p14:creationId xmlns:p14="http://schemas.microsoft.com/office/powerpoint/2010/main" val="24809332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66FA1CE-7594-4923-B4FE-6D53958AB0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OIREITA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77B7207-C987-472E-B638-CA79040537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AJATUKSET, TUNTEET JA TOIMINTA OVAT KESKITTYNEET RUUAN JA OMAN KEHON YMPÄRILLE</a:t>
            </a:r>
          </a:p>
          <a:p>
            <a:r>
              <a:rPr lang="fi-FI" dirty="0"/>
              <a:t>TYYTYMÄTTÖMYYS OMAAN ITSEEN</a:t>
            </a:r>
          </a:p>
          <a:p>
            <a:r>
              <a:rPr lang="fi-FI" dirty="0"/>
              <a:t>RUOKAAN LIITTYVÄ KIINNOSTUNEISUUS</a:t>
            </a:r>
          </a:p>
          <a:p>
            <a:r>
              <a:rPr lang="fi-FI" dirty="0"/>
              <a:t>ERISTÄYTYMINEN JA HUIJAAMINEN</a:t>
            </a:r>
          </a:p>
          <a:p>
            <a:r>
              <a:rPr lang="fi-FI" dirty="0"/>
              <a:t>RITUAALIT JA SÄÄNNÖT</a:t>
            </a:r>
          </a:p>
          <a:p>
            <a:r>
              <a:rPr lang="fi-FI" dirty="0"/>
              <a:t>NOPEA RAJU LAIHTUMINEN</a:t>
            </a:r>
          </a:p>
          <a:p>
            <a:r>
              <a:rPr lang="fi-FI" dirty="0"/>
              <a:t>AHMIMINEN, OKSENTAMINEN, PAASTOAMINEN</a:t>
            </a:r>
          </a:p>
        </p:txBody>
      </p:sp>
    </p:spTree>
    <p:extLst>
      <p:ext uri="{BB962C8B-B14F-4D97-AF65-F5344CB8AC3E}">
        <p14:creationId xmlns:p14="http://schemas.microsoft.com/office/powerpoint/2010/main" val="3250428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2CD5356-E8D4-45F9-B315-AEAAC9DDF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DCD0808-458C-4BF1-9488-F51DE2D9E9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YLIENERGISYYS, PAKKOLIIKUNTA</a:t>
            </a:r>
          </a:p>
          <a:p>
            <a:r>
              <a:rPr lang="fi-FI" dirty="0"/>
              <a:t>KESKITTYMISKYVYTTÖMYYS</a:t>
            </a:r>
          </a:p>
          <a:p>
            <a:r>
              <a:rPr lang="fi-FI" dirty="0"/>
              <a:t>VAIKEUS TEHDÄ PÄÄTÖKSIÄ</a:t>
            </a:r>
          </a:p>
          <a:p>
            <a:r>
              <a:rPr lang="fi-FI" dirty="0"/>
              <a:t>NÄLÄN JA KYLLÄISYYDEN TUNTEIDEN HÄMÄRTYMINEN</a:t>
            </a:r>
          </a:p>
          <a:p>
            <a:r>
              <a:rPr lang="fi-FI" dirty="0"/>
              <a:t>TUNTEIDEN TUNNISTAMISEN JA KOKEMISEN VAIKEUTUMINEN</a:t>
            </a:r>
          </a:p>
          <a:p>
            <a:r>
              <a:rPr lang="fi-FI" dirty="0"/>
              <a:t>PAINON JATKUVA TARKKAILEMINEN, PAINON NOUSEMISEEN LIITTYVÄ PELKO</a:t>
            </a:r>
          </a:p>
          <a:p>
            <a:r>
              <a:rPr lang="fi-FI" dirty="0"/>
              <a:t>KOKEE OLEVANSA LIHAVAMPI KUIN OIKEASTI ON</a:t>
            </a:r>
          </a:p>
          <a:p>
            <a:r>
              <a:rPr lang="fi-FI" dirty="0"/>
              <a:t>MANIPULOVA TAI OMITUINEN KÄYTÖS</a:t>
            </a:r>
          </a:p>
        </p:txBody>
      </p:sp>
    </p:spTree>
    <p:extLst>
      <p:ext uri="{BB962C8B-B14F-4D97-AF65-F5344CB8AC3E}">
        <p14:creationId xmlns:p14="http://schemas.microsoft.com/office/powerpoint/2010/main" val="34002319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4756BD5-3837-4302-8ED1-4338E71A0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51BAA52-D4BF-4E12-9554-DDE6723922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MIELIALOJEN VAIHTELU</a:t>
            </a:r>
          </a:p>
          <a:p>
            <a:r>
              <a:rPr lang="fi-FI" dirty="0"/>
              <a:t>KAKSI MIELTÄ:TERVE JA REALISTINEN   SAIRAS JA KIELTEINEN</a:t>
            </a:r>
          </a:p>
          <a:p>
            <a:r>
              <a:rPr lang="fi-FI" dirty="0"/>
              <a:t>VÄSYMYS, MASENNUS, AHDISTUS, ITSEINHO, ITSETUHOINEN KÄYTÖS</a:t>
            </a:r>
          </a:p>
        </p:txBody>
      </p:sp>
    </p:spTree>
    <p:extLst>
      <p:ext uri="{BB962C8B-B14F-4D97-AF65-F5344CB8AC3E}">
        <p14:creationId xmlns:p14="http://schemas.microsoft.com/office/powerpoint/2010/main" val="42192281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2A0DE18-EF0F-4814-897F-83267C7500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SYÖMISHÄIRIÖIDEN MAHDOLLISIA FYYSISIÄ TUNNUSMERKKEJÄ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87D47F9-BB8F-4BAC-A3EC-82D0D8E393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KUIVA, KELLERTÄVÄ IHO</a:t>
            </a:r>
          </a:p>
          <a:p>
            <a:r>
              <a:rPr lang="fi-FI" dirty="0"/>
              <a:t>PALELEMINEN</a:t>
            </a:r>
          </a:p>
          <a:p>
            <a:r>
              <a:rPr lang="fi-FI" dirty="0"/>
              <a:t>LANUGO KARVOITUS, HIUSTEN LÄHTÖ</a:t>
            </a:r>
          </a:p>
          <a:p>
            <a:r>
              <a:rPr lang="fi-FI" dirty="0"/>
              <a:t>SYLKIRAUHASTEN TURPOAMINEN</a:t>
            </a:r>
          </a:p>
          <a:p>
            <a:r>
              <a:rPr lang="fi-FI" dirty="0"/>
              <a:t>TURVOTUS</a:t>
            </a:r>
          </a:p>
          <a:p>
            <a:r>
              <a:rPr lang="fi-FI" dirty="0"/>
              <a:t>HAMPAIDEN VAURIOITUMINEN</a:t>
            </a:r>
          </a:p>
          <a:p>
            <a:r>
              <a:rPr lang="fi-FI" dirty="0"/>
              <a:t>ALHAINEN VERENPAINE JA PULSSI</a:t>
            </a:r>
          </a:p>
          <a:p>
            <a:r>
              <a:rPr lang="fi-FI" dirty="0"/>
              <a:t>ELEKTROLYYTTITASAPAINON HÄIRIÖT=&gt; SYDÄMEN RYTMIHÄIRIÖT</a:t>
            </a:r>
          </a:p>
        </p:txBody>
      </p:sp>
    </p:spTree>
    <p:extLst>
      <p:ext uri="{BB962C8B-B14F-4D97-AF65-F5344CB8AC3E}">
        <p14:creationId xmlns:p14="http://schemas.microsoft.com/office/powerpoint/2010/main" val="15951293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7EE1802-6255-416A-9341-B29126FBB4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8FC9C1E-974C-4680-A6D0-67A951EE01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KUUKAUTISHÄIRIÖT TAI NIIDEN POISJÄÄMINEN</a:t>
            </a:r>
          </a:p>
          <a:p>
            <a:r>
              <a:rPr lang="fi-FI" dirty="0"/>
              <a:t>LUUSTON HAURASTUMINEN</a:t>
            </a:r>
          </a:p>
          <a:p>
            <a:r>
              <a:rPr lang="fi-FI" dirty="0"/>
              <a:t>KASVUN PYSÄHTYMINEN</a:t>
            </a:r>
          </a:p>
          <a:p>
            <a:r>
              <a:rPr lang="fi-FI" dirty="0"/>
              <a:t>LIHASTEN SURKASTUMINEN</a:t>
            </a:r>
          </a:p>
          <a:p>
            <a:r>
              <a:rPr lang="fi-FI" dirty="0"/>
              <a:t>KOURISTUKSET</a:t>
            </a:r>
          </a:p>
          <a:p>
            <a:r>
              <a:rPr lang="fi-FI" dirty="0"/>
              <a:t>LAPSETTOMUUS</a:t>
            </a:r>
          </a:p>
        </p:txBody>
      </p:sp>
    </p:spTree>
    <p:extLst>
      <p:ext uri="{BB962C8B-B14F-4D97-AF65-F5344CB8AC3E}">
        <p14:creationId xmlns:p14="http://schemas.microsoft.com/office/powerpoint/2010/main" val="7771629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07B2960-6501-4BBF-9C18-55EA3AB13D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HOITO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9B73B95-85C8-4AF3-8EE2-EE75EB11A6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MOTIVOITUMINEN HOITOON JA MUUTOSTEN TEKEMISEEN KESTÄÄ YLEENSÄ KAUAN</a:t>
            </a:r>
          </a:p>
          <a:p>
            <a:r>
              <a:rPr lang="fi-FI" dirty="0"/>
              <a:t>HOITOON VOI KUULUA MM. YKSILÖTERAPIAA, PERHETERAPIAA, LÄÄKEHOITOA, RAVITSEMUSTERAPIAA, FYSIOTERAPIAA, TOIMINTATERAPIAA, TAIDETERAPIAA</a:t>
            </a:r>
          </a:p>
          <a:p>
            <a:r>
              <a:rPr lang="fi-FI" dirty="0"/>
              <a:t>LIEVEMMÄT OIREILUT VOIDAAN HOITAA AVOHOIDOSSA JA VAKAVAT SAIRAALASSA TAI SYÖMISHÄIRIÖKESKUKSESSA</a:t>
            </a:r>
          </a:p>
          <a:p>
            <a:r>
              <a:rPr lang="fi-FI" dirty="0"/>
              <a:t>ALUKSI KESKEISINTÄ ON KONTAKTIN JA LUOTTAMUKSELLISEN SUHTEEN LUOMINEN</a:t>
            </a:r>
          </a:p>
          <a:p>
            <a:r>
              <a:rPr lang="fi-FI" dirty="0"/>
              <a:t>VÄKISIN PUUTTUMINEN RUOKAILUUN VOI PAHENTAA TILANNETTA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507960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91A048F-79E4-4CAD-96B1-074BE9BD90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031F1E7-DC5B-45E3-8409-D700A49CF8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LUOTTAMUSTA EI SAA ROMUTTAA</a:t>
            </a:r>
          </a:p>
          <a:p>
            <a:r>
              <a:rPr lang="fi-FI" dirty="0"/>
              <a:t>KÄRSIVÄLLISYYS, LEMPEYS JA YHTEISTYÖ TÄRKEÄÄ, PERIKSI EI KOSKAAN SAA ANTAA</a:t>
            </a:r>
          </a:p>
          <a:p>
            <a:r>
              <a:rPr lang="fi-FI" dirty="0"/>
              <a:t>HOITAJA ON SAIRASTUNEEN VARAMINÄ</a:t>
            </a:r>
          </a:p>
          <a:p>
            <a:r>
              <a:rPr lang="fi-FI" dirty="0"/>
              <a:t>ALUKSI ON TÄRKEÄÄ SELVITTÄÄ OIREIDEN MERKITYS SAIRASTUNEEN ELÄMÄSSÄ, VASTA TÄMÄN JÄLKEEN VOIDAAN ALKAA KANNUSTAA KONKREETTISTEN MUUTOSTEN TEKEMISEEN.</a:t>
            </a:r>
          </a:p>
        </p:txBody>
      </p:sp>
    </p:spTree>
    <p:extLst>
      <p:ext uri="{BB962C8B-B14F-4D97-AF65-F5344CB8AC3E}">
        <p14:creationId xmlns:p14="http://schemas.microsoft.com/office/powerpoint/2010/main" val="5698682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D66CBE7-1CD2-4D25-8CDB-3B2D537FEB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EC5B686-4993-4C4F-BABE-4DB5BC67CD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HOIDON TAVOITTEITA OVAT:</a:t>
            </a:r>
          </a:p>
          <a:p>
            <a:pPr lvl="1"/>
            <a:r>
              <a:rPr lang="fi-FI" dirty="0"/>
              <a:t>SÄÄNNÖLLINEN RUOKAILU</a:t>
            </a:r>
          </a:p>
          <a:p>
            <a:pPr lvl="1"/>
            <a:r>
              <a:rPr lang="fi-FI" dirty="0"/>
              <a:t>RIITTÄVÄ JA TERVEELLINEN RUOKAVALIO, RUOKAVALION LAAJENTAMINEN</a:t>
            </a:r>
          </a:p>
          <a:p>
            <a:pPr lvl="1"/>
            <a:r>
              <a:rPr lang="fi-FI" dirty="0"/>
              <a:t>PAINON NORMALISOINTI</a:t>
            </a:r>
          </a:p>
          <a:p>
            <a:pPr lvl="1"/>
            <a:r>
              <a:rPr lang="fi-FI" dirty="0"/>
              <a:t>OKSENTAMISEN JA MUIDEN VAARALLISTEN LAIHDUTUSMENETELMIEN VÄHENTÄMINEN JA LOPETTAMINEN</a:t>
            </a:r>
          </a:p>
          <a:p>
            <a:pPr lvl="1"/>
            <a:r>
              <a:rPr lang="fi-FI" dirty="0"/>
              <a:t>TUNTEIDEN TUNNISTAMINEN, AHDISTUKSEN KÄSITTELY</a:t>
            </a:r>
          </a:p>
          <a:p>
            <a:pPr lvl="1"/>
            <a:r>
              <a:rPr lang="fi-FI" dirty="0"/>
              <a:t>ITSENSÄ HYVÄKSYMINEN JA ITSETUNNON KASVAMINEN</a:t>
            </a:r>
          </a:p>
        </p:txBody>
      </p:sp>
    </p:spTree>
    <p:extLst>
      <p:ext uri="{BB962C8B-B14F-4D97-AF65-F5344CB8AC3E}">
        <p14:creationId xmlns:p14="http://schemas.microsoft.com/office/powerpoint/2010/main" val="2913982707"/>
      </p:ext>
    </p:extLst>
  </p:cSld>
  <p:clrMapOvr>
    <a:masterClrMapping/>
  </p:clrMapOvr>
</p:sld>
</file>

<file path=ppt/theme/theme1.xml><?xml version="1.0" encoding="utf-8"?>
<a:theme xmlns:a="http://schemas.openxmlformats.org/drawingml/2006/main" name="AngleLinesVTI">
  <a:themeElements>
    <a:clrScheme name="Custom 34">
      <a:dk1>
        <a:sysClr val="windowText" lastClr="000000"/>
      </a:dk1>
      <a:lt1>
        <a:sysClr val="window" lastClr="FFFFFF"/>
      </a:lt1>
      <a:dk2>
        <a:srgbClr val="001E2E"/>
      </a:dk2>
      <a:lt2>
        <a:srgbClr val="F0ECEC"/>
      </a:lt2>
      <a:accent1>
        <a:srgbClr val="155767"/>
      </a:accent1>
      <a:accent2>
        <a:srgbClr val="BA9CA0"/>
      </a:accent2>
      <a:accent3>
        <a:srgbClr val="A57931"/>
      </a:accent3>
      <a:accent4>
        <a:srgbClr val="0E577C"/>
      </a:accent4>
      <a:accent5>
        <a:srgbClr val="CC846E"/>
      </a:accent5>
      <a:accent6>
        <a:srgbClr val="93767A"/>
      </a:accent6>
      <a:hlink>
        <a:srgbClr val="0563C1"/>
      </a:hlink>
      <a:folHlink>
        <a:srgbClr val="954F72"/>
      </a:folHlink>
    </a:clrScheme>
    <a:fontScheme name="Walbaum Light Univers Light">
      <a:majorFont>
        <a:latin typeface="Walbaum Display Light"/>
        <a:ea typeface=""/>
        <a:cs typeface=""/>
      </a:majorFont>
      <a:minorFont>
        <a:latin typeface="Univers Condensed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ngleLinesVTI" id="{BC1FC193-C72F-4761-9899-1105EDF6BAE8}" vid="{64612625-F022-44B7-B9FA-9D26DEDBDC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409</Words>
  <Application>Microsoft Office PowerPoint</Application>
  <PresentationFormat>Laajakuva</PresentationFormat>
  <Paragraphs>68</Paragraphs>
  <Slides>12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6" baseType="lpstr">
      <vt:lpstr>Arial</vt:lpstr>
      <vt:lpstr>Univers Condensed Light</vt:lpstr>
      <vt:lpstr>Walbaum Display Light</vt:lpstr>
      <vt:lpstr>AngleLinesVTI</vt:lpstr>
      <vt:lpstr>SYÖMISHÄIRIÖIDEN TUNNISTAMINEN JA HOITO</vt:lpstr>
      <vt:lpstr>OIREITA</vt:lpstr>
      <vt:lpstr>PowerPoint-esitys</vt:lpstr>
      <vt:lpstr>PowerPoint-esitys</vt:lpstr>
      <vt:lpstr>SYÖMISHÄIRIÖIDEN MAHDOLLISIA FYYSISIÄ TUNNUSMERKKEJÄ</vt:lpstr>
      <vt:lpstr>PowerPoint-esitys</vt:lpstr>
      <vt:lpstr>HOITO</vt:lpstr>
      <vt:lpstr>PowerPoint-esitys</vt:lpstr>
      <vt:lpstr>PowerPoint-esitys</vt:lpstr>
      <vt:lpstr>PowerPoint-esitys</vt:lpstr>
      <vt:lpstr>SYÖMISHÄIRIÖIDEN KOGNITIIVISESTA PSYKOTERAPIASTA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SYÖMISHÄIRIÖIDEN TUNNISTAMINEN</dc:title>
  <dc:creator>Sari Horppu</dc:creator>
  <cp:lastModifiedBy>Sari Horppu</cp:lastModifiedBy>
  <cp:revision>6</cp:revision>
  <dcterms:created xsi:type="dcterms:W3CDTF">2021-01-26T19:50:45Z</dcterms:created>
  <dcterms:modified xsi:type="dcterms:W3CDTF">2021-01-26T20:28:17Z</dcterms:modified>
</cp:coreProperties>
</file>