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FC1435-3DD1-4104-BFF7-19761836B0EB}" v="227" dt="2022-10-07T04:23:09.9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dirty="0"/>
              <a:t>Click to edit Master title style</a:t>
            </a:r>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latin typeface="+mn-lt"/>
              </a:defRPr>
            </a:lvl1pPr>
          </a:lstStyle>
          <a:p>
            <a:fld id="{11A6662E-FAF4-44BC-88B5-85A7CBFB6D30}" type="datetime1">
              <a:rPr lang="en-US" smtClean="0"/>
              <a:pPr/>
              <a:t>10/6/2022</a:t>
            </a:fld>
            <a:endParaRPr lang="en-US"/>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latin typeface="+mn-lt"/>
              </a:defRPr>
            </a:lvl1pPr>
          </a:lstStyle>
          <a:p>
            <a:endParaRPr lang="en-US"/>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2572235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10/6/2022</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31027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10/6/2022</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317050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838200" y="365760"/>
            <a:ext cx="10515600"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10/6/2022</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96208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10/6/2022</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54399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838200" y="365760"/>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10/6/2022</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951472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839788" y="17526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839788" y="2666999"/>
            <a:ext cx="5157787"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183188"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10/6/2022</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381108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838200" y="365760"/>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p:txBody>
          <a:bodyPr/>
          <a:lstStyle/>
          <a:p>
            <a:fld id="{3AB41CFF-90C9-47B3-9DA1-F2BF8D839F7E}" type="datetime1">
              <a:rPr lang="en-US" smtClean="0"/>
              <a:t>10/6/2022</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74580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10/6/2022</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25386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10/6/2022</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10847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10/6/2022</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12978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0" name="Picture 39">
            <a:extLst>
              <a:ext uri="{FF2B5EF4-FFF2-40B4-BE49-F238E27FC236}">
                <a16:creationId xmlns:a16="http://schemas.microsoft.com/office/drawing/2014/main" id="{1CB7E8AE-A3AC-4BB7-A5C6-F00EC697B265}"/>
              </a:ext>
            </a:extLst>
          </p:cNvPr>
          <p:cNvPicPr>
            <a:picLocks noChangeAspect="1"/>
          </p:cNvPicPr>
          <p:nvPr/>
        </p:nvPicPr>
        <p:blipFill>
          <a:blip r:embed="rId13">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838200" y="425450"/>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838200" y="1949450"/>
            <a:ext cx="10515600"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838200" y="6324600"/>
            <a:ext cx="2743200" cy="365125"/>
          </a:xfrm>
          <a:prstGeom prst="rect">
            <a:avLst/>
          </a:prstGeom>
        </p:spPr>
        <p:txBody>
          <a:bodyPr vert="horz" lIns="91440" tIns="45720" rIns="91440" bIns="45720" rtlCol="0" anchor="ctr"/>
          <a:lstStyle>
            <a:lvl1pPr algn="l">
              <a:defRPr sz="900">
                <a:solidFill>
                  <a:schemeClr val="bg1">
                    <a:alpha val="60000"/>
                  </a:schemeClr>
                </a:solidFill>
                <a:latin typeface="+mn-lt"/>
              </a:defRPr>
            </a:lvl1pPr>
          </a:lstStyle>
          <a:p>
            <a:fld id="{57E0CF6C-748E-4B7A-BC8B-3011EF78ED13}" type="datetime1">
              <a:rPr lang="en-US" smtClean="0"/>
              <a:pPr/>
              <a:t>10/6/2022</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324600"/>
            <a:ext cx="4114800" cy="365125"/>
          </a:xfrm>
          <a:prstGeom prst="rect">
            <a:avLst/>
          </a:prstGeom>
        </p:spPr>
        <p:txBody>
          <a:bodyPr vert="horz" lIns="91440" tIns="45720" rIns="91440" bIns="45720" rtlCol="0" anchor="ctr"/>
          <a:lstStyle>
            <a:lvl1pPr algn="ctr">
              <a:defRPr sz="900">
                <a:solidFill>
                  <a:schemeClr val="bg1">
                    <a:alpha val="60000"/>
                  </a:schemeClr>
                </a:solidFill>
                <a:latin typeface="+mn-lt"/>
              </a:defRPr>
            </a:lvl1pPr>
          </a:lstStyle>
          <a:p>
            <a:endParaRPr lang="en-US" dirty="0"/>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610600" y="6324600"/>
            <a:ext cx="2743200" cy="365125"/>
          </a:xfrm>
          <a:prstGeom prst="rect">
            <a:avLst/>
          </a:prstGeom>
        </p:spPr>
        <p:txBody>
          <a:bodyPr vert="horz" lIns="91440" tIns="45720" rIns="91440" bIns="45720" rtlCol="0" anchor="ctr"/>
          <a:lstStyle>
            <a:lvl1pPr algn="r">
              <a:defRPr sz="900">
                <a:solidFill>
                  <a:schemeClr val="bg1">
                    <a:alpha val="60000"/>
                  </a:schemeClr>
                </a:solidFill>
                <a:latin typeface="+mn-lt"/>
              </a:defRPr>
            </a:lvl1p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114489184"/>
      </p:ext>
    </p:extLst>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71" r:id="rId8"/>
    <p:sldLayoutId id="2147483668" r:id="rId9"/>
    <p:sldLayoutId id="2147483669" r:id="rId10"/>
    <p:sldLayoutId id="2147483670" r:id="rId11"/>
  </p:sldLayoutIdLst>
  <p:hf sldNum="0" hdr="0" ftr="0" dt="0"/>
  <p:txStyles>
    <p:titleStyle>
      <a:lvl1pPr algn="l" defTabSz="914400" rtl="0" eaLnBrk="1" latinLnBrk="0" hangingPunct="1">
        <a:lnSpc>
          <a:spcPct val="100000"/>
        </a:lnSpc>
        <a:spcBef>
          <a:spcPct val="0"/>
        </a:spcBef>
        <a:buNone/>
        <a:defRPr sz="4400" b="1" kern="1200">
          <a:solidFill>
            <a:schemeClr val="bg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is.fi/kotimaa/art-2000000359246.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yle.fi/uutiset/3-1255312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finlex.fi/fi/laki/ajantasa/1990/19901116"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7FDDF72-DE39-4F99-A3C1-DD9D7815D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1" name="Rectangle 10">
            <a:extLst>
              <a:ext uri="{FF2B5EF4-FFF2-40B4-BE49-F238E27FC236}">
                <a16:creationId xmlns:a16="http://schemas.microsoft.com/office/drawing/2014/main" id="{5E4ECE80-3AD1-450C-B62A-98788F1939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3" name="Rectangle 12">
            <a:extLst>
              <a:ext uri="{FF2B5EF4-FFF2-40B4-BE49-F238E27FC236}">
                <a16:creationId xmlns:a16="http://schemas.microsoft.com/office/drawing/2014/main" id="{C4056FD6-9767-4B1A-ACC2-9883F6A5B8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79928" cy="6858000"/>
          </a:xfrm>
          <a:prstGeom prst="rect">
            <a:avLst/>
          </a:prstGeom>
          <a:blipFill dpi="0" rotWithShape="1">
            <a:blip r:embed="rId2">
              <a:alphaModFix amt="20000"/>
            </a:blip>
            <a:srcRect/>
            <a:tile tx="88900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AE815655-A1EC-6ECB-A589-22C322460F3C}"/>
              </a:ext>
            </a:extLst>
          </p:cNvPr>
          <p:cNvPicPr>
            <a:picLocks noChangeAspect="1"/>
          </p:cNvPicPr>
          <p:nvPr/>
        </p:nvPicPr>
        <p:blipFill rotWithShape="1">
          <a:blip r:embed="rId3">
            <a:alphaModFix amt="70000"/>
          </a:blip>
          <a:srcRect t="15194" r="6" b="5249"/>
          <a:stretch/>
        </p:blipFill>
        <p:spPr>
          <a:xfrm>
            <a:off x="20" y="10"/>
            <a:ext cx="12188932" cy="6856614"/>
          </a:xfrm>
          <a:prstGeom prst="rect">
            <a:avLst/>
          </a:prstGeom>
        </p:spPr>
      </p:pic>
      <p:sp>
        <p:nvSpPr>
          <p:cNvPr id="2" name="Otsikko 1"/>
          <p:cNvSpPr>
            <a:spLocks noGrp="1"/>
          </p:cNvSpPr>
          <p:nvPr>
            <p:ph type="ctrTitle"/>
          </p:nvPr>
        </p:nvSpPr>
        <p:spPr>
          <a:xfrm>
            <a:off x="996275" y="744909"/>
            <a:ext cx="10190071" cy="3145855"/>
          </a:xfrm>
        </p:spPr>
        <p:txBody>
          <a:bodyPr anchor="b">
            <a:normAutofit/>
          </a:bodyPr>
          <a:lstStyle/>
          <a:p>
            <a:r>
              <a:rPr lang="fi-FI" sz="5200">
                <a:solidFill>
                  <a:srgbClr val="FFFFFF"/>
                </a:solidFill>
                <a:cs typeface="Calibri Light"/>
              </a:rPr>
              <a:t>Oikeuspsykiatria</a:t>
            </a:r>
            <a:endParaRPr lang="fi-FI" sz="5200">
              <a:solidFill>
                <a:srgbClr val="FFFFFF"/>
              </a:solidFill>
            </a:endParaRPr>
          </a:p>
        </p:txBody>
      </p:sp>
      <p:sp>
        <p:nvSpPr>
          <p:cNvPr id="3" name="Alaotsikko 2"/>
          <p:cNvSpPr>
            <a:spLocks noGrp="1"/>
          </p:cNvSpPr>
          <p:nvPr>
            <p:ph type="subTitle" idx="1"/>
          </p:nvPr>
        </p:nvSpPr>
        <p:spPr>
          <a:xfrm>
            <a:off x="1218708" y="4069780"/>
            <a:ext cx="9781327" cy="2056617"/>
          </a:xfrm>
        </p:spPr>
        <p:txBody>
          <a:bodyPr anchor="t">
            <a:normAutofit/>
          </a:bodyPr>
          <a:lstStyle/>
          <a:p>
            <a:r>
              <a:rPr lang="fi-FI" sz="2200" dirty="0">
                <a:solidFill>
                  <a:srgbClr val="FFFFFF"/>
                </a:solidFill>
              </a:rPr>
              <a:t>H.P. </a:t>
            </a:r>
            <a:r>
              <a:rPr lang="fi-FI" sz="2200" dirty="0" err="1">
                <a:solidFill>
                  <a:srgbClr val="FFFFFF"/>
                </a:solidFill>
              </a:rPr>
              <a:t>Eduko</a:t>
            </a:r>
            <a:r>
              <a:rPr lang="fi-FI" sz="2200" dirty="0">
                <a:solidFill>
                  <a:srgbClr val="FFFFFF"/>
                </a:solidFill>
              </a:rPr>
              <a:t> 2022</a:t>
            </a:r>
          </a:p>
        </p:txBody>
      </p:sp>
    </p:spTree>
    <p:extLst>
      <p:ext uri="{BB962C8B-B14F-4D97-AF65-F5344CB8AC3E}">
        <p14:creationId xmlns:p14="http://schemas.microsoft.com/office/powerpoint/2010/main" val="782385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1CAF081-504A-DEEA-1053-034738DBF2FA}"/>
              </a:ext>
            </a:extLst>
          </p:cNvPr>
          <p:cNvSpPr>
            <a:spLocks noGrp="1"/>
          </p:cNvSpPr>
          <p:nvPr>
            <p:ph type="title"/>
          </p:nvPr>
        </p:nvSpPr>
        <p:spPr/>
        <p:txBody>
          <a:bodyPr/>
          <a:lstStyle/>
          <a:p>
            <a:r>
              <a:rPr lang="fi-FI" dirty="0"/>
              <a:t>Tapausesimerkki 1</a:t>
            </a:r>
          </a:p>
        </p:txBody>
      </p:sp>
      <p:sp>
        <p:nvSpPr>
          <p:cNvPr id="3" name="Sisällön paikkamerkki 2">
            <a:extLst>
              <a:ext uri="{FF2B5EF4-FFF2-40B4-BE49-F238E27FC236}">
                <a16:creationId xmlns:a16="http://schemas.microsoft.com/office/drawing/2014/main" id="{7C16DDFE-1520-D82D-A685-FBA342490B65}"/>
              </a:ext>
            </a:extLst>
          </p:cNvPr>
          <p:cNvSpPr>
            <a:spLocks noGrp="1"/>
          </p:cNvSpPr>
          <p:nvPr>
            <p:ph idx="1"/>
          </p:nvPr>
        </p:nvSpPr>
        <p:spPr/>
        <p:txBody>
          <a:bodyPr vert="horz" lIns="91440" tIns="45720" rIns="91440" bIns="45720" rtlCol="0" anchor="t">
            <a:normAutofit/>
          </a:bodyPr>
          <a:lstStyle/>
          <a:p>
            <a:r>
              <a:rPr lang="fi-FI" dirty="0">
                <a:ea typeface="+mn-lt"/>
                <a:cs typeface="+mn-lt"/>
                <a:hlinkClick r:id="rId2"/>
              </a:rPr>
              <a:t>https://www.is.fi/kotimaa/art-2000000359246.html</a:t>
            </a:r>
            <a:endParaRPr lang="fi-FI">
              <a:ea typeface="+mn-lt"/>
              <a:cs typeface="+mn-lt"/>
            </a:endParaRPr>
          </a:p>
          <a:p>
            <a:endParaRPr lang="fi-FI" dirty="0">
              <a:ea typeface="+mn-lt"/>
              <a:cs typeface="+mn-lt"/>
            </a:endParaRPr>
          </a:p>
          <a:p>
            <a:r>
              <a:rPr lang="fi-FI" dirty="0">
                <a:ea typeface="+mn-lt"/>
                <a:cs typeface="+mn-lt"/>
              </a:rPr>
              <a:t>Miksi henkilö tuomittiin rikosoikeudellisesti?</a:t>
            </a:r>
          </a:p>
        </p:txBody>
      </p:sp>
    </p:spTree>
    <p:extLst>
      <p:ext uri="{BB962C8B-B14F-4D97-AF65-F5344CB8AC3E}">
        <p14:creationId xmlns:p14="http://schemas.microsoft.com/office/powerpoint/2010/main" val="1233200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A6417E7-F407-3242-41C6-7AA0F6161129}"/>
              </a:ext>
            </a:extLst>
          </p:cNvPr>
          <p:cNvSpPr>
            <a:spLocks noGrp="1"/>
          </p:cNvSpPr>
          <p:nvPr>
            <p:ph type="title"/>
          </p:nvPr>
        </p:nvSpPr>
        <p:spPr/>
        <p:txBody>
          <a:bodyPr/>
          <a:lstStyle/>
          <a:p>
            <a:r>
              <a:rPr lang="fi-FI" dirty="0"/>
              <a:t>Tapausesimerkki 2</a:t>
            </a:r>
          </a:p>
        </p:txBody>
      </p:sp>
      <p:sp>
        <p:nvSpPr>
          <p:cNvPr id="3" name="Sisällön paikkamerkki 2">
            <a:extLst>
              <a:ext uri="{FF2B5EF4-FFF2-40B4-BE49-F238E27FC236}">
                <a16:creationId xmlns:a16="http://schemas.microsoft.com/office/drawing/2014/main" id="{34D6FC1F-DFFC-0A71-B924-46BC8975422D}"/>
              </a:ext>
            </a:extLst>
          </p:cNvPr>
          <p:cNvSpPr>
            <a:spLocks noGrp="1"/>
          </p:cNvSpPr>
          <p:nvPr>
            <p:ph idx="1"/>
          </p:nvPr>
        </p:nvSpPr>
        <p:spPr/>
        <p:txBody>
          <a:bodyPr vert="horz" lIns="91440" tIns="45720" rIns="91440" bIns="45720" rtlCol="0" anchor="t">
            <a:normAutofit/>
          </a:bodyPr>
          <a:lstStyle/>
          <a:p>
            <a:r>
              <a:rPr lang="fi-FI" dirty="0">
                <a:ea typeface="+mn-lt"/>
                <a:cs typeface="+mn-lt"/>
                <a:hlinkClick r:id="rId2"/>
              </a:rPr>
              <a:t>https://yle.fi/uutiset/3-12553126</a:t>
            </a:r>
            <a:endParaRPr lang="fi-FI">
              <a:ea typeface="+mn-lt"/>
              <a:cs typeface="+mn-lt"/>
            </a:endParaRPr>
          </a:p>
          <a:p>
            <a:endParaRPr lang="fi-FI" dirty="0"/>
          </a:p>
          <a:p>
            <a:r>
              <a:rPr lang="fi-FI"/>
              <a:t>Mikä tekee tapauksen henkilöstä syyntakeettoman?</a:t>
            </a:r>
            <a:endParaRPr lang="fi-FI" dirty="0"/>
          </a:p>
        </p:txBody>
      </p:sp>
    </p:spTree>
    <p:extLst>
      <p:ext uri="{BB962C8B-B14F-4D97-AF65-F5344CB8AC3E}">
        <p14:creationId xmlns:p14="http://schemas.microsoft.com/office/powerpoint/2010/main" val="3628618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4"/>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11" name="Picture 10">
            <a:extLst>
              <a:ext uri="{FF2B5EF4-FFF2-40B4-BE49-F238E27FC236}">
                <a16:creationId xmlns:a16="http://schemas.microsoft.com/office/drawing/2014/main" id="{1CB7E8AE-A3AC-4BB7-A5C6-F00EC697B26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5000"/>
            <a:extLst>
              <a:ext uri="{28A0092B-C50C-407E-A947-70E740481C1C}">
                <a14:useLocalDpi xmlns:a14="http://schemas.microsoft.com/office/drawing/2010/main" val="0"/>
              </a:ext>
            </a:extLst>
          </a:blip>
          <a:stretch>
            <a:fillRect/>
          </a:stretch>
        </p:blipFill>
        <p:spPr>
          <a:xfrm>
            <a:off x="0" y="1"/>
            <a:ext cx="12192000" cy="1392401"/>
          </a:xfrm>
          <a:prstGeom prst="rect">
            <a:avLst/>
          </a:prstGeom>
        </p:spPr>
      </p:pic>
      <p:sp useBgFill="1">
        <p:nvSpPr>
          <p:cNvPr id="13" name="Rectangle 12">
            <a:extLst>
              <a:ext uri="{FF2B5EF4-FFF2-40B4-BE49-F238E27FC236}">
                <a16:creationId xmlns:a16="http://schemas.microsoft.com/office/drawing/2014/main" id="{94DA0203-BFB4-49DB-A205-51AD7549D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5" name="Rectangle 14">
            <a:extLst>
              <a:ext uri="{FF2B5EF4-FFF2-40B4-BE49-F238E27FC236}">
                <a16:creationId xmlns:a16="http://schemas.microsoft.com/office/drawing/2014/main" id="{10BFCB1E-89C9-4789-A2D9-52D6C8653F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5" name="Picture 4" descr="Suurennus lasi ja kysymys merkki">
            <a:extLst>
              <a:ext uri="{FF2B5EF4-FFF2-40B4-BE49-F238E27FC236}">
                <a16:creationId xmlns:a16="http://schemas.microsoft.com/office/drawing/2014/main" id="{007133D4-BFAE-ADF6-7744-953A23369812}"/>
              </a:ext>
            </a:extLst>
          </p:cNvPr>
          <p:cNvPicPr>
            <a:picLocks noChangeAspect="1"/>
          </p:cNvPicPr>
          <p:nvPr/>
        </p:nvPicPr>
        <p:blipFill rotWithShape="1">
          <a:blip r:embed="rId3">
            <a:alphaModFix/>
          </a:blip>
          <a:srcRect t="20" r="-2" b="-2"/>
          <a:stretch/>
        </p:blipFill>
        <p:spPr>
          <a:xfrm>
            <a:off x="20" y="10"/>
            <a:ext cx="12191980" cy="6856614"/>
          </a:xfrm>
          <a:prstGeom prst="rect">
            <a:avLst/>
          </a:prstGeom>
        </p:spPr>
      </p:pic>
      <p:sp>
        <p:nvSpPr>
          <p:cNvPr id="17" name="Rectangle 16">
            <a:extLst>
              <a:ext uri="{FF2B5EF4-FFF2-40B4-BE49-F238E27FC236}">
                <a16:creationId xmlns:a16="http://schemas.microsoft.com/office/drawing/2014/main" id="{16F61E84-9DCA-4F22-94BC-C901DB4999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81775"/>
            <a:ext cx="12191999" cy="5479852"/>
          </a:xfrm>
          <a:prstGeom prst="rect">
            <a:avLst/>
          </a:prstGeom>
          <a:gradFill flip="none" rotWithShape="1">
            <a:gsLst>
              <a:gs pos="50000">
                <a:schemeClr val="tx1">
                  <a:alpha val="30000"/>
                </a:schemeClr>
              </a:gs>
              <a:gs pos="80000">
                <a:schemeClr val="tx1">
                  <a:alpha val="15000"/>
                </a:schemeClr>
              </a:gs>
              <a:gs pos="0">
                <a:schemeClr val="tx1">
                  <a:alpha val="0"/>
                </a:schemeClr>
              </a:gs>
              <a:gs pos="20000">
                <a:schemeClr val="tx1">
                  <a:alpha val="15000"/>
                </a:schemeClr>
              </a:gs>
              <a:gs pos="100000">
                <a:schemeClr val="tx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AA4154C5-7246-D143-0098-2FA54131F6F6}"/>
              </a:ext>
            </a:extLst>
          </p:cNvPr>
          <p:cNvSpPr>
            <a:spLocks noGrp="1"/>
          </p:cNvSpPr>
          <p:nvPr>
            <p:ph type="title"/>
          </p:nvPr>
        </p:nvSpPr>
        <p:spPr>
          <a:xfrm>
            <a:off x="996275" y="744909"/>
            <a:ext cx="10190071" cy="3145855"/>
          </a:xfrm>
        </p:spPr>
        <p:txBody>
          <a:bodyPr vert="horz" lIns="91440" tIns="45720" rIns="91440" bIns="45720" rtlCol="0" anchor="b">
            <a:normAutofit/>
          </a:bodyPr>
          <a:lstStyle/>
          <a:p>
            <a:pPr algn="ctr"/>
            <a:r>
              <a:rPr lang="en-US" sz="5400">
                <a:solidFill>
                  <a:srgbClr val="FFFFFF"/>
                </a:solidFill>
              </a:rPr>
              <a:t>Mitä oikeuspsykiatria tutkii?</a:t>
            </a:r>
          </a:p>
        </p:txBody>
      </p:sp>
    </p:spTree>
    <p:extLst>
      <p:ext uri="{BB962C8B-B14F-4D97-AF65-F5344CB8AC3E}">
        <p14:creationId xmlns:p14="http://schemas.microsoft.com/office/powerpoint/2010/main" val="2812428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651DD4B-F21C-8BA9-AC7C-FC95E3E4EF7D}"/>
              </a:ext>
            </a:extLst>
          </p:cNvPr>
          <p:cNvSpPr>
            <a:spLocks noGrp="1"/>
          </p:cNvSpPr>
          <p:nvPr>
            <p:ph type="title"/>
          </p:nvPr>
        </p:nvSpPr>
        <p:spPr/>
        <p:txBody>
          <a:bodyPr/>
          <a:lstStyle/>
          <a:p>
            <a:r>
              <a:rPr lang="fi-FI" dirty="0"/>
              <a:t>Mielentilatutkimukset</a:t>
            </a:r>
          </a:p>
        </p:txBody>
      </p:sp>
      <p:sp>
        <p:nvSpPr>
          <p:cNvPr id="3" name="Sisällön paikkamerkki 2">
            <a:extLst>
              <a:ext uri="{FF2B5EF4-FFF2-40B4-BE49-F238E27FC236}">
                <a16:creationId xmlns:a16="http://schemas.microsoft.com/office/drawing/2014/main" id="{91900D9B-8B82-25D7-EA25-39D2B9E014B9}"/>
              </a:ext>
            </a:extLst>
          </p:cNvPr>
          <p:cNvSpPr>
            <a:spLocks noGrp="1"/>
          </p:cNvSpPr>
          <p:nvPr>
            <p:ph idx="1"/>
          </p:nvPr>
        </p:nvSpPr>
        <p:spPr/>
        <p:txBody>
          <a:bodyPr vert="horz" lIns="91440" tIns="45720" rIns="91440" bIns="45720" rtlCol="0" anchor="t">
            <a:normAutofit lnSpcReduction="10000"/>
          </a:bodyPr>
          <a:lstStyle/>
          <a:p>
            <a:r>
              <a:rPr lang="fi-FI" dirty="0">
                <a:ea typeface="+mn-lt"/>
                <a:cs typeface="+mn-lt"/>
              </a:rPr>
              <a:t>Mielentilatutkimus on tuomioistuimen määräämä tutkimus, jossa otetaan kantaa rikoksesta epäillyn, syytetyn tai tuomitun syyntakeisuuteen rikoksen tekohetkellä sekä hänen hoidon tarpeeseensa tutkimuksen päättyessä.</a:t>
            </a:r>
          </a:p>
          <a:p>
            <a:r>
              <a:rPr lang="fi-FI" dirty="0">
                <a:ea typeface="+mn-lt"/>
                <a:cs typeface="+mn-lt"/>
              </a:rPr>
              <a:t>Mielentilatutkimus tehdään pääsääntöisesti sairaalassa. Se saa kestää korkeintaan kaksi kuukautta. Joissain erityistilanteissa THL voi myöntää tutkimukselle jatkoaikaa. </a:t>
            </a:r>
          </a:p>
          <a:p>
            <a:r>
              <a:rPr lang="fi-FI" dirty="0">
                <a:ea typeface="+mn-lt"/>
                <a:cs typeface="+mn-lt"/>
              </a:rPr>
              <a:t>Pääosa tutkimuksista suoritetaan valtion sairaaloissa, joita ovat </a:t>
            </a:r>
            <a:r>
              <a:rPr lang="fi-FI" dirty="0" err="1">
                <a:ea typeface="+mn-lt"/>
                <a:cs typeface="+mn-lt"/>
              </a:rPr>
              <a:t>Niuvanniemen</a:t>
            </a:r>
            <a:r>
              <a:rPr lang="fi-FI" dirty="0">
                <a:ea typeface="+mn-lt"/>
                <a:cs typeface="+mn-lt"/>
              </a:rPr>
              <a:t> sairaala Kuopiossa ja Vanhan Vaasan sairaala.</a:t>
            </a:r>
            <a:endParaRPr lang="fi-FI" dirty="0"/>
          </a:p>
        </p:txBody>
      </p:sp>
    </p:spTree>
    <p:extLst>
      <p:ext uri="{BB962C8B-B14F-4D97-AF65-F5344CB8AC3E}">
        <p14:creationId xmlns:p14="http://schemas.microsoft.com/office/powerpoint/2010/main" val="1857505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31DA684-28CB-8963-6C93-B837373D9162}"/>
              </a:ext>
            </a:extLst>
          </p:cNvPr>
          <p:cNvSpPr>
            <a:spLocks noGrp="1"/>
          </p:cNvSpPr>
          <p:nvPr>
            <p:ph type="title"/>
          </p:nvPr>
        </p:nvSpPr>
        <p:spPr/>
        <p:txBody>
          <a:bodyPr/>
          <a:lstStyle/>
          <a:p>
            <a:r>
              <a:rPr lang="fi-FI" dirty="0"/>
              <a:t>...</a:t>
            </a:r>
          </a:p>
        </p:txBody>
      </p:sp>
      <p:sp>
        <p:nvSpPr>
          <p:cNvPr id="3" name="Sisällön paikkamerkki 2">
            <a:extLst>
              <a:ext uri="{FF2B5EF4-FFF2-40B4-BE49-F238E27FC236}">
                <a16:creationId xmlns:a16="http://schemas.microsoft.com/office/drawing/2014/main" id="{CCC28679-78AC-6C6A-84BF-EEC58B19FB5A}"/>
              </a:ext>
            </a:extLst>
          </p:cNvPr>
          <p:cNvSpPr>
            <a:spLocks noGrp="1"/>
          </p:cNvSpPr>
          <p:nvPr>
            <p:ph idx="1"/>
          </p:nvPr>
        </p:nvSpPr>
        <p:spPr/>
        <p:txBody>
          <a:bodyPr vert="horz" lIns="91440" tIns="45720" rIns="91440" bIns="45720" rtlCol="0" anchor="t">
            <a:normAutofit/>
          </a:bodyPr>
          <a:lstStyle/>
          <a:p>
            <a:r>
              <a:rPr lang="fi-FI" dirty="0" err="1">
                <a:ea typeface="+mn-lt"/>
                <a:cs typeface="+mn-lt"/>
              </a:rPr>
              <a:t>THL:n</a:t>
            </a:r>
            <a:r>
              <a:rPr lang="fi-FI" dirty="0">
                <a:ea typeface="+mn-lt"/>
                <a:cs typeface="+mn-lt"/>
              </a:rPr>
              <a:t> oikeuspsykiatristen asioiden lautakunta käsittelee mielentilatutkimuksen perusteella tutkimusyksikössä laaditun lausunnon. </a:t>
            </a:r>
          </a:p>
          <a:p>
            <a:r>
              <a:rPr lang="fi-FI" dirty="0">
                <a:ea typeface="+mn-lt"/>
                <a:cs typeface="+mn-lt"/>
              </a:rPr>
              <a:t>Lautakunta antaa saamansa lausunnon perusteella tuomioistuimelle oman lausuntonsa epäillyn tai syytetyn mielentilasta ja määrää hänet tarvittaessa hoitoon tai kehitysvammaisten erityishuoltoon.</a:t>
            </a:r>
            <a:endParaRPr lang="fi-FI" dirty="0"/>
          </a:p>
        </p:txBody>
      </p:sp>
    </p:spTree>
    <p:extLst>
      <p:ext uri="{BB962C8B-B14F-4D97-AF65-F5344CB8AC3E}">
        <p14:creationId xmlns:p14="http://schemas.microsoft.com/office/powerpoint/2010/main" val="3039434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8AFA512-31D8-DCB0-09BB-9FD5BE399296}"/>
              </a:ext>
            </a:extLst>
          </p:cNvPr>
          <p:cNvSpPr>
            <a:spLocks noGrp="1"/>
          </p:cNvSpPr>
          <p:nvPr>
            <p:ph type="title"/>
          </p:nvPr>
        </p:nvSpPr>
        <p:spPr/>
        <p:txBody>
          <a:bodyPr/>
          <a:lstStyle/>
          <a:p>
            <a:r>
              <a:rPr lang="fi-FI" dirty="0"/>
              <a:t>...</a:t>
            </a:r>
          </a:p>
        </p:txBody>
      </p:sp>
      <p:sp>
        <p:nvSpPr>
          <p:cNvPr id="3" name="Sisällön paikkamerkki 2">
            <a:extLst>
              <a:ext uri="{FF2B5EF4-FFF2-40B4-BE49-F238E27FC236}">
                <a16:creationId xmlns:a16="http://schemas.microsoft.com/office/drawing/2014/main" id="{3C81D25D-747E-2FC9-BCD3-9CF70F3AFF4A}"/>
              </a:ext>
            </a:extLst>
          </p:cNvPr>
          <p:cNvSpPr>
            <a:spLocks noGrp="1"/>
          </p:cNvSpPr>
          <p:nvPr>
            <p:ph idx="1"/>
          </p:nvPr>
        </p:nvSpPr>
        <p:spPr/>
        <p:txBody>
          <a:bodyPr vert="horz" lIns="91440" tIns="45720" rIns="91440" bIns="45720" rtlCol="0" anchor="t">
            <a:normAutofit/>
          </a:bodyPr>
          <a:lstStyle/>
          <a:p>
            <a:r>
              <a:rPr lang="fi-FI" dirty="0">
                <a:ea typeface="+mn-lt"/>
                <a:cs typeface="+mn-lt"/>
              </a:rPr>
              <a:t>Suomessa on tehty rikoksista syytetyille oikeuspsykiatrisia mielentilatutkimuksia jo 1800-luvulta lähtien. </a:t>
            </a:r>
          </a:p>
          <a:p>
            <a:r>
              <a:rPr lang="fi-FI" dirty="0">
                <a:ea typeface="+mn-lt"/>
                <a:cs typeface="+mn-lt"/>
              </a:rPr>
              <a:t>Länsimaisen oikeuskäsityksen mukaan on pidetty oikeana, että vaikeimmin psyykkisesti sairaita ihmisiä ei tuomita vankilaan, vaan heidän sairauttaan hoidetaan lääkintäviranomaisten toimesta.</a:t>
            </a:r>
            <a:endParaRPr lang="fi-FI" dirty="0"/>
          </a:p>
        </p:txBody>
      </p:sp>
    </p:spTree>
    <p:extLst>
      <p:ext uri="{BB962C8B-B14F-4D97-AF65-F5344CB8AC3E}">
        <p14:creationId xmlns:p14="http://schemas.microsoft.com/office/powerpoint/2010/main" val="3498169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9B3300B-E030-9585-B0D5-BA87C9E33CA5}"/>
              </a:ext>
            </a:extLst>
          </p:cNvPr>
          <p:cNvSpPr>
            <a:spLocks noGrp="1"/>
          </p:cNvSpPr>
          <p:nvPr>
            <p:ph type="title"/>
          </p:nvPr>
        </p:nvSpPr>
        <p:spPr/>
        <p:txBody>
          <a:bodyPr/>
          <a:lstStyle/>
          <a:p>
            <a:r>
              <a:rPr lang="fi-FI" dirty="0"/>
              <a:t>...</a:t>
            </a:r>
          </a:p>
        </p:txBody>
      </p:sp>
      <p:sp>
        <p:nvSpPr>
          <p:cNvPr id="3" name="Sisällön paikkamerkki 2">
            <a:extLst>
              <a:ext uri="{FF2B5EF4-FFF2-40B4-BE49-F238E27FC236}">
                <a16:creationId xmlns:a16="http://schemas.microsoft.com/office/drawing/2014/main" id="{E50B9591-4B45-CE41-C324-57BBCAA6A68C}"/>
              </a:ext>
            </a:extLst>
          </p:cNvPr>
          <p:cNvSpPr>
            <a:spLocks noGrp="1"/>
          </p:cNvSpPr>
          <p:nvPr>
            <p:ph idx="1"/>
          </p:nvPr>
        </p:nvSpPr>
        <p:spPr/>
        <p:txBody>
          <a:bodyPr vert="horz" lIns="91440" tIns="45720" rIns="91440" bIns="45720" rtlCol="0" anchor="t">
            <a:normAutofit fontScale="85000" lnSpcReduction="20000"/>
          </a:bodyPr>
          <a:lstStyle/>
          <a:p>
            <a:r>
              <a:rPr lang="fi-FI" dirty="0">
                <a:ea typeface="+mn-lt"/>
                <a:cs typeface="+mn-lt"/>
              </a:rPr>
              <a:t>Mielentilatutkimuksessa olevan henkilön esitietoja kerätään henkilöltä itseltään sekä hänen luvallaan hänen omaisiltaan, ystäviltään, työnantajilta, häntä aiemmin hoitaneilta terveydenhuollon toimintayksiköiltä jne. </a:t>
            </a:r>
          </a:p>
          <a:p>
            <a:r>
              <a:rPr lang="fi-FI" dirty="0">
                <a:ea typeface="+mn-lt"/>
                <a:cs typeface="+mn-lt"/>
              </a:rPr>
              <a:t>Mielentilatutkimuksen aikana tutkittavalle tehdään laaja psykiatrinen tutkimus, standardoituja psykologisia testejä, häntä seurataan mielisairaalassa tai muussa tutkimuspaikassa koulutetun henkilökunnan toimesta 1 – 2 kuukauden ajan ja hänelle suoritetaan myös ruumiillisen terveydentilan tutkimus. </a:t>
            </a:r>
          </a:p>
          <a:p>
            <a:r>
              <a:rPr lang="fi-FI" dirty="0">
                <a:ea typeface="+mn-lt"/>
                <a:cs typeface="+mn-lt"/>
              </a:rPr>
              <a:t>Aivojen mahdollisia rakenteellisia poikkeavuuksia voidaan tutkia kuvantamismenetelmin.</a:t>
            </a:r>
            <a:endParaRPr lang="fi-FI"/>
          </a:p>
        </p:txBody>
      </p:sp>
    </p:spTree>
    <p:extLst>
      <p:ext uri="{BB962C8B-B14F-4D97-AF65-F5344CB8AC3E}">
        <p14:creationId xmlns:p14="http://schemas.microsoft.com/office/powerpoint/2010/main" val="2754715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2055F8-85A3-B8C8-3A05-3E6041F71BF9}"/>
              </a:ext>
            </a:extLst>
          </p:cNvPr>
          <p:cNvSpPr>
            <a:spLocks noGrp="1"/>
          </p:cNvSpPr>
          <p:nvPr>
            <p:ph type="title"/>
          </p:nvPr>
        </p:nvSpPr>
        <p:spPr/>
        <p:txBody>
          <a:bodyPr>
            <a:normAutofit fontScale="90000"/>
          </a:bodyPr>
          <a:lstStyle/>
          <a:p>
            <a:r>
              <a:rPr lang="fi-FI" dirty="0"/>
              <a:t>Rikosoikeudellisesti tuomitsematta jätetyt potilaat</a:t>
            </a:r>
          </a:p>
        </p:txBody>
      </p:sp>
      <p:sp>
        <p:nvSpPr>
          <p:cNvPr id="3" name="Sisällön paikkamerkki 2">
            <a:extLst>
              <a:ext uri="{FF2B5EF4-FFF2-40B4-BE49-F238E27FC236}">
                <a16:creationId xmlns:a16="http://schemas.microsoft.com/office/drawing/2014/main" id="{1BE82570-DBF0-AA39-D39F-66E58D315D8C}"/>
              </a:ext>
            </a:extLst>
          </p:cNvPr>
          <p:cNvSpPr>
            <a:spLocks noGrp="1"/>
          </p:cNvSpPr>
          <p:nvPr>
            <p:ph idx="1"/>
          </p:nvPr>
        </p:nvSpPr>
        <p:spPr/>
        <p:txBody>
          <a:bodyPr vert="horz" lIns="91440" tIns="45720" rIns="91440" bIns="45720" rtlCol="0" anchor="t">
            <a:normAutofit/>
          </a:bodyPr>
          <a:lstStyle/>
          <a:p>
            <a:r>
              <a:rPr lang="fi-FI" dirty="0">
                <a:ea typeface="+mn-lt"/>
                <a:cs typeface="+mn-lt"/>
              </a:rPr>
              <a:t>Henkilö on tehnyt rikoksen (tai rikoksia), ja tuomioistuin on määrännyt rikoksesta syytetyn mielentilatutkimukseen, jossa syytetyn on todettu olleen syytteenalaisen teon aikana syyntakeeton (ymmärrystä vailla) sairastamansa mielisairauden vuoksi ja olevan tahdostaan riippumattoman hoidon tarpeessa (</a:t>
            </a:r>
            <a:r>
              <a:rPr lang="fi-FI" b="1" u="sng" dirty="0">
                <a:ea typeface="+mn-lt"/>
                <a:cs typeface="+mn-lt"/>
                <a:hlinkClick r:id="rId2"/>
              </a:rPr>
              <a:t>mielenterveyslain</a:t>
            </a:r>
            <a:r>
              <a:rPr lang="fi-FI" dirty="0">
                <a:ea typeface="+mn-lt"/>
                <a:cs typeface="+mn-lt"/>
              </a:rPr>
              <a:t> 8 §:n 1 momentti).</a:t>
            </a:r>
            <a:endParaRPr lang="fi-FI" dirty="0"/>
          </a:p>
        </p:txBody>
      </p:sp>
    </p:spTree>
    <p:extLst>
      <p:ext uri="{BB962C8B-B14F-4D97-AF65-F5344CB8AC3E}">
        <p14:creationId xmlns:p14="http://schemas.microsoft.com/office/powerpoint/2010/main" val="38220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A2EE457-E24D-2AAB-300B-71FBBBD6AA7C}"/>
              </a:ext>
            </a:extLst>
          </p:cNvPr>
          <p:cNvSpPr>
            <a:spLocks noGrp="1"/>
          </p:cNvSpPr>
          <p:nvPr>
            <p:ph type="title"/>
          </p:nvPr>
        </p:nvSpPr>
        <p:spPr/>
        <p:txBody>
          <a:bodyPr/>
          <a:lstStyle/>
          <a:p>
            <a:r>
              <a:rPr lang="fi-FI" dirty="0"/>
              <a:t>...</a:t>
            </a:r>
          </a:p>
        </p:txBody>
      </p:sp>
      <p:sp>
        <p:nvSpPr>
          <p:cNvPr id="3" name="Sisällön paikkamerkki 2">
            <a:extLst>
              <a:ext uri="{FF2B5EF4-FFF2-40B4-BE49-F238E27FC236}">
                <a16:creationId xmlns:a16="http://schemas.microsoft.com/office/drawing/2014/main" id="{C26DA5E6-D2E1-6ACC-CFB3-83263302F339}"/>
              </a:ext>
            </a:extLst>
          </p:cNvPr>
          <p:cNvSpPr>
            <a:spLocks noGrp="1"/>
          </p:cNvSpPr>
          <p:nvPr>
            <p:ph idx="1"/>
          </p:nvPr>
        </p:nvSpPr>
        <p:spPr/>
        <p:txBody>
          <a:bodyPr vert="horz" lIns="91440" tIns="45720" rIns="91440" bIns="45720" rtlCol="0" anchor="t">
            <a:normAutofit/>
          </a:bodyPr>
          <a:lstStyle/>
          <a:p>
            <a:r>
              <a:rPr lang="fi-FI" dirty="0">
                <a:ea typeface="+mn-lt"/>
                <a:cs typeface="+mn-lt"/>
              </a:rPr>
              <a:t>Tuomitsematta jätetty potilas on siis henkilö, joka edellä kerrotulla tavalla on määrätty psykiatriseen sairaalahoitoon. Tuomitsematta jätetylle potilaalle valtion mielisairaalassa annettavan hoidon tarve arvioidaan viimeistään kuuden kuukauden kuluttua hoidon aloittamisesta yhteistyössä sairaanhoitopiirin kanssa, jonka alueeseen potilaan kotikunta kuuluu.</a:t>
            </a:r>
            <a:endParaRPr lang="fi-FI" dirty="0"/>
          </a:p>
        </p:txBody>
      </p:sp>
    </p:spTree>
    <p:extLst>
      <p:ext uri="{BB962C8B-B14F-4D97-AF65-F5344CB8AC3E}">
        <p14:creationId xmlns:p14="http://schemas.microsoft.com/office/powerpoint/2010/main" val="3705271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53F3C54-E01D-86CB-356A-E201D225BFC6}"/>
              </a:ext>
            </a:extLst>
          </p:cNvPr>
          <p:cNvSpPr>
            <a:spLocks noGrp="1"/>
          </p:cNvSpPr>
          <p:nvPr>
            <p:ph type="title"/>
          </p:nvPr>
        </p:nvSpPr>
        <p:spPr/>
        <p:txBody>
          <a:bodyPr/>
          <a:lstStyle/>
          <a:p>
            <a:r>
              <a:rPr lang="fi-FI" dirty="0"/>
              <a:t>Oikeuspsykiatrinen hoito</a:t>
            </a:r>
          </a:p>
        </p:txBody>
      </p:sp>
      <p:sp>
        <p:nvSpPr>
          <p:cNvPr id="3" name="Sisällön paikkamerkki 2">
            <a:extLst>
              <a:ext uri="{FF2B5EF4-FFF2-40B4-BE49-F238E27FC236}">
                <a16:creationId xmlns:a16="http://schemas.microsoft.com/office/drawing/2014/main" id="{E7580016-35EA-BA41-9BDF-15ACC196F198}"/>
              </a:ext>
            </a:extLst>
          </p:cNvPr>
          <p:cNvSpPr>
            <a:spLocks noGrp="1"/>
          </p:cNvSpPr>
          <p:nvPr>
            <p:ph idx="1"/>
          </p:nvPr>
        </p:nvSpPr>
        <p:spPr/>
        <p:txBody>
          <a:bodyPr vert="horz" lIns="91440" tIns="45720" rIns="91440" bIns="45720" rtlCol="0" anchor="t">
            <a:normAutofit fontScale="92500" lnSpcReduction="20000"/>
          </a:bodyPr>
          <a:lstStyle/>
          <a:p>
            <a:r>
              <a:rPr lang="fi-FI" dirty="0">
                <a:ea typeface="+mn-lt"/>
                <a:cs typeface="+mn-lt"/>
              </a:rPr>
              <a:t>Oikeuspsykiatrisen hoidon juridisiin erityispiirteisiin kuuluu muun muassa se, että hoitopäätös uusitaan viimeistään puolen vuoden kuluttua hoidon alkamisesta tai hoidon jatkamisesta. </a:t>
            </a:r>
          </a:p>
          <a:p>
            <a:r>
              <a:rPr lang="fi-FI" dirty="0">
                <a:ea typeface="+mn-lt"/>
                <a:cs typeface="+mn-lt"/>
              </a:rPr>
              <a:t>THL tekee päätökset siitä, voidaanko oikeuspsykiatrinen potilas siirtää sairaalahoidon vielä jatkuessa niin sanotulle valvonta-ajalle sairaanhoitopiirin toimintayksikön valvontaan puoleksi vuodeksi kerrallaan. </a:t>
            </a:r>
          </a:p>
          <a:p>
            <a:r>
              <a:rPr lang="fi-FI" dirty="0">
                <a:ea typeface="+mn-lt"/>
                <a:cs typeface="+mn-lt"/>
              </a:rPr>
              <a:t>Tällaisen valvotun avohoitojakson avulla on mahdollista arvioida potilaan selviytymistä sairaalahoidon ulkopuolella ennen päätöstä sairaalahoidon lopettamisesta.</a:t>
            </a:r>
            <a:endParaRPr lang="fi-FI"/>
          </a:p>
        </p:txBody>
      </p:sp>
    </p:spTree>
    <p:extLst>
      <p:ext uri="{BB962C8B-B14F-4D97-AF65-F5344CB8AC3E}">
        <p14:creationId xmlns:p14="http://schemas.microsoft.com/office/powerpoint/2010/main" val="637925981"/>
      </p:ext>
    </p:extLst>
  </p:cSld>
  <p:clrMapOvr>
    <a:masterClrMapping/>
  </p:clrMapOvr>
</p:sld>
</file>

<file path=ppt/theme/theme1.xml><?xml version="1.0" encoding="utf-8"?>
<a:theme xmlns:a="http://schemas.openxmlformats.org/drawingml/2006/main" name="BlockprintVTI">
  <a:themeElements>
    <a:clrScheme name="AnalogousFromRegularSeedRightStep">
      <a:dk1>
        <a:srgbClr val="000000"/>
      </a:dk1>
      <a:lt1>
        <a:srgbClr val="FFFFFF"/>
      </a:lt1>
      <a:dk2>
        <a:srgbClr val="1B2C2F"/>
      </a:dk2>
      <a:lt2>
        <a:srgbClr val="F2F0F3"/>
      </a:lt2>
      <a:accent1>
        <a:srgbClr val="63B420"/>
      </a:accent1>
      <a:accent2>
        <a:srgbClr val="1ABA14"/>
      </a:accent2>
      <a:accent3>
        <a:srgbClr val="21B85A"/>
      </a:accent3>
      <a:accent4>
        <a:srgbClr val="14B695"/>
      </a:accent4>
      <a:accent5>
        <a:srgbClr val="25AED3"/>
      </a:accent5>
      <a:accent6>
        <a:srgbClr val="175ED5"/>
      </a:accent6>
      <a:hlink>
        <a:srgbClr val="9355C6"/>
      </a:hlink>
      <a:folHlink>
        <a:srgbClr val="7F7F7F"/>
      </a:folHlink>
    </a:clrScheme>
    <a:fontScheme name="Custom 56">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printVTI" id="{AA8C8908-6BA4-477C-AEA4-CB6C32A1FE3B}" vid="{36392749-7C1D-4938-93BB-440CD2A1B0AB}"/>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Laajakuva</PresentationFormat>
  <Paragraphs>0</Paragraphs>
  <Slides>11</Slides>
  <Notes>0</Notes>
  <HiddenSlides>0</HiddenSlides>
  <MMClips>0</MMClips>
  <ScaleCrop>false</ScaleCrop>
  <HeadingPairs>
    <vt:vector size="4" baseType="variant">
      <vt:variant>
        <vt:lpstr>Teema</vt:lpstr>
      </vt:variant>
      <vt:variant>
        <vt:i4>1</vt:i4>
      </vt:variant>
      <vt:variant>
        <vt:lpstr>Dian otsikot</vt:lpstr>
      </vt:variant>
      <vt:variant>
        <vt:i4>11</vt:i4>
      </vt:variant>
    </vt:vector>
  </HeadingPairs>
  <TitlesOfParts>
    <vt:vector size="12" baseType="lpstr">
      <vt:lpstr>BlockprintVTI</vt:lpstr>
      <vt:lpstr>Oikeuspsykiatria</vt:lpstr>
      <vt:lpstr>Mitä oikeuspsykiatria tutkii?</vt:lpstr>
      <vt:lpstr>Mielentilatutkimukset</vt:lpstr>
      <vt:lpstr>...</vt:lpstr>
      <vt:lpstr>...</vt:lpstr>
      <vt:lpstr>...</vt:lpstr>
      <vt:lpstr>Rikosoikeudellisesti tuomitsematta jätetyt potilaat</vt:lpstr>
      <vt:lpstr>...</vt:lpstr>
      <vt:lpstr>Oikeuspsykiatrinen hoito</vt:lpstr>
      <vt:lpstr>Tapausesimerkki 1</vt:lpstr>
      <vt:lpstr>Tapausesimerkki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
  <cp:lastModifiedBy/>
  <cp:revision>56</cp:revision>
  <dcterms:created xsi:type="dcterms:W3CDTF">2022-10-06T10:46:36Z</dcterms:created>
  <dcterms:modified xsi:type="dcterms:W3CDTF">2022-10-07T06:19:31Z</dcterms:modified>
</cp:coreProperties>
</file>