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1" r:id="rId4"/>
    <p:sldId id="262" r:id="rId5"/>
    <p:sldId id="263" r:id="rId6"/>
    <p:sldId id="259" r:id="rId7"/>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82EB3FC-3BCD-4306-9180-2B090F15BB09}" v="93" dt="2022-10-21T06:15:21.280"/>
    <p1510:client id="{3D7E7A51-5ECD-4B78-B57F-1C067F56E0D8}" v="62" dt="2022-10-21T06:04:17.326"/>
    <p1510:client id="{FD1647BB-8DF1-415D-B88D-7DFE7CA414EA}" v="1762" dt="2022-10-21T06:08:06.89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114" d="100"/>
          <a:sy n="114" d="100"/>
        </p:scale>
        <p:origin x="186"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1524000" y="1122363"/>
            <a:ext cx="9144000" cy="2387600"/>
          </a:xfrm>
        </p:spPr>
        <p:txBody>
          <a:bodyPr anchor="b"/>
          <a:lstStyle>
            <a:lvl1pPr algn="ctr">
              <a:defRPr sz="6000"/>
            </a:lvl1pPr>
          </a:lstStyle>
          <a:p>
            <a:r>
              <a:rPr lang="fi-FI"/>
              <a:t>Muokkaa perustyyl. napsautt.</a:t>
            </a:r>
          </a:p>
        </p:txBody>
      </p:sp>
      <p:sp>
        <p:nvSpPr>
          <p:cNvPr id="3" name="Alaotsikk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p:cNvSpPr>
            <a:spLocks noGrp="1"/>
          </p:cNvSpPr>
          <p:nvPr>
            <p:ph type="dt" sz="half" idx="10"/>
          </p:nvPr>
        </p:nvSpPr>
        <p:spPr/>
        <p:txBody>
          <a:bodyPr/>
          <a:lstStyle/>
          <a:p>
            <a:fld id="{A02ABAE3-D89C-4001-9AEC-5083F82B749C}" type="datetimeFigureOut">
              <a:rPr lang="fi-FI" smtClean="0"/>
              <a:t>21.10.2022</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28224435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Pystysuoran tekstin paikkamerkki 2"/>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A02ABAE3-D89C-4001-9AEC-5083F82B749C}" type="datetimeFigureOut">
              <a:rPr lang="fi-FI" smtClean="0"/>
              <a:t>21.10.2022</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10120343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8724900" y="365125"/>
            <a:ext cx="2628900" cy="5811838"/>
          </a:xfrm>
        </p:spPr>
        <p:txBody>
          <a:bodyPr vert="eaVert"/>
          <a:lstStyle/>
          <a:p>
            <a:r>
              <a:rPr lang="fi-FI"/>
              <a:t>Muokkaa perustyyl. napsautt.</a:t>
            </a:r>
          </a:p>
        </p:txBody>
      </p:sp>
      <p:sp>
        <p:nvSpPr>
          <p:cNvPr id="3" name="Pystysuoran tekstin paikkamerkki 2"/>
          <p:cNvSpPr>
            <a:spLocks noGrp="1"/>
          </p:cNvSpPr>
          <p:nvPr>
            <p:ph type="body" orient="vert" idx="1"/>
          </p:nvPr>
        </p:nvSpPr>
        <p:spPr>
          <a:xfrm>
            <a:off x="838200" y="365125"/>
            <a:ext cx="7734300" cy="5811838"/>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A02ABAE3-D89C-4001-9AEC-5083F82B749C}" type="datetimeFigureOut">
              <a:rPr lang="fi-FI" smtClean="0"/>
              <a:t>21.10.2022</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34064553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A02ABAE3-D89C-4001-9AEC-5083F82B749C}" type="datetimeFigureOut">
              <a:rPr lang="fi-FI" smtClean="0"/>
              <a:t>21.10.2022</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1918757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831850" y="1709738"/>
            <a:ext cx="10515600" cy="2852737"/>
          </a:xfrm>
        </p:spPr>
        <p:txBody>
          <a:bodyPr anchor="b"/>
          <a:lstStyle>
            <a:lvl1pPr>
              <a:defRPr sz="6000"/>
            </a:lvl1pPr>
          </a:lstStyle>
          <a:p>
            <a:r>
              <a:rPr lang="fi-FI"/>
              <a:t>Muokkaa perustyyl. napsautt.</a:t>
            </a:r>
          </a:p>
        </p:txBody>
      </p:sp>
      <p:sp>
        <p:nvSpPr>
          <p:cNvPr id="3" name="Tekstin paikkamerkki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 napsauttamalla</a:t>
            </a:r>
          </a:p>
        </p:txBody>
      </p:sp>
      <p:sp>
        <p:nvSpPr>
          <p:cNvPr id="4" name="Päivämäärän paikkamerkki 3"/>
          <p:cNvSpPr>
            <a:spLocks noGrp="1"/>
          </p:cNvSpPr>
          <p:nvPr>
            <p:ph type="dt" sz="half" idx="10"/>
          </p:nvPr>
        </p:nvSpPr>
        <p:spPr/>
        <p:txBody>
          <a:bodyPr/>
          <a:lstStyle/>
          <a:p>
            <a:fld id="{A02ABAE3-D89C-4001-9AEC-5083F82B749C}" type="datetimeFigureOut">
              <a:rPr lang="fi-FI" smtClean="0"/>
              <a:t>21.10.2022</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6257720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sz="half" idx="1"/>
          </p:nvPr>
        </p:nvSpPr>
        <p:spPr>
          <a:xfrm>
            <a:off x="838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p:cNvSpPr>
            <a:spLocks noGrp="1"/>
          </p:cNvSpPr>
          <p:nvPr>
            <p:ph sz="half" idx="2"/>
          </p:nvPr>
        </p:nvSpPr>
        <p:spPr>
          <a:xfrm>
            <a:off x="6172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p:cNvSpPr>
            <a:spLocks noGrp="1"/>
          </p:cNvSpPr>
          <p:nvPr>
            <p:ph type="dt" sz="half" idx="10"/>
          </p:nvPr>
        </p:nvSpPr>
        <p:spPr/>
        <p:txBody>
          <a:bodyPr/>
          <a:lstStyle/>
          <a:p>
            <a:fld id="{A02ABAE3-D89C-4001-9AEC-5083F82B749C}" type="datetimeFigureOut">
              <a:rPr lang="fi-FI" smtClean="0"/>
              <a:t>21.10.2022</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13683715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a:xfrm>
            <a:off x="839788" y="365125"/>
            <a:ext cx="10515600" cy="1325563"/>
          </a:xfrm>
        </p:spPr>
        <p:txBody>
          <a:bodyPr/>
          <a:lstStyle/>
          <a:p>
            <a:r>
              <a:rPr lang="fi-FI"/>
              <a:t>Muokkaa perustyyl. napsautt.</a:t>
            </a:r>
          </a:p>
        </p:txBody>
      </p:sp>
      <p:sp>
        <p:nvSpPr>
          <p:cNvPr id="3" name="Tekstin paikkamerkki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p:cNvSpPr>
            <a:spLocks noGrp="1"/>
          </p:cNvSpPr>
          <p:nvPr>
            <p:ph sz="half" idx="2"/>
          </p:nvPr>
        </p:nvSpPr>
        <p:spPr>
          <a:xfrm>
            <a:off x="839788" y="2505075"/>
            <a:ext cx="5157787"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p:cNvSpPr>
            <a:spLocks noGrp="1"/>
          </p:cNvSpPr>
          <p:nvPr>
            <p:ph sz="quarter" idx="4"/>
          </p:nvPr>
        </p:nvSpPr>
        <p:spPr>
          <a:xfrm>
            <a:off x="6172200" y="2505075"/>
            <a:ext cx="5183188"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p:cNvSpPr>
            <a:spLocks noGrp="1"/>
          </p:cNvSpPr>
          <p:nvPr>
            <p:ph type="dt" sz="half" idx="10"/>
          </p:nvPr>
        </p:nvSpPr>
        <p:spPr/>
        <p:txBody>
          <a:bodyPr/>
          <a:lstStyle/>
          <a:p>
            <a:fld id="{A02ABAE3-D89C-4001-9AEC-5083F82B749C}" type="datetimeFigureOut">
              <a:rPr lang="fi-FI" smtClean="0"/>
              <a:t>21.10.2022</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42343650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Päivämäärän paikkamerkki 2"/>
          <p:cNvSpPr>
            <a:spLocks noGrp="1"/>
          </p:cNvSpPr>
          <p:nvPr>
            <p:ph type="dt" sz="half" idx="10"/>
          </p:nvPr>
        </p:nvSpPr>
        <p:spPr/>
        <p:txBody>
          <a:bodyPr/>
          <a:lstStyle/>
          <a:p>
            <a:fld id="{A02ABAE3-D89C-4001-9AEC-5083F82B749C}" type="datetimeFigureOut">
              <a:rPr lang="fi-FI" smtClean="0"/>
              <a:t>21.10.2022</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3238764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A02ABAE3-D89C-4001-9AEC-5083F82B749C}" type="datetimeFigureOut">
              <a:rPr lang="fi-FI" smtClean="0"/>
              <a:t>21.10.2022</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15836157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a:t>Muokkaa perustyyl. napsautt.</a:t>
            </a:r>
          </a:p>
        </p:txBody>
      </p:sp>
      <p:sp>
        <p:nvSpPr>
          <p:cNvPr id="3" name="Sisällön paikkamerkki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p:cNvSpPr>
            <a:spLocks noGrp="1"/>
          </p:cNvSpPr>
          <p:nvPr>
            <p:ph type="dt" sz="half" idx="10"/>
          </p:nvPr>
        </p:nvSpPr>
        <p:spPr/>
        <p:txBody>
          <a:bodyPr/>
          <a:lstStyle/>
          <a:p>
            <a:fld id="{A02ABAE3-D89C-4001-9AEC-5083F82B749C}" type="datetimeFigureOut">
              <a:rPr lang="fi-FI" smtClean="0"/>
              <a:t>21.10.2022</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38270746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a:t>Muokkaa perustyyl. napsautt.</a:t>
            </a:r>
          </a:p>
        </p:txBody>
      </p:sp>
      <p:sp>
        <p:nvSpPr>
          <p:cNvPr id="3" name="Kuvan paikkamerkki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p:cNvSpPr>
            <a:spLocks noGrp="1"/>
          </p:cNvSpPr>
          <p:nvPr>
            <p:ph type="dt" sz="half" idx="10"/>
          </p:nvPr>
        </p:nvSpPr>
        <p:spPr/>
        <p:txBody>
          <a:bodyPr/>
          <a:lstStyle/>
          <a:p>
            <a:fld id="{A02ABAE3-D89C-4001-9AEC-5083F82B749C}" type="datetimeFigureOut">
              <a:rPr lang="fi-FI" smtClean="0"/>
              <a:t>21.10.2022</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31399815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a:t>Muokkaa perustyyl. napsautt.</a:t>
            </a:r>
          </a:p>
        </p:txBody>
      </p:sp>
      <p:sp>
        <p:nvSpPr>
          <p:cNvPr id="3" name="Tekstin paikkamerkki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2ABAE3-D89C-4001-9AEC-5083F82B749C}" type="datetimeFigureOut">
              <a:rPr lang="fi-FI" smtClean="0"/>
              <a:t>21.10.2022</a:t>
            </a:fld>
            <a:endParaRPr lang="fi-FI"/>
          </a:p>
        </p:txBody>
      </p:sp>
      <p:sp>
        <p:nvSpPr>
          <p:cNvPr id="5" name="Alatunnisteen paikkamerkki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4AEF5D-7FAC-4949-84D2-DA5A9BB3D225}" type="slidenum">
              <a:rPr lang="fi-FI" smtClean="0"/>
              <a:t>‹#›</a:t>
            </a:fld>
            <a:endParaRPr lang="fi-FI"/>
          </a:p>
        </p:txBody>
      </p:sp>
    </p:spTree>
    <p:extLst>
      <p:ext uri="{BB962C8B-B14F-4D97-AF65-F5344CB8AC3E}">
        <p14:creationId xmlns:p14="http://schemas.microsoft.com/office/powerpoint/2010/main" val="10345201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8294908-8B00-4F58-BBBA-20F71A40AA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Freeform: Shape 9">
            <a:extLst>
              <a:ext uri="{FF2B5EF4-FFF2-40B4-BE49-F238E27FC236}">
                <a16:creationId xmlns:a16="http://schemas.microsoft.com/office/drawing/2014/main" id="{4364C879-1404-4203-8E9D-CC5DE0A621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82782" y="-1386168"/>
            <a:ext cx="2424873" cy="3611191"/>
          </a:xfrm>
          <a:custGeom>
            <a:avLst/>
            <a:gdLst>
              <a:gd name="connsiteX0" fmla="*/ 0 w 2424873"/>
              <a:gd name="connsiteY0" fmla="*/ 2424874 h 3611191"/>
              <a:gd name="connsiteX1" fmla="*/ 2424873 w 2424873"/>
              <a:gd name="connsiteY1" fmla="*/ 0 h 3611191"/>
              <a:gd name="connsiteX2" fmla="*/ 2424873 w 2424873"/>
              <a:gd name="connsiteY2" fmla="*/ 3611191 h 3611191"/>
              <a:gd name="connsiteX3" fmla="*/ 1186317 w 2424873"/>
              <a:gd name="connsiteY3" fmla="*/ 3611191 h 3611191"/>
            </a:gdLst>
            <a:ahLst/>
            <a:cxnLst>
              <a:cxn ang="0">
                <a:pos x="connsiteX0" y="connsiteY0"/>
              </a:cxn>
              <a:cxn ang="0">
                <a:pos x="connsiteX1" y="connsiteY1"/>
              </a:cxn>
              <a:cxn ang="0">
                <a:pos x="connsiteX2" y="connsiteY2"/>
              </a:cxn>
              <a:cxn ang="0">
                <a:pos x="connsiteX3" y="connsiteY3"/>
              </a:cxn>
            </a:cxnLst>
            <a:rect l="l" t="t" r="r" b="b"/>
            <a:pathLst>
              <a:path w="2424873" h="3611191">
                <a:moveTo>
                  <a:pt x="0" y="2424874"/>
                </a:moveTo>
                <a:lnTo>
                  <a:pt x="2424873" y="0"/>
                </a:lnTo>
                <a:lnTo>
                  <a:pt x="2424873" y="3611191"/>
                </a:lnTo>
                <a:lnTo>
                  <a:pt x="1186317" y="3611191"/>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84617302-4B0D-4351-A6BB-6F0930D943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571000" y="-338582"/>
            <a:ext cx="1635955" cy="1635955"/>
          </a:xfrm>
          <a:custGeom>
            <a:avLst/>
            <a:gdLst>
              <a:gd name="connsiteX0" fmla="*/ 0 w 1635955"/>
              <a:gd name="connsiteY0" fmla="*/ 957987 h 1635955"/>
              <a:gd name="connsiteX1" fmla="*/ 957987 w 1635955"/>
              <a:gd name="connsiteY1" fmla="*/ 0 h 1635955"/>
              <a:gd name="connsiteX2" fmla="*/ 1635955 w 1635955"/>
              <a:gd name="connsiteY2" fmla="*/ 0 h 1635955"/>
              <a:gd name="connsiteX3" fmla="*/ 1635955 w 1635955"/>
              <a:gd name="connsiteY3" fmla="*/ 1635955 h 1635955"/>
              <a:gd name="connsiteX4" fmla="*/ 0 w 1635955"/>
              <a:gd name="connsiteY4" fmla="*/ 1635955 h 16359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35955" h="1635955">
                <a:moveTo>
                  <a:pt x="0" y="957987"/>
                </a:moveTo>
                <a:lnTo>
                  <a:pt x="957987" y="0"/>
                </a:lnTo>
                <a:lnTo>
                  <a:pt x="1635955" y="0"/>
                </a:lnTo>
                <a:lnTo>
                  <a:pt x="1635955" y="1635955"/>
                </a:lnTo>
                <a:lnTo>
                  <a:pt x="0" y="1635955"/>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DA2C7802-C2E0-4218-8F89-8DD7CCD2CD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9627985" y="-6588"/>
            <a:ext cx="4059393" cy="2548110"/>
          </a:xfrm>
          <a:custGeom>
            <a:avLst/>
            <a:gdLst>
              <a:gd name="connsiteX0" fmla="*/ 0 w 4059393"/>
              <a:gd name="connsiteY0" fmla="*/ 1511282 h 2548110"/>
              <a:gd name="connsiteX1" fmla="*/ 1511282 w 4059393"/>
              <a:gd name="connsiteY1" fmla="*/ 0 h 2548110"/>
              <a:gd name="connsiteX2" fmla="*/ 4059393 w 4059393"/>
              <a:gd name="connsiteY2" fmla="*/ 2548110 h 2548110"/>
              <a:gd name="connsiteX3" fmla="*/ 0 w 4059393"/>
              <a:gd name="connsiteY3" fmla="*/ 2548110 h 2548110"/>
            </a:gdLst>
            <a:ahLst/>
            <a:cxnLst>
              <a:cxn ang="0">
                <a:pos x="connsiteX0" y="connsiteY0"/>
              </a:cxn>
              <a:cxn ang="0">
                <a:pos x="connsiteX1" y="connsiteY1"/>
              </a:cxn>
              <a:cxn ang="0">
                <a:pos x="connsiteX2" y="connsiteY2"/>
              </a:cxn>
              <a:cxn ang="0">
                <a:pos x="connsiteX3" y="connsiteY3"/>
              </a:cxn>
            </a:cxnLst>
            <a:rect l="l" t="t" r="r" b="b"/>
            <a:pathLst>
              <a:path w="4059393" h="2548110">
                <a:moveTo>
                  <a:pt x="0" y="1511282"/>
                </a:moveTo>
                <a:lnTo>
                  <a:pt x="1511282" y="0"/>
                </a:lnTo>
                <a:lnTo>
                  <a:pt x="4059393" y="2548110"/>
                </a:lnTo>
                <a:lnTo>
                  <a:pt x="0" y="2548110"/>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id="{A6D7111A-21E5-4EE9-8A78-10E5530F01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0262924" y="1465780"/>
            <a:ext cx="1185708" cy="118570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 name="Freeform: Shape 17">
            <a:extLst>
              <a:ext uri="{FF2B5EF4-FFF2-40B4-BE49-F238E27FC236}">
                <a16:creationId xmlns:a16="http://schemas.microsoft.com/office/drawing/2014/main" id="{A3969E80-A77B-49FC-9122-D89AFD5EE1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29557" y="5198743"/>
            <a:ext cx="2444907" cy="2366116"/>
          </a:xfrm>
          <a:custGeom>
            <a:avLst/>
            <a:gdLst>
              <a:gd name="connsiteX0" fmla="*/ 0 w 2203753"/>
              <a:gd name="connsiteY0" fmla="*/ 0 h 2132734"/>
              <a:gd name="connsiteX1" fmla="*/ 2203753 w 2203753"/>
              <a:gd name="connsiteY1" fmla="*/ 0 h 2132734"/>
              <a:gd name="connsiteX2" fmla="*/ 2203753 w 2203753"/>
              <a:gd name="connsiteY2" fmla="*/ 576461 h 2132734"/>
              <a:gd name="connsiteX3" fmla="*/ 647480 w 2203753"/>
              <a:gd name="connsiteY3" fmla="*/ 2132734 h 2132734"/>
              <a:gd name="connsiteX4" fmla="*/ 0 w 2203753"/>
              <a:gd name="connsiteY4" fmla="*/ 1485255 h 21327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03753" h="2132734">
                <a:moveTo>
                  <a:pt x="0" y="0"/>
                </a:moveTo>
                <a:lnTo>
                  <a:pt x="2203753" y="0"/>
                </a:lnTo>
                <a:lnTo>
                  <a:pt x="2203753" y="576461"/>
                </a:lnTo>
                <a:lnTo>
                  <a:pt x="647480" y="2132734"/>
                </a:lnTo>
                <a:lnTo>
                  <a:pt x="0" y="1485255"/>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Rectangle 19">
            <a:extLst>
              <a:ext uri="{FF2B5EF4-FFF2-40B4-BE49-F238E27FC236}">
                <a16:creationId xmlns:a16="http://schemas.microsoft.com/office/drawing/2014/main" id="{1849CA57-76BD-4CF2-80BA-D7A46A01B7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769787" y="5439893"/>
            <a:ext cx="928467" cy="928467"/>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rgbClr val="FFFFFF"/>
              </a:solidFill>
              <a:effectLst>
                <a:outerShdw blurRad="38100" dist="38100" dir="2700000" algn="tl">
                  <a:srgbClr val="000000">
                    <a:alpha val="43137"/>
                  </a:srgbClr>
                </a:outerShdw>
              </a:effectLst>
            </a:endParaRPr>
          </a:p>
        </p:txBody>
      </p:sp>
      <p:sp>
        <p:nvSpPr>
          <p:cNvPr id="22" name="Freeform: Shape 21">
            <a:extLst>
              <a:ext uri="{FF2B5EF4-FFF2-40B4-BE49-F238E27FC236}">
                <a16:creationId xmlns:a16="http://schemas.microsoft.com/office/drawing/2014/main" id="{35E9085E-E730-4768-83D4-6CB7E98971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3401311" y="734311"/>
            <a:ext cx="5389379" cy="5389379"/>
          </a:xfrm>
          <a:custGeom>
            <a:avLst/>
            <a:gdLst>
              <a:gd name="connsiteX0" fmla="*/ 0 w 5389379"/>
              <a:gd name="connsiteY0" fmla="*/ 540040 h 5389379"/>
              <a:gd name="connsiteX1" fmla="*/ 540040 w 5389379"/>
              <a:gd name="connsiteY1" fmla="*/ 0 h 5389379"/>
              <a:gd name="connsiteX2" fmla="*/ 5389379 w 5389379"/>
              <a:gd name="connsiteY2" fmla="*/ 0 h 5389379"/>
              <a:gd name="connsiteX3" fmla="*/ 5389379 w 5389379"/>
              <a:gd name="connsiteY3" fmla="*/ 4838655 h 5389379"/>
              <a:gd name="connsiteX4" fmla="*/ 4838655 w 5389379"/>
              <a:gd name="connsiteY4" fmla="*/ 5389379 h 5389379"/>
              <a:gd name="connsiteX5" fmla="*/ 0 w 5389379"/>
              <a:gd name="connsiteY5" fmla="*/ 5389379 h 53893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89379" h="5389379">
                <a:moveTo>
                  <a:pt x="0" y="540040"/>
                </a:moveTo>
                <a:lnTo>
                  <a:pt x="540040" y="0"/>
                </a:lnTo>
                <a:lnTo>
                  <a:pt x="5389379" y="0"/>
                </a:lnTo>
                <a:lnTo>
                  <a:pt x="5389379" y="4838655"/>
                </a:lnTo>
                <a:lnTo>
                  <a:pt x="4838655" y="5389379"/>
                </a:lnTo>
                <a:lnTo>
                  <a:pt x="0" y="5389379"/>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4" name="Freeform: Shape 23">
            <a:extLst>
              <a:ext uri="{FF2B5EF4-FFF2-40B4-BE49-F238E27FC236}">
                <a16:creationId xmlns:a16="http://schemas.microsoft.com/office/drawing/2014/main" id="{973272FE-A474-4CAE-8CA2-BCC8B476C3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2700283" y="33283"/>
            <a:ext cx="6791435" cy="6791435"/>
          </a:xfrm>
          <a:custGeom>
            <a:avLst/>
            <a:gdLst>
              <a:gd name="connsiteX0" fmla="*/ 1860938 w 6791435"/>
              <a:gd name="connsiteY0" fmla="*/ 81158 h 6791435"/>
              <a:gd name="connsiteX1" fmla="*/ 1942096 w 6791435"/>
              <a:gd name="connsiteY1" fmla="*/ 0 h 6791435"/>
              <a:gd name="connsiteX2" fmla="*/ 6791435 w 6791435"/>
              <a:gd name="connsiteY2" fmla="*/ 0 h 6791435"/>
              <a:gd name="connsiteX3" fmla="*/ 6791435 w 6791435"/>
              <a:gd name="connsiteY3" fmla="*/ 4838655 h 6791435"/>
              <a:gd name="connsiteX4" fmla="*/ 6710277 w 6791435"/>
              <a:gd name="connsiteY4" fmla="*/ 4919813 h 6791435"/>
              <a:gd name="connsiteX5" fmla="*/ 6710277 w 6791435"/>
              <a:gd name="connsiteY5" fmla="*/ 81158 h 6791435"/>
              <a:gd name="connsiteX6" fmla="*/ 0 w 6791435"/>
              <a:gd name="connsiteY6" fmla="*/ 1942096 h 6791435"/>
              <a:gd name="connsiteX7" fmla="*/ 81158 w 6791435"/>
              <a:gd name="connsiteY7" fmla="*/ 1860938 h 6791435"/>
              <a:gd name="connsiteX8" fmla="*/ 81158 w 6791435"/>
              <a:gd name="connsiteY8" fmla="*/ 6710277 h 6791435"/>
              <a:gd name="connsiteX9" fmla="*/ 4919813 w 6791435"/>
              <a:gd name="connsiteY9" fmla="*/ 6710277 h 6791435"/>
              <a:gd name="connsiteX10" fmla="*/ 4838655 w 6791435"/>
              <a:gd name="connsiteY10" fmla="*/ 6791435 h 6791435"/>
              <a:gd name="connsiteX11" fmla="*/ 0 w 6791435"/>
              <a:gd name="connsiteY11" fmla="*/ 6791435 h 67914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791435" h="6791435">
                <a:moveTo>
                  <a:pt x="1860938" y="81158"/>
                </a:moveTo>
                <a:lnTo>
                  <a:pt x="1942096" y="0"/>
                </a:lnTo>
                <a:lnTo>
                  <a:pt x="6791435" y="0"/>
                </a:lnTo>
                <a:lnTo>
                  <a:pt x="6791435" y="4838655"/>
                </a:lnTo>
                <a:lnTo>
                  <a:pt x="6710277" y="4919813"/>
                </a:lnTo>
                <a:lnTo>
                  <a:pt x="6710277" y="81158"/>
                </a:lnTo>
                <a:close/>
                <a:moveTo>
                  <a:pt x="0" y="1942096"/>
                </a:moveTo>
                <a:lnTo>
                  <a:pt x="81158" y="1860938"/>
                </a:lnTo>
                <a:lnTo>
                  <a:pt x="81158" y="6710277"/>
                </a:lnTo>
                <a:lnTo>
                  <a:pt x="4919813" y="6710277"/>
                </a:lnTo>
                <a:lnTo>
                  <a:pt x="4838655" y="6791435"/>
                </a:lnTo>
                <a:lnTo>
                  <a:pt x="0" y="6791435"/>
                </a:lnTo>
                <a:close/>
              </a:path>
            </a:pathLst>
          </a:cu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3" name="Alaotsikko 2"/>
          <p:cNvSpPr>
            <a:spLocks noGrp="1"/>
          </p:cNvSpPr>
          <p:nvPr>
            <p:ph type="subTitle" idx="1"/>
          </p:nvPr>
        </p:nvSpPr>
        <p:spPr>
          <a:xfrm>
            <a:off x="4439633" y="4518923"/>
            <a:ext cx="3312734" cy="1141851"/>
          </a:xfrm>
          <a:noFill/>
        </p:spPr>
        <p:txBody>
          <a:bodyPr vert="horz" lIns="91440" tIns="45720" rIns="91440" bIns="45720" rtlCol="0">
            <a:normAutofit/>
          </a:bodyPr>
          <a:lstStyle/>
          <a:p>
            <a:r>
              <a:rPr lang="fi-FI" sz="2000">
                <a:solidFill>
                  <a:srgbClr val="080808"/>
                </a:solidFill>
                <a:cs typeface="Calibri"/>
              </a:rPr>
              <a:t>Marko, Matti, Pihla</a:t>
            </a:r>
            <a:endParaRPr lang="fi-FI" sz="2000">
              <a:solidFill>
                <a:srgbClr val="080808"/>
              </a:solidFill>
            </a:endParaRPr>
          </a:p>
        </p:txBody>
      </p:sp>
      <p:sp>
        <p:nvSpPr>
          <p:cNvPr id="2" name="Otsikko 1"/>
          <p:cNvSpPr>
            <a:spLocks noGrp="1"/>
          </p:cNvSpPr>
          <p:nvPr>
            <p:ph type="ctrTitle"/>
          </p:nvPr>
        </p:nvSpPr>
        <p:spPr>
          <a:xfrm>
            <a:off x="3204642" y="2353641"/>
            <a:ext cx="5782716" cy="2150719"/>
          </a:xfrm>
          <a:noFill/>
        </p:spPr>
        <p:txBody>
          <a:bodyPr anchor="ctr">
            <a:normAutofit/>
          </a:bodyPr>
          <a:lstStyle/>
          <a:p>
            <a:r>
              <a:rPr lang="fi-FI" sz="3600">
                <a:solidFill>
                  <a:srgbClr val="080808"/>
                </a:solidFill>
                <a:cs typeface="Calibri Light"/>
              </a:rPr>
              <a:t>Masennuksen lääkehoito</a:t>
            </a:r>
            <a:endParaRPr lang="fi-FI" sz="3600">
              <a:solidFill>
                <a:srgbClr val="080808"/>
              </a:solidFill>
            </a:endParaRPr>
          </a:p>
        </p:txBody>
      </p:sp>
      <p:sp>
        <p:nvSpPr>
          <p:cNvPr id="26" name="Freeform: Shape 25">
            <a:extLst>
              <a:ext uri="{FF2B5EF4-FFF2-40B4-BE49-F238E27FC236}">
                <a16:creationId xmlns:a16="http://schemas.microsoft.com/office/drawing/2014/main" id="{E07981EA-05A6-437C-88D7-B377B92B03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9629823" y="5457591"/>
            <a:ext cx="2231794" cy="2568811"/>
          </a:xfrm>
          <a:custGeom>
            <a:avLst/>
            <a:gdLst>
              <a:gd name="connsiteX0" fmla="*/ 0 w 2940086"/>
              <a:gd name="connsiteY0" fmla="*/ 0 h 3384061"/>
              <a:gd name="connsiteX1" fmla="*/ 2496112 w 2940086"/>
              <a:gd name="connsiteY1" fmla="*/ 0 h 3384061"/>
              <a:gd name="connsiteX2" fmla="*/ 2940086 w 2940086"/>
              <a:gd name="connsiteY2" fmla="*/ 443975 h 3384061"/>
              <a:gd name="connsiteX3" fmla="*/ 0 w 2940086"/>
              <a:gd name="connsiteY3" fmla="*/ 3384061 h 3384061"/>
            </a:gdLst>
            <a:ahLst/>
            <a:cxnLst>
              <a:cxn ang="0">
                <a:pos x="connsiteX0" y="connsiteY0"/>
              </a:cxn>
              <a:cxn ang="0">
                <a:pos x="connsiteX1" y="connsiteY1"/>
              </a:cxn>
              <a:cxn ang="0">
                <a:pos x="connsiteX2" y="connsiteY2"/>
              </a:cxn>
              <a:cxn ang="0">
                <a:pos x="connsiteX3" y="connsiteY3"/>
              </a:cxn>
            </a:cxnLst>
            <a:rect l="l" t="t" r="r" b="b"/>
            <a:pathLst>
              <a:path w="2940086" h="3384061">
                <a:moveTo>
                  <a:pt x="0" y="0"/>
                </a:moveTo>
                <a:lnTo>
                  <a:pt x="2496112" y="0"/>
                </a:lnTo>
                <a:lnTo>
                  <a:pt x="2940086" y="443975"/>
                </a:lnTo>
                <a:lnTo>
                  <a:pt x="0" y="3384061"/>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8" name="Rectangle 27">
            <a:extLst>
              <a:ext uri="{FF2B5EF4-FFF2-40B4-BE49-F238E27FC236}">
                <a16:creationId xmlns:a16="http://schemas.microsoft.com/office/drawing/2014/main" id="{15E3C750-986E-4769-B1AE-49289FBEE7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9720059" y="5243545"/>
            <a:ext cx="959985" cy="959985"/>
          </a:xfrm>
          <a:prstGeom prst="rect">
            <a:avLst/>
          </a:pr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7823856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par>
                                <p:cTn id="8" presetID="10" presetClass="entr" presetSubtype="0" fill="hold" grpId="0" nodeType="withEffect">
                                  <p:stCondLst>
                                    <p:cond delay="1000"/>
                                  </p:stCondLst>
                                  <p:iterate type="wd">
                                    <p:tmPct val="15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Otsikko 1">
            <a:extLst>
              <a:ext uri="{FF2B5EF4-FFF2-40B4-BE49-F238E27FC236}">
                <a16:creationId xmlns:a16="http://schemas.microsoft.com/office/drawing/2014/main" id="{9E1B8E81-7D81-138A-F597-6DABB65A92AC}"/>
              </a:ext>
            </a:extLst>
          </p:cNvPr>
          <p:cNvSpPr>
            <a:spLocks noGrp="1"/>
          </p:cNvSpPr>
          <p:nvPr>
            <p:ph type="title"/>
          </p:nvPr>
        </p:nvSpPr>
        <p:spPr>
          <a:xfrm>
            <a:off x="643467" y="321734"/>
            <a:ext cx="10905066" cy="1135737"/>
          </a:xfrm>
        </p:spPr>
        <p:txBody>
          <a:bodyPr>
            <a:normAutofit/>
          </a:bodyPr>
          <a:lstStyle/>
          <a:p>
            <a:r>
              <a:rPr lang="fi-FI" sz="3600">
                <a:cs typeface="Calibri Light"/>
              </a:rPr>
              <a:t>Akuuttihoito</a:t>
            </a:r>
          </a:p>
        </p:txBody>
      </p:sp>
      <p:sp>
        <p:nvSpPr>
          <p:cNvPr id="3" name="Sisällön paikkamerkki 2">
            <a:extLst>
              <a:ext uri="{FF2B5EF4-FFF2-40B4-BE49-F238E27FC236}">
                <a16:creationId xmlns:a16="http://schemas.microsoft.com/office/drawing/2014/main" id="{3CD6D3A0-5BBD-C850-9052-1AD1057A092B}"/>
              </a:ext>
            </a:extLst>
          </p:cNvPr>
          <p:cNvSpPr>
            <a:spLocks noGrp="1"/>
          </p:cNvSpPr>
          <p:nvPr>
            <p:ph idx="1"/>
          </p:nvPr>
        </p:nvSpPr>
        <p:spPr>
          <a:xfrm>
            <a:off x="643467" y="1782981"/>
            <a:ext cx="10905066" cy="4393982"/>
          </a:xfrm>
        </p:spPr>
        <p:txBody>
          <a:bodyPr vert="horz" lIns="91440" tIns="45720" rIns="91440" bIns="45720" rtlCol="0">
            <a:normAutofit/>
          </a:bodyPr>
          <a:lstStyle/>
          <a:p>
            <a:pPr marL="0" indent="0">
              <a:buNone/>
            </a:pPr>
            <a:r>
              <a:rPr lang="fi-FI" sz="2000">
                <a:cs typeface="Calibri"/>
              </a:rPr>
              <a:t>Toistuvaa masennusta tai masennustilaa voidaan hoitaa lääkityksellä. </a:t>
            </a:r>
          </a:p>
          <a:p>
            <a:pPr marL="0" indent="0">
              <a:buNone/>
            </a:pPr>
            <a:r>
              <a:rPr lang="fi-FI" sz="2000">
                <a:cs typeface="Calibri"/>
              </a:rPr>
              <a:t>Mitä vaikeampaa masennus on, sitä tärkeämpää on lääkehoito. </a:t>
            </a:r>
          </a:p>
          <a:p>
            <a:r>
              <a:rPr lang="fi-FI" sz="2000">
                <a:cs typeface="Calibri"/>
              </a:rPr>
              <a:t>Vaikeassa ja psykoottisessa masennuksessa on aina syytä käyttää lääkehoitoa.</a:t>
            </a:r>
          </a:p>
          <a:p>
            <a:r>
              <a:rPr lang="fi-FI" sz="2000">
                <a:cs typeface="Calibri"/>
              </a:rPr>
              <a:t>Keskivaikeassa masennuksessa lääkehoito on yleensä tarpeellista.</a:t>
            </a:r>
          </a:p>
          <a:p>
            <a:r>
              <a:rPr lang="fi-FI" sz="2000">
                <a:cs typeface="Calibri"/>
              </a:rPr>
              <a:t>Lääkehoito on yleensä hyödyksi myös lievässäkin depressiossa. </a:t>
            </a:r>
          </a:p>
          <a:p>
            <a:r>
              <a:rPr lang="fi-FI" sz="2000">
                <a:cs typeface="Calibri"/>
              </a:rPr>
              <a:t>Masennuslääkkeitä säännöllisesti käyttävistä noin kaksi kolmasosaa saavat selvän vasteen. </a:t>
            </a:r>
          </a:p>
          <a:p>
            <a:r>
              <a:rPr lang="fi-FI" sz="2000">
                <a:cs typeface="Calibri"/>
              </a:rPr>
              <a:t>Noin 40-50 %:lla oireet häviää melko täydellisesti n. 4-12 viikon aikana. </a:t>
            </a:r>
          </a:p>
          <a:p>
            <a:endParaRPr lang="fi-FI" sz="2000">
              <a:cs typeface="Calibri"/>
            </a:endParaRPr>
          </a:p>
          <a:p>
            <a:pPr marL="0" indent="0">
              <a:buNone/>
            </a:pPr>
            <a:endParaRPr lang="fi-FI" sz="2000">
              <a:cs typeface="Calibri"/>
            </a:endParaRPr>
          </a:p>
        </p:txBody>
      </p:sp>
      <p:sp>
        <p:nvSpPr>
          <p:cNvPr id="10" name="Rectangle 9">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8116145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Otsikko 1">
            <a:extLst>
              <a:ext uri="{FF2B5EF4-FFF2-40B4-BE49-F238E27FC236}">
                <a16:creationId xmlns:a16="http://schemas.microsoft.com/office/drawing/2014/main" id="{C4C3570A-3AF8-C85B-D873-6F342142C10C}"/>
              </a:ext>
            </a:extLst>
          </p:cNvPr>
          <p:cNvSpPr>
            <a:spLocks noGrp="1"/>
          </p:cNvSpPr>
          <p:nvPr>
            <p:ph type="title"/>
          </p:nvPr>
        </p:nvSpPr>
        <p:spPr>
          <a:xfrm>
            <a:off x="643467" y="321734"/>
            <a:ext cx="10905066" cy="1135737"/>
          </a:xfrm>
        </p:spPr>
        <p:txBody>
          <a:bodyPr>
            <a:normAutofit/>
          </a:bodyPr>
          <a:lstStyle/>
          <a:p>
            <a:r>
              <a:rPr lang="fi-FI" sz="3600">
                <a:cs typeface="Calibri Light"/>
              </a:rPr>
              <a:t>Akuuttihoito</a:t>
            </a:r>
            <a:endParaRPr lang="fi-FI" sz="3600"/>
          </a:p>
        </p:txBody>
      </p:sp>
      <p:sp>
        <p:nvSpPr>
          <p:cNvPr id="3" name="Sisällön paikkamerkki 2">
            <a:extLst>
              <a:ext uri="{FF2B5EF4-FFF2-40B4-BE49-F238E27FC236}">
                <a16:creationId xmlns:a16="http://schemas.microsoft.com/office/drawing/2014/main" id="{D2FB1C75-3103-BEDC-D1FD-0DC817C246A2}"/>
              </a:ext>
            </a:extLst>
          </p:cNvPr>
          <p:cNvSpPr>
            <a:spLocks noGrp="1"/>
          </p:cNvSpPr>
          <p:nvPr>
            <p:ph idx="1"/>
          </p:nvPr>
        </p:nvSpPr>
        <p:spPr>
          <a:xfrm>
            <a:off x="643467" y="1782981"/>
            <a:ext cx="10905066" cy="4393982"/>
          </a:xfrm>
        </p:spPr>
        <p:txBody>
          <a:bodyPr vert="horz" lIns="91440" tIns="45720" rIns="91440" bIns="45720" rtlCol="0">
            <a:normAutofit/>
          </a:bodyPr>
          <a:lstStyle/>
          <a:p>
            <a:r>
              <a:rPr lang="fi-FI" sz="2000">
                <a:cs typeface="Calibri"/>
              </a:rPr>
              <a:t>Lääkevasteet- sekä haitat ovat yksilöllisiä. </a:t>
            </a:r>
          </a:p>
          <a:p>
            <a:r>
              <a:rPr lang="fi-FI" sz="2000">
                <a:cs typeface="Calibri"/>
              </a:rPr>
              <a:t>Jos potilas ei toivu aloitetulla annoksella tai toipumisen ollessa vain osittaista, on yleensä syytä hakea mahdollisimman hyvän tehon sekä siedettävyyden yhdistelmän tuottavaa optimiannosta. </a:t>
            </a:r>
          </a:p>
          <a:p>
            <a:r>
              <a:rPr lang="fi-FI" sz="2000">
                <a:cs typeface="Calibri"/>
              </a:rPr>
              <a:t>Jos esiintyy merkittäviä haittavaikutuksia tai lääkkeen enimmäisannos on saavutettu, mutta vaste on riittävän ajankin jälkeen heikko, on syytä vaihtaa toiseen lääkkeeseen. </a:t>
            </a:r>
          </a:p>
          <a:p>
            <a:r>
              <a:rPr lang="fi-FI" sz="2000">
                <a:cs typeface="Calibri"/>
              </a:rPr>
              <a:t>Potilaan tilaa joka saa lääkehoitoa, on akuuttivaiheen ajan seurattava toistuvin sekä säännöllisin tapaamisin 1-3 viikon välein. Tarvittaessa myös tiiviimminkin, esim. itsemurhavaaran ollessa merkittävä. </a:t>
            </a:r>
          </a:p>
          <a:p>
            <a:r>
              <a:rPr lang="fi-FI" sz="2000">
                <a:cs typeface="Calibri"/>
              </a:rPr>
              <a:t>Akuuttihoidon tavoitteena on täydellinen tai lähes täydellinen oireettomuus. </a:t>
            </a:r>
          </a:p>
        </p:txBody>
      </p:sp>
      <p:sp>
        <p:nvSpPr>
          <p:cNvPr id="10" name="Rectangle 9">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5497638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Otsikko 1">
            <a:extLst>
              <a:ext uri="{FF2B5EF4-FFF2-40B4-BE49-F238E27FC236}">
                <a16:creationId xmlns:a16="http://schemas.microsoft.com/office/drawing/2014/main" id="{B8916197-80CF-E7FA-84A9-822DB36AB07D}"/>
              </a:ext>
            </a:extLst>
          </p:cNvPr>
          <p:cNvSpPr>
            <a:spLocks noGrp="1"/>
          </p:cNvSpPr>
          <p:nvPr>
            <p:ph type="title"/>
          </p:nvPr>
        </p:nvSpPr>
        <p:spPr>
          <a:xfrm>
            <a:off x="838200" y="365125"/>
            <a:ext cx="10515600" cy="1325563"/>
          </a:xfrm>
        </p:spPr>
        <p:txBody>
          <a:bodyPr>
            <a:normAutofit/>
          </a:bodyPr>
          <a:lstStyle/>
          <a:p>
            <a:r>
              <a:rPr lang="fi-FI" dirty="0">
                <a:cs typeface="Calibri Light"/>
              </a:rPr>
              <a:t>Jatkohoito</a:t>
            </a:r>
            <a:endParaRPr lang="fi-FI" dirty="0"/>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Sisällön paikkamerkki 2">
            <a:extLst>
              <a:ext uri="{FF2B5EF4-FFF2-40B4-BE49-F238E27FC236}">
                <a16:creationId xmlns:a16="http://schemas.microsoft.com/office/drawing/2014/main" id="{7EC4FDE4-87BA-FCA2-0B68-E888BED517E9}"/>
              </a:ext>
            </a:extLst>
          </p:cNvPr>
          <p:cNvSpPr>
            <a:spLocks noGrp="1"/>
          </p:cNvSpPr>
          <p:nvPr>
            <p:ph idx="1"/>
          </p:nvPr>
        </p:nvSpPr>
        <p:spPr>
          <a:xfrm>
            <a:off x="838200" y="1825625"/>
            <a:ext cx="10515600" cy="4351338"/>
          </a:xfrm>
        </p:spPr>
        <p:txBody>
          <a:bodyPr vert="horz" lIns="91440" tIns="45720" rIns="91440" bIns="45720" rtlCol="0">
            <a:normAutofit/>
          </a:bodyPr>
          <a:lstStyle/>
          <a:p>
            <a:r>
              <a:rPr lang="fi-FI" dirty="0">
                <a:cs typeface="Calibri"/>
              </a:rPr>
              <a:t>Lääkehoitoa on syytä jatkaa n. puolen vuoden ajan vielä akuuttivaiheen jälkeen, eli siitä ajankohdasta kun potilas on tullut oireettomaksi. </a:t>
            </a:r>
          </a:p>
          <a:p>
            <a:r>
              <a:rPr lang="fi-FI" dirty="0">
                <a:cs typeface="Calibri"/>
              </a:rPr>
              <a:t>Oireiden uusiutumisen vaara on suuri, jos lääkehoito lopetetaan heti niiden hävitessä.</a:t>
            </a:r>
          </a:p>
          <a:p>
            <a:r>
              <a:rPr lang="fi-FI" dirty="0">
                <a:cs typeface="Calibri"/>
              </a:rPr>
              <a:t>Lääkkeen annosta ei ole syytä pienentää ilman erityistä syytä. </a:t>
            </a:r>
          </a:p>
          <a:p>
            <a:r>
              <a:rPr lang="fi-FI" dirty="0">
                <a:cs typeface="Calibri"/>
              </a:rPr>
              <a:t>Jos hoito ei jatku ylläpitohoitona ja potilas on ollut oireeton puolen vuoden ajan yhtäjaksoisesti, voidaan lääkehoito sen jälkeen lopettaa. </a:t>
            </a:r>
          </a:p>
          <a:p>
            <a:endParaRPr lang="fi-FI" dirty="0">
              <a:cs typeface="Calibri"/>
            </a:endParaRPr>
          </a:p>
          <a:p>
            <a:endParaRPr lang="fi-FI" dirty="0">
              <a:cs typeface="Calibri"/>
            </a:endParaRPr>
          </a:p>
        </p:txBody>
      </p:sp>
    </p:spTree>
    <p:extLst>
      <p:ext uri="{BB962C8B-B14F-4D97-AF65-F5344CB8AC3E}">
        <p14:creationId xmlns:p14="http://schemas.microsoft.com/office/powerpoint/2010/main" val="13170354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Otsikko 1">
            <a:extLst>
              <a:ext uri="{FF2B5EF4-FFF2-40B4-BE49-F238E27FC236}">
                <a16:creationId xmlns:a16="http://schemas.microsoft.com/office/drawing/2014/main" id="{0B0E383C-8F0A-D8A2-A392-3E338E4F13DA}"/>
              </a:ext>
            </a:extLst>
          </p:cNvPr>
          <p:cNvSpPr>
            <a:spLocks noGrp="1"/>
          </p:cNvSpPr>
          <p:nvPr>
            <p:ph type="title"/>
          </p:nvPr>
        </p:nvSpPr>
        <p:spPr>
          <a:xfrm>
            <a:off x="838200" y="365125"/>
            <a:ext cx="10515600" cy="1325563"/>
          </a:xfrm>
        </p:spPr>
        <p:txBody>
          <a:bodyPr>
            <a:normAutofit/>
          </a:bodyPr>
          <a:lstStyle/>
          <a:p>
            <a:r>
              <a:rPr lang="fi-FI" dirty="0">
                <a:cs typeface="Calibri Light"/>
              </a:rPr>
              <a:t>Ylläpitohoito</a:t>
            </a:r>
            <a:endParaRPr lang="fi-FI" dirty="0"/>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Sisällön paikkamerkki 2">
            <a:extLst>
              <a:ext uri="{FF2B5EF4-FFF2-40B4-BE49-F238E27FC236}">
                <a16:creationId xmlns:a16="http://schemas.microsoft.com/office/drawing/2014/main" id="{729770AC-E43D-BF84-BEE9-B6011E3B81AB}"/>
              </a:ext>
            </a:extLst>
          </p:cNvPr>
          <p:cNvSpPr>
            <a:spLocks noGrp="1"/>
          </p:cNvSpPr>
          <p:nvPr>
            <p:ph idx="1"/>
          </p:nvPr>
        </p:nvSpPr>
        <p:spPr>
          <a:xfrm>
            <a:off x="838200" y="1825625"/>
            <a:ext cx="10515600" cy="4351338"/>
          </a:xfrm>
        </p:spPr>
        <p:txBody>
          <a:bodyPr vert="horz" lIns="91440" tIns="45720" rIns="91440" bIns="45720" rtlCol="0">
            <a:normAutofit/>
          </a:bodyPr>
          <a:lstStyle/>
          <a:p>
            <a:r>
              <a:rPr lang="fi-FI" sz="2600">
                <a:cs typeface="Calibri"/>
              </a:rPr>
              <a:t>Lääkehoitoa on hyvä jatkaa pitkäaikaisena uusiutumisen estohoitona, jos potilas on elämänsä aikana kärsinyt toistuvista ja vähintään keskivaikeista depressioista. </a:t>
            </a:r>
          </a:p>
          <a:p>
            <a:r>
              <a:rPr lang="fi-FI" sz="2600">
                <a:cs typeface="Calibri"/>
              </a:rPr>
              <a:t>Psykiatrian erikoislääkäri tai yleislääkäri voi tehdä päätöksen ylläpitohoidon aloittamisesta ja lopettamisesta. </a:t>
            </a:r>
          </a:p>
          <a:p>
            <a:r>
              <a:rPr lang="fi-FI" sz="2600">
                <a:cs typeface="Calibri"/>
              </a:rPr>
              <a:t>On suositeltavaa aloittaa ylläpitohoito, kun kyseessä on kolmas elämänaikainen depressiojakso. </a:t>
            </a:r>
          </a:p>
          <a:p>
            <a:r>
              <a:rPr lang="fi-FI" sz="2600">
                <a:cs typeface="Calibri"/>
              </a:rPr>
              <a:t>Ylläpitohoito toteutetaan samalla annoksella kuin akuutti- ja jatkohoito. </a:t>
            </a:r>
          </a:p>
          <a:p>
            <a:r>
              <a:rPr lang="fi-FI" sz="2600">
                <a:cs typeface="Calibri"/>
              </a:rPr>
              <a:t>Ylläpitolääkehoito edellyttää, että potilaan tilaa seurataan vähintään vuosittain vastaanottokäynneillä vaikka potilas olisikin täysin oireeton. </a:t>
            </a:r>
          </a:p>
          <a:p>
            <a:endParaRPr lang="fi-FI" sz="2600">
              <a:cs typeface="Calibri"/>
            </a:endParaRPr>
          </a:p>
        </p:txBody>
      </p:sp>
    </p:spTree>
    <p:extLst>
      <p:ext uri="{BB962C8B-B14F-4D97-AF65-F5344CB8AC3E}">
        <p14:creationId xmlns:p14="http://schemas.microsoft.com/office/powerpoint/2010/main" val="26574510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6D6306C-ED4F-4AAE-B4A5-EEA6AFAD72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7425F124-EA14-544D-4667-6F04576D8440}"/>
              </a:ext>
            </a:extLst>
          </p:cNvPr>
          <p:cNvSpPr>
            <a:spLocks noGrp="1"/>
          </p:cNvSpPr>
          <p:nvPr>
            <p:ph type="title"/>
          </p:nvPr>
        </p:nvSpPr>
        <p:spPr>
          <a:xfrm>
            <a:off x="643467" y="832262"/>
            <a:ext cx="8741879" cy="5953769"/>
          </a:xfrm>
        </p:spPr>
        <p:txBody>
          <a:bodyPr anchor="t">
            <a:normAutofit fontScale="90000"/>
          </a:bodyPr>
          <a:lstStyle/>
          <a:p>
            <a:r>
              <a:rPr lang="en-US" sz="4000" b="1" err="1">
                <a:cs typeface="Calibri Light"/>
              </a:rPr>
              <a:t>Yleisimmät</a:t>
            </a:r>
            <a:r>
              <a:rPr lang="en-US" sz="4000" b="1">
                <a:cs typeface="Calibri Light"/>
              </a:rPr>
              <a:t> </a:t>
            </a:r>
            <a:r>
              <a:rPr lang="en-US" sz="4000" b="1" err="1">
                <a:cs typeface="Calibri Light"/>
              </a:rPr>
              <a:t>masennuslääkkeet</a:t>
            </a:r>
            <a:r>
              <a:rPr lang="en-US" sz="4000" b="1">
                <a:cs typeface="Calibri Light"/>
              </a:rPr>
              <a:t>:</a:t>
            </a:r>
            <a:br>
              <a:rPr lang="en-US" sz="4000" b="1">
                <a:cs typeface="Calibri Light"/>
              </a:rPr>
            </a:br>
            <a:br>
              <a:rPr lang="en-US" sz="900">
                <a:cs typeface="Calibri Light"/>
              </a:rPr>
            </a:br>
            <a:br>
              <a:rPr lang="en-US" sz="900"/>
            </a:br>
            <a:r>
              <a:rPr lang="en-US" sz="1400" b="1"/>
              <a:t>1. SSRI-</a:t>
            </a:r>
            <a:r>
              <a:rPr lang="en-US" sz="1400" b="1" err="1"/>
              <a:t>lääkkeet</a:t>
            </a:r>
            <a:endParaRPr lang="en-US" sz="1400">
              <a:cs typeface="Calibri Light"/>
            </a:endParaRPr>
          </a:p>
          <a:p>
            <a:r>
              <a:rPr lang="en-US" sz="1400">
                <a:ea typeface="+mj-lt"/>
                <a:cs typeface="+mj-lt"/>
              </a:rPr>
              <a:t>SSRI-</a:t>
            </a:r>
            <a:r>
              <a:rPr lang="en-US" sz="1400" err="1">
                <a:ea typeface="+mj-lt"/>
                <a:cs typeface="+mj-lt"/>
              </a:rPr>
              <a:t>lääkkeet</a:t>
            </a:r>
            <a:r>
              <a:rPr lang="en-US" sz="1400">
                <a:ea typeface="+mj-lt"/>
                <a:cs typeface="+mj-lt"/>
              </a:rPr>
              <a:t> </a:t>
            </a:r>
            <a:r>
              <a:rPr lang="en-US" sz="1400" err="1">
                <a:ea typeface="+mj-lt"/>
                <a:cs typeface="+mj-lt"/>
              </a:rPr>
              <a:t>eli</a:t>
            </a:r>
            <a:r>
              <a:rPr lang="en-US" sz="1400">
                <a:ea typeface="+mj-lt"/>
                <a:cs typeface="+mj-lt"/>
              </a:rPr>
              <a:t> </a:t>
            </a:r>
            <a:r>
              <a:rPr lang="en-US" sz="1400" err="1">
                <a:ea typeface="+mj-lt"/>
                <a:cs typeface="+mj-lt"/>
              </a:rPr>
              <a:t>selektiiviset</a:t>
            </a:r>
            <a:r>
              <a:rPr lang="en-US" sz="1400">
                <a:ea typeface="+mj-lt"/>
                <a:cs typeface="+mj-lt"/>
              </a:rPr>
              <a:t> </a:t>
            </a:r>
            <a:r>
              <a:rPr lang="en-US" sz="1400" err="1">
                <a:ea typeface="+mj-lt"/>
                <a:cs typeface="+mj-lt"/>
              </a:rPr>
              <a:t>serotoniinin</a:t>
            </a:r>
            <a:r>
              <a:rPr lang="en-US" sz="1400">
                <a:ea typeface="+mj-lt"/>
                <a:cs typeface="+mj-lt"/>
              </a:rPr>
              <a:t> </a:t>
            </a:r>
            <a:r>
              <a:rPr lang="en-US" sz="1400" err="1">
                <a:ea typeface="+mj-lt"/>
                <a:cs typeface="+mj-lt"/>
              </a:rPr>
              <a:t>takaisinoton</a:t>
            </a:r>
            <a:r>
              <a:rPr lang="en-US" sz="1400">
                <a:ea typeface="+mj-lt"/>
                <a:cs typeface="+mj-lt"/>
              </a:rPr>
              <a:t> </a:t>
            </a:r>
            <a:r>
              <a:rPr lang="en-US" sz="1400" err="1">
                <a:ea typeface="+mj-lt"/>
                <a:cs typeface="+mj-lt"/>
              </a:rPr>
              <a:t>estäjät</a:t>
            </a:r>
            <a:r>
              <a:rPr lang="en-US" sz="1400">
                <a:ea typeface="+mj-lt"/>
                <a:cs typeface="+mj-lt"/>
              </a:rPr>
              <a:t> </a:t>
            </a:r>
            <a:r>
              <a:rPr lang="en-US" sz="1400" err="1">
                <a:ea typeface="+mj-lt"/>
                <a:cs typeface="+mj-lt"/>
              </a:rPr>
              <a:t>ovat</a:t>
            </a:r>
            <a:r>
              <a:rPr lang="en-US" sz="1400">
                <a:ea typeface="+mj-lt"/>
                <a:cs typeface="+mj-lt"/>
              </a:rPr>
              <a:t> </a:t>
            </a:r>
            <a:r>
              <a:rPr lang="en-US" sz="1400" err="1">
                <a:ea typeface="+mj-lt"/>
                <a:cs typeface="+mj-lt"/>
              </a:rPr>
              <a:t>masennuslääkkeistä</a:t>
            </a:r>
            <a:r>
              <a:rPr lang="en-US" sz="1400">
                <a:ea typeface="+mj-lt"/>
                <a:cs typeface="+mj-lt"/>
              </a:rPr>
              <a:t> </a:t>
            </a:r>
            <a:r>
              <a:rPr lang="en-US" sz="1400" err="1">
                <a:ea typeface="+mj-lt"/>
                <a:cs typeface="+mj-lt"/>
              </a:rPr>
              <a:t>yleisimpiä</a:t>
            </a:r>
            <a:r>
              <a:rPr lang="en-US" sz="1400">
                <a:ea typeface="+mj-lt"/>
                <a:cs typeface="+mj-lt"/>
              </a:rPr>
              <a:t>. </a:t>
            </a:r>
            <a:r>
              <a:rPr lang="en-US" sz="1400" err="1">
                <a:ea typeface="+mj-lt"/>
                <a:cs typeface="+mj-lt"/>
              </a:rPr>
              <a:t>Niiden</a:t>
            </a:r>
            <a:r>
              <a:rPr lang="en-US" sz="1400">
                <a:ea typeface="+mj-lt"/>
                <a:cs typeface="+mj-lt"/>
              </a:rPr>
              <a:t> </a:t>
            </a:r>
            <a:r>
              <a:rPr lang="en-US" sz="1400" err="1">
                <a:ea typeface="+mj-lt"/>
                <a:cs typeface="+mj-lt"/>
              </a:rPr>
              <a:t>vaikutus</a:t>
            </a:r>
            <a:r>
              <a:rPr lang="en-US" sz="1400">
                <a:ea typeface="+mj-lt"/>
                <a:cs typeface="+mj-lt"/>
              </a:rPr>
              <a:t> </a:t>
            </a:r>
            <a:r>
              <a:rPr lang="en-US" sz="1400" err="1">
                <a:ea typeface="+mj-lt"/>
                <a:cs typeface="+mj-lt"/>
              </a:rPr>
              <a:t>perustuu</a:t>
            </a:r>
            <a:r>
              <a:rPr lang="en-US" sz="1400">
                <a:ea typeface="+mj-lt"/>
                <a:cs typeface="+mj-lt"/>
              </a:rPr>
              <a:t> </a:t>
            </a:r>
            <a:r>
              <a:rPr lang="en-US" sz="1400" err="1">
                <a:ea typeface="+mj-lt"/>
                <a:cs typeface="+mj-lt"/>
              </a:rPr>
              <a:t>mielihyvähormoni</a:t>
            </a:r>
            <a:r>
              <a:rPr lang="en-US" sz="1400">
                <a:ea typeface="+mj-lt"/>
                <a:cs typeface="+mj-lt"/>
              </a:rPr>
              <a:t> </a:t>
            </a:r>
            <a:r>
              <a:rPr lang="en-US" sz="1400" err="1">
                <a:ea typeface="+mj-lt"/>
                <a:cs typeface="+mj-lt"/>
              </a:rPr>
              <a:t>serotoniinin</a:t>
            </a:r>
            <a:r>
              <a:rPr lang="en-US" sz="1400">
                <a:ea typeface="+mj-lt"/>
                <a:cs typeface="+mj-lt"/>
              </a:rPr>
              <a:t> </a:t>
            </a:r>
            <a:r>
              <a:rPr lang="en-US" sz="1400" err="1">
                <a:ea typeface="+mj-lt"/>
                <a:cs typeface="+mj-lt"/>
              </a:rPr>
              <a:t>lisäämiseen</a:t>
            </a:r>
            <a:r>
              <a:rPr lang="en-US" sz="1400">
                <a:ea typeface="+mj-lt"/>
                <a:cs typeface="+mj-lt"/>
              </a:rPr>
              <a:t> </a:t>
            </a:r>
            <a:r>
              <a:rPr lang="en-US" sz="1400" err="1">
                <a:ea typeface="+mj-lt"/>
                <a:cs typeface="+mj-lt"/>
              </a:rPr>
              <a:t>keskushermostossa</a:t>
            </a:r>
            <a:r>
              <a:rPr lang="en-US" sz="1400">
                <a:ea typeface="+mj-lt"/>
                <a:cs typeface="+mj-lt"/>
              </a:rPr>
              <a:t>. SSRI-</a:t>
            </a:r>
            <a:r>
              <a:rPr lang="en-US" sz="1400" err="1">
                <a:ea typeface="+mj-lt"/>
                <a:cs typeface="+mj-lt"/>
              </a:rPr>
              <a:t>lääkkeiden</a:t>
            </a:r>
            <a:r>
              <a:rPr lang="en-US" sz="1400">
                <a:ea typeface="+mj-lt"/>
                <a:cs typeface="+mj-lt"/>
              </a:rPr>
              <a:t> </a:t>
            </a:r>
            <a:r>
              <a:rPr lang="en-US" sz="1400" err="1">
                <a:ea typeface="+mj-lt"/>
                <a:cs typeface="+mj-lt"/>
              </a:rPr>
              <a:t>yleisyyden</a:t>
            </a:r>
            <a:r>
              <a:rPr lang="en-US" sz="1400">
                <a:ea typeface="+mj-lt"/>
                <a:cs typeface="+mj-lt"/>
              </a:rPr>
              <a:t> </a:t>
            </a:r>
            <a:r>
              <a:rPr lang="en-US" sz="1400" err="1">
                <a:ea typeface="+mj-lt"/>
                <a:cs typeface="+mj-lt"/>
              </a:rPr>
              <a:t>taustalla</a:t>
            </a:r>
            <a:r>
              <a:rPr lang="en-US" sz="1400">
                <a:ea typeface="+mj-lt"/>
                <a:cs typeface="+mj-lt"/>
              </a:rPr>
              <a:t> </a:t>
            </a:r>
            <a:r>
              <a:rPr lang="en-US" sz="1400" err="1">
                <a:ea typeface="+mj-lt"/>
                <a:cs typeface="+mj-lt"/>
              </a:rPr>
              <a:t>voidaan</a:t>
            </a:r>
            <a:r>
              <a:rPr lang="en-US" sz="1400">
                <a:ea typeface="+mj-lt"/>
                <a:cs typeface="+mj-lt"/>
              </a:rPr>
              <a:t> </a:t>
            </a:r>
            <a:r>
              <a:rPr lang="en-US" sz="1400" err="1">
                <a:ea typeface="+mj-lt"/>
                <a:cs typeface="+mj-lt"/>
              </a:rPr>
              <a:t>nähdä</a:t>
            </a:r>
            <a:r>
              <a:rPr lang="en-US" sz="1400">
                <a:ea typeface="+mj-lt"/>
                <a:cs typeface="+mj-lt"/>
              </a:rPr>
              <a:t> </a:t>
            </a:r>
            <a:r>
              <a:rPr lang="en-US" sz="1400" err="1">
                <a:ea typeface="+mj-lt"/>
                <a:cs typeface="+mj-lt"/>
              </a:rPr>
              <a:t>niiden</a:t>
            </a:r>
            <a:r>
              <a:rPr lang="en-US" sz="1400">
                <a:ea typeface="+mj-lt"/>
                <a:cs typeface="+mj-lt"/>
              </a:rPr>
              <a:t> </a:t>
            </a:r>
            <a:r>
              <a:rPr lang="en-US" sz="1400" err="1">
                <a:ea typeface="+mj-lt"/>
                <a:cs typeface="+mj-lt"/>
              </a:rPr>
              <a:t>helppokäyttöisyys</a:t>
            </a:r>
            <a:r>
              <a:rPr lang="en-US" sz="1400">
                <a:ea typeface="+mj-lt"/>
                <a:cs typeface="+mj-lt"/>
              </a:rPr>
              <a:t> ja </a:t>
            </a:r>
            <a:r>
              <a:rPr lang="en-US" sz="1400" err="1">
                <a:ea typeface="+mj-lt"/>
                <a:cs typeface="+mj-lt"/>
              </a:rPr>
              <a:t>hyvä</a:t>
            </a:r>
            <a:r>
              <a:rPr lang="en-US" sz="1400">
                <a:ea typeface="+mj-lt"/>
                <a:cs typeface="+mj-lt"/>
              </a:rPr>
              <a:t> </a:t>
            </a:r>
            <a:r>
              <a:rPr lang="en-US" sz="1400" err="1">
                <a:ea typeface="+mj-lt"/>
                <a:cs typeface="+mj-lt"/>
              </a:rPr>
              <a:t>siedettävyys</a:t>
            </a:r>
            <a:r>
              <a:rPr lang="en-US" sz="1400">
                <a:ea typeface="+mj-lt"/>
                <a:cs typeface="+mj-lt"/>
              </a:rPr>
              <a:t>.</a:t>
            </a:r>
            <a:br>
              <a:rPr lang="en-US" sz="1400">
                <a:ea typeface="+mj-lt"/>
                <a:cs typeface="+mj-lt"/>
              </a:rPr>
            </a:br>
            <a:endParaRPr lang="en-US" sz="1400">
              <a:cs typeface="Calibri Light"/>
            </a:endParaRPr>
          </a:p>
          <a:p>
            <a:r>
              <a:rPr lang="en-US" sz="1400" b="1"/>
              <a:t>2. SNRI-</a:t>
            </a:r>
            <a:r>
              <a:rPr lang="en-US" sz="1400" b="1" err="1"/>
              <a:t>lääkkeet</a:t>
            </a:r>
            <a:endParaRPr lang="en-US" sz="1400">
              <a:cs typeface="Calibri Light"/>
            </a:endParaRPr>
          </a:p>
          <a:p>
            <a:r>
              <a:rPr lang="en-US" sz="1400">
                <a:ea typeface="+mj-lt"/>
                <a:cs typeface="+mj-lt"/>
              </a:rPr>
              <a:t>SNRI-</a:t>
            </a:r>
            <a:r>
              <a:rPr lang="en-US" sz="1400" err="1">
                <a:ea typeface="+mj-lt"/>
                <a:cs typeface="+mj-lt"/>
              </a:rPr>
              <a:t>lääkkeet</a:t>
            </a:r>
            <a:r>
              <a:rPr lang="en-US" sz="1400">
                <a:ea typeface="+mj-lt"/>
                <a:cs typeface="+mj-lt"/>
              </a:rPr>
              <a:t> </a:t>
            </a:r>
            <a:r>
              <a:rPr lang="en-US" sz="1400" err="1">
                <a:ea typeface="+mj-lt"/>
                <a:cs typeface="+mj-lt"/>
              </a:rPr>
              <a:t>eli</a:t>
            </a:r>
            <a:r>
              <a:rPr lang="en-US" sz="1400">
                <a:ea typeface="+mj-lt"/>
                <a:cs typeface="+mj-lt"/>
              </a:rPr>
              <a:t> </a:t>
            </a:r>
            <a:r>
              <a:rPr lang="en-US" sz="1400" err="1">
                <a:ea typeface="+mj-lt"/>
                <a:cs typeface="+mj-lt"/>
              </a:rPr>
              <a:t>serotoniinin</a:t>
            </a:r>
            <a:r>
              <a:rPr lang="en-US" sz="1400">
                <a:ea typeface="+mj-lt"/>
                <a:cs typeface="+mj-lt"/>
              </a:rPr>
              <a:t> ja </a:t>
            </a:r>
            <a:r>
              <a:rPr lang="en-US" sz="1400" err="1">
                <a:ea typeface="+mj-lt"/>
                <a:cs typeface="+mj-lt"/>
              </a:rPr>
              <a:t>noradrenaliinin</a:t>
            </a:r>
            <a:r>
              <a:rPr lang="en-US" sz="1400">
                <a:ea typeface="+mj-lt"/>
                <a:cs typeface="+mj-lt"/>
              </a:rPr>
              <a:t> </a:t>
            </a:r>
            <a:r>
              <a:rPr lang="en-US" sz="1400" err="1">
                <a:ea typeface="+mj-lt"/>
                <a:cs typeface="+mj-lt"/>
              </a:rPr>
              <a:t>takaisinoton</a:t>
            </a:r>
            <a:r>
              <a:rPr lang="en-US" sz="1400">
                <a:ea typeface="+mj-lt"/>
                <a:cs typeface="+mj-lt"/>
              </a:rPr>
              <a:t> </a:t>
            </a:r>
            <a:r>
              <a:rPr lang="en-US" sz="1400" err="1">
                <a:ea typeface="+mj-lt"/>
                <a:cs typeface="+mj-lt"/>
              </a:rPr>
              <a:t>estäjät</a:t>
            </a:r>
            <a:r>
              <a:rPr lang="en-US" sz="1400">
                <a:ea typeface="+mj-lt"/>
                <a:cs typeface="+mj-lt"/>
              </a:rPr>
              <a:t> </a:t>
            </a:r>
            <a:r>
              <a:rPr lang="en-US" sz="1400" err="1">
                <a:ea typeface="+mj-lt"/>
                <a:cs typeface="+mj-lt"/>
              </a:rPr>
              <a:t>muistuttavat</a:t>
            </a:r>
            <a:r>
              <a:rPr lang="en-US" sz="1400">
                <a:ea typeface="+mj-lt"/>
                <a:cs typeface="+mj-lt"/>
              </a:rPr>
              <a:t> </a:t>
            </a:r>
            <a:r>
              <a:rPr lang="en-US" sz="1400" err="1">
                <a:ea typeface="+mj-lt"/>
                <a:cs typeface="+mj-lt"/>
              </a:rPr>
              <a:t>paljon</a:t>
            </a:r>
            <a:r>
              <a:rPr lang="en-US" sz="1400">
                <a:ea typeface="+mj-lt"/>
                <a:cs typeface="+mj-lt"/>
              </a:rPr>
              <a:t> SSRI-</a:t>
            </a:r>
            <a:r>
              <a:rPr lang="en-US" sz="1400" err="1">
                <a:ea typeface="+mj-lt"/>
                <a:cs typeface="+mj-lt"/>
              </a:rPr>
              <a:t>lääkkeitä</a:t>
            </a:r>
            <a:r>
              <a:rPr lang="en-US" sz="1400">
                <a:ea typeface="+mj-lt"/>
                <a:cs typeface="+mj-lt"/>
              </a:rPr>
              <a:t>. Ne </a:t>
            </a:r>
            <a:r>
              <a:rPr lang="en-US" sz="1400" err="1">
                <a:ea typeface="+mj-lt"/>
                <a:cs typeface="+mj-lt"/>
              </a:rPr>
              <a:t>eroavat</a:t>
            </a:r>
            <a:r>
              <a:rPr lang="en-US" sz="1400">
                <a:ea typeface="+mj-lt"/>
                <a:cs typeface="+mj-lt"/>
              </a:rPr>
              <a:t> </a:t>
            </a:r>
            <a:r>
              <a:rPr lang="en-US" sz="1400" err="1">
                <a:ea typeface="+mj-lt"/>
                <a:cs typeface="+mj-lt"/>
              </a:rPr>
              <a:t>kuitenkin</a:t>
            </a:r>
            <a:r>
              <a:rPr lang="en-US" sz="1400">
                <a:ea typeface="+mj-lt"/>
                <a:cs typeface="+mj-lt"/>
              </a:rPr>
              <a:t> </a:t>
            </a:r>
            <a:r>
              <a:rPr lang="en-US" sz="1400" err="1">
                <a:ea typeface="+mj-lt"/>
                <a:cs typeface="+mj-lt"/>
              </a:rPr>
              <a:t>muun</a:t>
            </a:r>
            <a:r>
              <a:rPr lang="en-US" sz="1400">
                <a:ea typeface="+mj-lt"/>
                <a:cs typeface="+mj-lt"/>
              </a:rPr>
              <a:t> </a:t>
            </a:r>
            <a:r>
              <a:rPr lang="en-US" sz="1400" err="1">
                <a:ea typeface="+mj-lt"/>
                <a:cs typeface="+mj-lt"/>
              </a:rPr>
              <a:t>muassa</a:t>
            </a:r>
            <a:r>
              <a:rPr lang="en-US" sz="1400">
                <a:ea typeface="+mj-lt"/>
                <a:cs typeface="+mj-lt"/>
              </a:rPr>
              <a:t> </a:t>
            </a:r>
            <a:r>
              <a:rPr lang="en-US" sz="1400" err="1">
                <a:ea typeface="+mj-lt"/>
                <a:cs typeface="+mj-lt"/>
              </a:rPr>
              <a:t>siinä</a:t>
            </a:r>
            <a:r>
              <a:rPr lang="en-US" sz="1400">
                <a:ea typeface="+mj-lt"/>
                <a:cs typeface="+mj-lt"/>
              </a:rPr>
              <a:t>, </a:t>
            </a:r>
            <a:r>
              <a:rPr lang="en-US" sz="1400" err="1">
                <a:ea typeface="+mj-lt"/>
                <a:cs typeface="+mj-lt"/>
              </a:rPr>
              <a:t>että</a:t>
            </a:r>
            <a:r>
              <a:rPr lang="en-US" sz="1400">
                <a:ea typeface="+mj-lt"/>
                <a:cs typeface="+mj-lt"/>
              </a:rPr>
              <a:t> SNRI-</a:t>
            </a:r>
            <a:r>
              <a:rPr lang="en-US" sz="1400" err="1">
                <a:ea typeface="+mj-lt"/>
                <a:cs typeface="+mj-lt"/>
              </a:rPr>
              <a:t>lääkkeet</a:t>
            </a:r>
            <a:r>
              <a:rPr lang="en-US" sz="1400">
                <a:ea typeface="+mj-lt"/>
                <a:cs typeface="+mj-lt"/>
              </a:rPr>
              <a:t> </a:t>
            </a:r>
            <a:r>
              <a:rPr lang="en-US" sz="1400" err="1">
                <a:ea typeface="+mj-lt"/>
                <a:cs typeface="+mj-lt"/>
              </a:rPr>
              <a:t>lisäävät</a:t>
            </a:r>
            <a:r>
              <a:rPr lang="en-US" sz="1400">
                <a:ea typeface="+mj-lt"/>
                <a:cs typeface="+mj-lt"/>
              </a:rPr>
              <a:t> </a:t>
            </a:r>
            <a:r>
              <a:rPr lang="en-US" sz="1400" err="1">
                <a:ea typeface="+mj-lt"/>
                <a:cs typeface="+mj-lt"/>
              </a:rPr>
              <a:t>serotoniinin</a:t>
            </a:r>
            <a:r>
              <a:rPr lang="en-US" sz="1400">
                <a:ea typeface="+mj-lt"/>
                <a:cs typeface="+mj-lt"/>
              </a:rPr>
              <a:t> </a:t>
            </a:r>
            <a:r>
              <a:rPr lang="en-US" sz="1400" err="1">
                <a:ea typeface="+mj-lt"/>
                <a:cs typeface="+mj-lt"/>
              </a:rPr>
              <a:t>lisäksi</a:t>
            </a:r>
            <a:r>
              <a:rPr lang="en-US" sz="1400">
                <a:ea typeface="+mj-lt"/>
                <a:cs typeface="+mj-lt"/>
              </a:rPr>
              <a:t> </a:t>
            </a:r>
            <a:r>
              <a:rPr lang="en-US" sz="1400" err="1">
                <a:ea typeface="+mj-lt"/>
                <a:cs typeface="+mj-lt"/>
              </a:rPr>
              <a:t>myös</a:t>
            </a:r>
            <a:r>
              <a:rPr lang="en-US" sz="1400">
                <a:ea typeface="+mj-lt"/>
                <a:cs typeface="+mj-lt"/>
              </a:rPr>
              <a:t> </a:t>
            </a:r>
            <a:r>
              <a:rPr lang="en-US" sz="1400" err="1">
                <a:ea typeface="+mj-lt"/>
                <a:cs typeface="+mj-lt"/>
              </a:rPr>
              <a:t>toisen</a:t>
            </a:r>
            <a:r>
              <a:rPr lang="en-US" sz="1400">
                <a:ea typeface="+mj-lt"/>
                <a:cs typeface="+mj-lt"/>
              </a:rPr>
              <a:t> </a:t>
            </a:r>
            <a:r>
              <a:rPr lang="en-US" sz="1400" err="1">
                <a:ea typeface="+mj-lt"/>
                <a:cs typeface="+mj-lt"/>
              </a:rPr>
              <a:t>mielihyvähormonin</a:t>
            </a:r>
            <a:r>
              <a:rPr lang="en-US" sz="1400">
                <a:ea typeface="+mj-lt"/>
                <a:cs typeface="+mj-lt"/>
              </a:rPr>
              <a:t>, </a:t>
            </a:r>
            <a:r>
              <a:rPr lang="en-US" sz="1400" err="1">
                <a:ea typeface="+mj-lt"/>
                <a:cs typeface="+mj-lt"/>
              </a:rPr>
              <a:t>noradrenaliinin</a:t>
            </a:r>
            <a:r>
              <a:rPr lang="en-US" sz="1400">
                <a:ea typeface="+mj-lt"/>
                <a:cs typeface="+mj-lt"/>
              </a:rPr>
              <a:t> </a:t>
            </a:r>
            <a:r>
              <a:rPr lang="en-US" sz="1400" err="1">
                <a:ea typeface="+mj-lt"/>
                <a:cs typeface="+mj-lt"/>
              </a:rPr>
              <a:t>määrää</a:t>
            </a:r>
            <a:r>
              <a:rPr lang="en-US" sz="1400">
                <a:ea typeface="+mj-lt"/>
                <a:cs typeface="+mj-lt"/>
              </a:rPr>
              <a:t> </a:t>
            </a:r>
            <a:r>
              <a:rPr lang="en-US" sz="1400" err="1">
                <a:ea typeface="+mj-lt"/>
                <a:cs typeface="+mj-lt"/>
              </a:rPr>
              <a:t>keskushermostossa</a:t>
            </a:r>
            <a:r>
              <a:rPr lang="en-US" sz="1400">
                <a:ea typeface="+mj-lt"/>
                <a:cs typeface="+mj-lt"/>
              </a:rPr>
              <a:t>. SNRI-</a:t>
            </a:r>
            <a:r>
              <a:rPr lang="en-US" sz="1400" err="1">
                <a:ea typeface="+mj-lt"/>
                <a:cs typeface="+mj-lt"/>
              </a:rPr>
              <a:t>lääkkeitä</a:t>
            </a:r>
            <a:r>
              <a:rPr lang="en-US" sz="1400">
                <a:ea typeface="+mj-lt"/>
                <a:cs typeface="+mj-lt"/>
              </a:rPr>
              <a:t> </a:t>
            </a:r>
            <a:r>
              <a:rPr lang="en-US" sz="1400" err="1">
                <a:ea typeface="+mj-lt"/>
                <a:cs typeface="+mj-lt"/>
              </a:rPr>
              <a:t>suositellaan</a:t>
            </a:r>
            <a:r>
              <a:rPr lang="en-US" sz="1400">
                <a:ea typeface="+mj-lt"/>
                <a:cs typeface="+mj-lt"/>
              </a:rPr>
              <a:t> </a:t>
            </a:r>
            <a:r>
              <a:rPr lang="en-US" sz="1400" err="1">
                <a:ea typeface="+mj-lt"/>
                <a:cs typeface="+mj-lt"/>
              </a:rPr>
              <a:t>yleisesti</a:t>
            </a:r>
            <a:r>
              <a:rPr lang="en-US" sz="1400">
                <a:ea typeface="+mj-lt"/>
                <a:cs typeface="+mj-lt"/>
              </a:rPr>
              <a:t> </a:t>
            </a:r>
            <a:r>
              <a:rPr lang="en-US" sz="1400" err="1">
                <a:ea typeface="+mj-lt"/>
                <a:cs typeface="+mj-lt"/>
              </a:rPr>
              <a:t>masennustiloihin</a:t>
            </a:r>
            <a:r>
              <a:rPr lang="en-US" sz="1400">
                <a:ea typeface="+mj-lt"/>
                <a:cs typeface="+mj-lt"/>
              </a:rPr>
              <a:t>, </a:t>
            </a:r>
            <a:r>
              <a:rPr lang="en-US" sz="1400" err="1">
                <a:ea typeface="+mj-lt"/>
                <a:cs typeface="+mj-lt"/>
              </a:rPr>
              <a:t>jotka</a:t>
            </a:r>
            <a:r>
              <a:rPr lang="en-US" sz="1400">
                <a:ea typeface="+mj-lt"/>
                <a:cs typeface="+mj-lt"/>
              </a:rPr>
              <a:t> </a:t>
            </a:r>
            <a:r>
              <a:rPr lang="en-US" sz="1400" err="1">
                <a:ea typeface="+mj-lt"/>
                <a:cs typeface="+mj-lt"/>
              </a:rPr>
              <a:t>ovat</a:t>
            </a:r>
            <a:r>
              <a:rPr lang="en-US" sz="1400">
                <a:ea typeface="+mj-lt"/>
                <a:cs typeface="+mj-lt"/>
              </a:rPr>
              <a:t> </a:t>
            </a:r>
            <a:r>
              <a:rPr lang="en-US" sz="1400" err="1">
                <a:ea typeface="+mj-lt"/>
                <a:cs typeface="+mj-lt"/>
              </a:rPr>
              <a:t>tyypiltään</a:t>
            </a:r>
            <a:r>
              <a:rPr lang="en-US" sz="1400">
                <a:ea typeface="+mj-lt"/>
                <a:cs typeface="+mj-lt"/>
              </a:rPr>
              <a:t> </a:t>
            </a:r>
            <a:r>
              <a:rPr lang="en-US" sz="1400" err="1">
                <a:ea typeface="+mj-lt"/>
                <a:cs typeface="+mj-lt"/>
              </a:rPr>
              <a:t>melankolisia</a:t>
            </a:r>
            <a:r>
              <a:rPr lang="en-US" sz="1400">
                <a:ea typeface="+mj-lt"/>
                <a:cs typeface="+mj-lt"/>
              </a:rPr>
              <a:t>.</a:t>
            </a:r>
            <a:br>
              <a:rPr lang="en-US" sz="1400">
                <a:ea typeface="+mj-lt"/>
                <a:cs typeface="+mj-lt"/>
              </a:rPr>
            </a:br>
            <a:endParaRPr lang="en-US" sz="1400">
              <a:cs typeface="Calibri Light"/>
            </a:endParaRPr>
          </a:p>
          <a:p>
            <a:r>
              <a:rPr lang="en-US" sz="1400" b="1"/>
              <a:t>3. </a:t>
            </a:r>
            <a:r>
              <a:rPr lang="en-US" sz="1400" b="1" err="1"/>
              <a:t>Trisykliset</a:t>
            </a:r>
            <a:r>
              <a:rPr lang="en-US" sz="1400" b="1"/>
              <a:t> </a:t>
            </a:r>
            <a:r>
              <a:rPr lang="en-US" sz="1400" b="1" err="1"/>
              <a:t>masennuslääkkeet</a:t>
            </a:r>
            <a:endParaRPr lang="en-US" sz="1400">
              <a:cs typeface="Calibri Light"/>
            </a:endParaRPr>
          </a:p>
          <a:p>
            <a:r>
              <a:rPr lang="en-US" sz="1400" err="1">
                <a:ea typeface="+mj-lt"/>
                <a:cs typeface="+mj-lt"/>
              </a:rPr>
              <a:t>Trisykliset</a:t>
            </a:r>
            <a:r>
              <a:rPr lang="en-US" sz="1400">
                <a:ea typeface="+mj-lt"/>
                <a:cs typeface="+mj-lt"/>
              </a:rPr>
              <a:t> </a:t>
            </a:r>
            <a:r>
              <a:rPr lang="en-US" sz="1400" err="1">
                <a:ea typeface="+mj-lt"/>
                <a:cs typeface="+mj-lt"/>
              </a:rPr>
              <a:t>lääkkeet</a:t>
            </a:r>
            <a:r>
              <a:rPr lang="en-US" sz="1400">
                <a:ea typeface="+mj-lt"/>
                <a:cs typeface="+mj-lt"/>
              </a:rPr>
              <a:t> </a:t>
            </a:r>
            <a:r>
              <a:rPr lang="en-US" sz="1400" err="1">
                <a:ea typeface="+mj-lt"/>
                <a:cs typeface="+mj-lt"/>
              </a:rPr>
              <a:t>ovat</a:t>
            </a:r>
            <a:r>
              <a:rPr lang="en-US" sz="1400">
                <a:ea typeface="+mj-lt"/>
                <a:cs typeface="+mj-lt"/>
              </a:rPr>
              <a:t> </a:t>
            </a:r>
            <a:r>
              <a:rPr lang="en-US" sz="1400" err="1">
                <a:ea typeface="+mj-lt"/>
                <a:cs typeface="+mj-lt"/>
              </a:rPr>
              <a:t>masennuslääkkeistä</a:t>
            </a:r>
            <a:r>
              <a:rPr lang="en-US" sz="1400">
                <a:ea typeface="+mj-lt"/>
                <a:cs typeface="+mj-lt"/>
              </a:rPr>
              <a:t> </a:t>
            </a:r>
            <a:r>
              <a:rPr lang="en-US" sz="1400" err="1">
                <a:ea typeface="+mj-lt"/>
                <a:cs typeface="+mj-lt"/>
              </a:rPr>
              <a:t>vanhimpia</a:t>
            </a:r>
            <a:r>
              <a:rPr lang="en-US" sz="1400">
                <a:ea typeface="+mj-lt"/>
                <a:cs typeface="+mj-lt"/>
              </a:rPr>
              <a:t>: </a:t>
            </a:r>
            <a:r>
              <a:rPr lang="en-US" sz="1400" err="1">
                <a:ea typeface="+mj-lt"/>
                <a:cs typeface="+mj-lt"/>
              </a:rPr>
              <a:t>niitä</a:t>
            </a:r>
            <a:r>
              <a:rPr lang="en-US" sz="1400">
                <a:ea typeface="+mj-lt"/>
                <a:cs typeface="+mj-lt"/>
              </a:rPr>
              <a:t> on </a:t>
            </a:r>
            <a:r>
              <a:rPr lang="en-US" sz="1400" err="1">
                <a:ea typeface="+mj-lt"/>
                <a:cs typeface="+mj-lt"/>
              </a:rPr>
              <a:t>käytetty</a:t>
            </a:r>
            <a:r>
              <a:rPr lang="en-US" sz="1400">
                <a:ea typeface="+mj-lt"/>
                <a:cs typeface="+mj-lt"/>
              </a:rPr>
              <a:t> </a:t>
            </a:r>
            <a:r>
              <a:rPr lang="en-US" sz="1400" err="1">
                <a:ea typeface="+mj-lt"/>
                <a:cs typeface="+mj-lt"/>
              </a:rPr>
              <a:t>Suomessa</a:t>
            </a:r>
            <a:r>
              <a:rPr lang="en-US" sz="1400">
                <a:ea typeface="+mj-lt"/>
                <a:cs typeface="+mj-lt"/>
              </a:rPr>
              <a:t> 1960-luvulta </a:t>
            </a:r>
            <a:r>
              <a:rPr lang="en-US" sz="1400" err="1">
                <a:ea typeface="+mj-lt"/>
                <a:cs typeface="+mj-lt"/>
              </a:rPr>
              <a:t>eteenpäin</a:t>
            </a:r>
            <a:r>
              <a:rPr lang="en-US" sz="1400">
                <a:ea typeface="+mj-lt"/>
                <a:cs typeface="+mj-lt"/>
              </a:rPr>
              <a:t>. </a:t>
            </a:r>
            <a:r>
              <a:rPr lang="en-US" sz="1400" err="1">
                <a:ea typeface="+mj-lt"/>
                <a:cs typeface="+mj-lt"/>
              </a:rPr>
              <a:t>Niiden</a:t>
            </a:r>
            <a:r>
              <a:rPr lang="en-US" sz="1400">
                <a:ea typeface="+mj-lt"/>
                <a:cs typeface="+mj-lt"/>
              </a:rPr>
              <a:t> </a:t>
            </a:r>
            <a:r>
              <a:rPr lang="en-US" sz="1400" err="1">
                <a:ea typeface="+mj-lt"/>
                <a:cs typeface="+mj-lt"/>
              </a:rPr>
              <a:t>vaikutus</a:t>
            </a:r>
            <a:r>
              <a:rPr lang="en-US" sz="1400">
                <a:ea typeface="+mj-lt"/>
                <a:cs typeface="+mj-lt"/>
              </a:rPr>
              <a:t> on </a:t>
            </a:r>
            <a:r>
              <a:rPr lang="en-US" sz="1400" err="1">
                <a:ea typeface="+mj-lt"/>
                <a:cs typeface="+mj-lt"/>
              </a:rPr>
              <a:t>jossain</a:t>
            </a:r>
            <a:r>
              <a:rPr lang="en-US" sz="1400">
                <a:ea typeface="+mj-lt"/>
                <a:cs typeface="+mj-lt"/>
              </a:rPr>
              <a:t> </a:t>
            </a:r>
            <a:r>
              <a:rPr lang="en-US" sz="1400" err="1">
                <a:ea typeface="+mj-lt"/>
                <a:cs typeface="+mj-lt"/>
              </a:rPr>
              <a:t>määrin</a:t>
            </a:r>
            <a:r>
              <a:rPr lang="en-US" sz="1400">
                <a:ea typeface="+mj-lt"/>
                <a:cs typeface="+mj-lt"/>
              </a:rPr>
              <a:t> </a:t>
            </a:r>
            <a:r>
              <a:rPr lang="en-US" sz="1400" err="1">
                <a:ea typeface="+mj-lt"/>
                <a:cs typeface="+mj-lt"/>
              </a:rPr>
              <a:t>sama</a:t>
            </a:r>
            <a:r>
              <a:rPr lang="en-US" sz="1400">
                <a:ea typeface="+mj-lt"/>
                <a:cs typeface="+mj-lt"/>
              </a:rPr>
              <a:t> </a:t>
            </a:r>
            <a:r>
              <a:rPr lang="en-US" sz="1400" err="1">
                <a:ea typeface="+mj-lt"/>
                <a:cs typeface="+mj-lt"/>
              </a:rPr>
              <a:t>kuin</a:t>
            </a:r>
            <a:r>
              <a:rPr lang="en-US" sz="1400">
                <a:ea typeface="+mj-lt"/>
                <a:cs typeface="+mj-lt"/>
              </a:rPr>
              <a:t> SSRI- ja SNRI-</a:t>
            </a:r>
            <a:r>
              <a:rPr lang="en-US" sz="1400" err="1">
                <a:ea typeface="+mj-lt"/>
                <a:cs typeface="+mj-lt"/>
              </a:rPr>
              <a:t>lääkkeidenkin</a:t>
            </a:r>
            <a:r>
              <a:rPr lang="en-US" sz="1400">
                <a:ea typeface="+mj-lt"/>
                <a:cs typeface="+mj-lt"/>
              </a:rPr>
              <a:t>, </a:t>
            </a:r>
            <a:r>
              <a:rPr lang="en-US" sz="1400" err="1">
                <a:ea typeface="+mj-lt"/>
                <a:cs typeface="+mj-lt"/>
              </a:rPr>
              <a:t>sillä</a:t>
            </a:r>
            <a:r>
              <a:rPr lang="en-US" sz="1400">
                <a:ea typeface="+mj-lt"/>
                <a:cs typeface="+mj-lt"/>
              </a:rPr>
              <a:t> </a:t>
            </a:r>
            <a:r>
              <a:rPr lang="en-US" sz="1400" err="1">
                <a:ea typeface="+mj-lt"/>
                <a:cs typeface="+mj-lt"/>
              </a:rPr>
              <a:t>myös</a:t>
            </a:r>
            <a:r>
              <a:rPr lang="en-US" sz="1400">
                <a:ea typeface="+mj-lt"/>
                <a:cs typeface="+mj-lt"/>
              </a:rPr>
              <a:t> </a:t>
            </a:r>
            <a:r>
              <a:rPr lang="en-US" sz="1400" err="1">
                <a:ea typeface="+mj-lt"/>
                <a:cs typeface="+mj-lt"/>
              </a:rPr>
              <a:t>trisykliset</a:t>
            </a:r>
            <a:r>
              <a:rPr lang="en-US" sz="1400">
                <a:ea typeface="+mj-lt"/>
                <a:cs typeface="+mj-lt"/>
              </a:rPr>
              <a:t> </a:t>
            </a:r>
            <a:r>
              <a:rPr lang="en-US" sz="1400" err="1">
                <a:ea typeface="+mj-lt"/>
                <a:cs typeface="+mj-lt"/>
              </a:rPr>
              <a:t>masennuslääkkeet</a:t>
            </a:r>
            <a:r>
              <a:rPr lang="en-US" sz="1400">
                <a:ea typeface="+mj-lt"/>
                <a:cs typeface="+mj-lt"/>
              </a:rPr>
              <a:t> </a:t>
            </a:r>
            <a:r>
              <a:rPr lang="en-US" sz="1400" err="1">
                <a:ea typeface="+mj-lt"/>
                <a:cs typeface="+mj-lt"/>
              </a:rPr>
              <a:t>lisäävät</a:t>
            </a:r>
            <a:r>
              <a:rPr lang="en-US" sz="1400">
                <a:ea typeface="+mj-lt"/>
                <a:cs typeface="+mj-lt"/>
              </a:rPr>
              <a:t> </a:t>
            </a:r>
            <a:r>
              <a:rPr lang="en-US" sz="1400" err="1">
                <a:ea typeface="+mj-lt"/>
                <a:cs typeface="+mj-lt"/>
              </a:rPr>
              <a:t>eri</a:t>
            </a:r>
            <a:r>
              <a:rPr lang="en-US" sz="1400">
                <a:ea typeface="+mj-lt"/>
                <a:cs typeface="+mj-lt"/>
              </a:rPr>
              <a:t> </a:t>
            </a:r>
            <a:r>
              <a:rPr lang="en-US" sz="1400" err="1">
                <a:ea typeface="+mj-lt"/>
                <a:cs typeface="+mj-lt"/>
              </a:rPr>
              <a:t>mielihyvähormonien</a:t>
            </a:r>
            <a:r>
              <a:rPr lang="en-US" sz="1400">
                <a:ea typeface="+mj-lt"/>
                <a:cs typeface="+mj-lt"/>
              </a:rPr>
              <a:t> </a:t>
            </a:r>
            <a:r>
              <a:rPr lang="en-US" sz="1400" err="1">
                <a:ea typeface="+mj-lt"/>
                <a:cs typeface="+mj-lt"/>
              </a:rPr>
              <a:t>määrää</a:t>
            </a:r>
            <a:r>
              <a:rPr lang="en-US" sz="1400">
                <a:ea typeface="+mj-lt"/>
                <a:cs typeface="+mj-lt"/>
              </a:rPr>
              <a:t> </a:t>
            </a:r>
            <a:r>
              <a:rPr lang="en-US" sz="1400" err="1">
                <a:ea typeface="+mj-lt"/>
                <a:cs typeface="+mj-lt"/>
              </a:rPr>
              <a:t>keskushermostossa</a:t>
            </a:r>
            <a:r>
              <a:rPr lang="en-US" sz="1400">
                <a:ea typeface="+mj-lt"/>
                <a:cs typeface="+mj-lt"/>
              </a:rPr>
              <a:t>. SSRI- ja SNRI-</a:t>
            </a:r>
            <a:r>
              <a:rPr lang="en-US" sz="1400" err="1">
                <a:ea typeface="+mj-lt"/>
                <a:cs typeface="+mj-lt"/>
              </a:rPr>
              <a:t>lääkkeistä</a:t>
            </a:r>
            <a:r>
              <a:rPr lang="en-US" sz="1400">
                <a:ea typeface="+mj-lt"/>
                <a:cs typeface="+mj-lt"/>
              </a:rPr>
              <a:t> </a:t>
            </a:r>
            <a:r>
              <a:rPr lang="en-US" sz="1400" err="1">
                <a:ea typeface="+mj-lt"/>
                <a:cs typeface="+mj-lt"/>
              </a:rPr>
              <a:t>poiketen</a:t>
            </a:r>
            <a:r>
              <a:rPr lang="en-US" sz="1400">
                <a:ea typeface="+mj-lt"/>
                <a:cs typeface="+mj-lt"/>
              </a:rPr>
              <a:t> </a:t>
            </a:r>
            <a:r>
              <a:rPr lang="en-US" sz="1400" err="1">
                <a:ea typeface="+mj-lt"/>
                <a:cs typeface="+mj-lt"/>
              </a:rPr>
              <a:t>trisyklisten</a:t>
            </a:r>
            <a:r>
              <a:rPr lang="en-US" sz="1400">
                <a:ea typeface="+mj-lt"/>
                <a:cs typeface="+mj-lt"/>
              </a:rPr>
              <a:t> </a:t>
            </a:r>
            <a:r>
              <a:rPr lang="en-US" sz="1400" err="1">
                <a:ea typeface="+mj-lt"/>
                <a:cs typeface="+mj-lt"/>
              </a:rPr>
              <a:t>masennuslääkkeiden</a:t>
            </a:r>
            <a:r>
              <a:rPr lang="en-US" sz="1400">
                <a:ea typeface="+mj-lt"/>
                <a:cs typeface="+mj-lt"/>
              </a:rPr>
              <a:t> </a:t>
            </a:r>
            <a:r>
              <a:rPr lang="en-US" sz="1400" err="1">
                <a:ea typeface="+mj-lt"/>
                <a:cs typeface="+mj-lt"/>
              </a:rPr>
              <a:t>arvellaan</a:t>
            </a:r>
            <a:r>
              <a:rPr lang="en-US" sz="1400">
                <a:ea typeface="+mj-lt"/>
                <a:cs typeface="+mj-lt"/>
              </a:rPr>
              <a:t> </a:t>
            </a:r>
            <a:r>
              <a:rPr lang="en-US" sz="1400" err="1">
                <a:ea typeface="+mj-lt"/>
                <a:cs typeface="+mj-lt"/>
              </a:rPr>
              <a:t>kuitenkin</a:t>
            </a:r>
            <a:r>
              <a:rPr lang="en-US" sz="1400">
                <a:ea typeface="+mj-lt"/>
                <a:cs typeface="+mj-lt"/>
              </a:rPr>
              <a:t> </a:t>
            </a:r>
            <a:r>
              <a:rPr lang="en-US" sz="1400" err="1">
                <a:ea typeface="+mj-lt"/>
                <a:cs typeface="+mj-lt"/>
              </a:rPr>
              <a:t>myös</a:t>
            </a:r>
            <a:r>
              <a:rPr lang="en-US" sz="1400">
                <a:ea typeface="+mj-lt"/>
                <a:cs typeface="+mj-lt"/>
              </a:rPr>
              <a:t> </a:t>
            </a:r>
            <a:r>
              <a:rPr lang="en-US" sz="1400" err="1">
                <a:ea typeface="+mj-lt"/>
                <a:cs typeface="+mj-lt"/>
              </a:rPr>
              <a:t>vahvistavan</a:t>
            </a:r>
            <a:r>
              <a:rPr lang="en-US" sz="1400">
                <a:ea typeface="+mj-lt"/>
                <a:cs typeface="+mj-lt"/>
              </a:rPr>
              <a:t> </a:t>
            </a:r>
            <a:r>
              <a:rPr lang="en-US" sz="1400" err="1">
                <a:ea typeface="+mj-lt"/>
                <a:cs typeface="+mj-lt"/>
              </a:rPr>
              <a:t>eri</a:t>
            </a:r>
            <a:r>
              <a:rPr lang="en-US" sz="1400">
                <a:ea typeface="+mj-lt"/>
                <a:cs typeface="+mj-lt"/>
              </a:rPr>
              <a:t> </a:t>
            </a:r>
            <a:r>
              <a:rPr lang="en-US" sz="1400" err="1">
                <a:ea typeface="+mj-lt"/>
                <a:cs typeface="+mj-lt"/>
              </a:rPr>
              <a:t>hermosolupäätteiden</a:t>
            </a:r>
            <a:r>
              <a:rPr lang="en-US" sz="1400">
                <a:ea typeface="+mj-lt"/>
                <a:cs typeface="+mj-lt"/>
              </a:rPr>
              <a:t> </a:t>
            </a:r>
            <a:r>
              <a:rPr lang="en-US" sz="1400" err="1">
                <a:ea typeface="+mj-lt"/>
                <a:cs typeface="+mj-lt"/>
              </a:rPr>
              <a:t>toimintaa</a:t>
            </a:r>
            <a:r>
              <a:rPr lang="en-US" sz="1400">
                <a:ea typeface="+mj-lt"/>
                <a:cs typeface="+mj-lt"/>
              </a:rPr>
              <a:t>.</a:t>
            </a:r>
            <a:br>
              <a:rPr lang="en-US" sz="1400">
                <a:ea typeface="+mj-lt"/>
                <a:cs typeface="+mj-lt"/>
              </a:rPr>
            </a:br>
            <a:endParaRPr lang="en-US" sz="1400">
              <a:cs typeface="Calibri Light"/>
            </a:endParaRPr>
          </a:p>
          <a:p>
            <a:r>
              <a:rPr lang="en-US" sz="1400" b="1"/>
              <a:t>4. </a:t>
            </a:r>
            <a:r>
              <a:rPr lang="en-US" sz="1400" b="1" err="1"/>
              <a:t>Moklobemidi</a:t>
            </a:r>
            <a:endParaRPr lang="en-US" sz="1400">
              <a:cs typeface="Calibri Light"/>
            </a:endParaRPr>
          </a:p>
          <a:p>
            <a:r>
              <a:rPr lang="en-US" sz="1400" err="1">
                <a:ea typeface="+mj-lt"/>
                <a:cs typeface="+mj-lt"/>
              </a:rPr>
              <a:t>Moklobemidi</a:t>
            </a:r>
            <a:r>
              <a:rPr lang="en-US" sz="1400">
                <a:ea typeface="+mj-lt"/>
                <a:cs typeface="+mj-lt"/>
              </a:rPr>
              <a:t> on </a:t>
            </a:r>
            <a:r>
              <a:rPr lang="en-US" sz="1400" err="1">
                <a:ea typeface="+mj-lt"/>
                <a:cs typeface="+mj-lt"/>
              </a:rPr>
              <a:t>monoamiinioksidaasiestäjiin</a:t>
            </a:r>
            <a:r>
              <a:rPr lang="en-US" sz="1400">
                <a:ea typeface="+mj-lt"/>
                <a:cs typeface="+mj-lt"/>
              </a:rPr>
              <a:t> </a:t>
            </a:r>
            <a:r>
              <a:rPr lang="en-US" sz="1400" err="1">
                <a:ea typeface="+mj-lt"/>
                <a:cs typeface="+mj-lt"/>
              </a:rPr>
              <a:t>kuuluva</a:t>
            </a:r>
            <a:r>
              <a:rPr lang="en-US" sz="1400">
                <a:ea typeface="+mj-lt"/>
                <a:cs typeface="+mj-lt"/>
              </a:rPr>
              <a:t> </a:t>
            </a:r>
            <a:r>
              <a:rPr lang="en-US" sz="1400" err="1">
                <a:ea typeface="+mj-lt"/>
                <a:cs typeface="+mj-lt"/>
              </a:rPr>
              <a:t>mielialalääke</a:t>
            </a:r>
            <a:r>
              <a:rPr lang="en-US" sz="1400">
                <a:ea typeface="+mj-lt"/>
                <a:cs typeface="+mj-lt"/>
              </a:rPr>
              <a:t>. </a:t>
            </a:r>
            <a:r>
              <a:rPr lang="en-US" sz="1400" err="1">
                <a:ea typeface="+mj-lt"/>
                <a:cs typeface="+mj-lt"/>
              </a:rPr>
              <a:t>Sitä</a:t>
            </a:r>
            <a:r>
              <a:rPr lang="en-US" sz="1400">
                <a:ea typeface="+mj-lt"/>
                <a:cs typeface="+mj-lt"/>
              </a:rPr>
              <a:t> </a:t>
            </a:r>
            <a:r>
              <a:rPr lang="en-US" sz="1400" err="1">
                <a:ea typeface="+mj-lt"/>
                <a:cs typeface="+mj-lt"/>
              </a:rPr>
              <a:t>käytetään</a:t>
            </a:r>
            <a:r>
              <a:rPr lang="en-US" sz="1400">
                <a:ea typeface="+mj-lt"/>
                <a:cs typeface="+mj-lt"/>
              </a:rPr>
              <a:t> </a:t>
            </a:r>
            <a:r>
              <a:rPr lang="en-US" sz="1400" err="1">
                <a:ea typeface="+mj-lt"/>
                <a:cs typeface="+mj-lt"/>
              </a:rPr>
              <a:t>masennuksen</a:t>
            </a:r>
            <a:r>
              <a:rPr lang="en-US" sz="1400">
                <a:ea typeface="+mj-lt"/>
                <a:cs typeface="+mj-lt"/>
              </a:rPr>
              <a:t> </a:t>
            </a:r>
            <a:r>
              <a:rPr lang="en-US" sz="1400" err="1">
                <a:ea typeface="+mj-lt"/>
                <a:cs typeface="+mj-lt"/>
              </a:rPr>
              <a:t>hoidon</a:t>
            </a:r>
            <a:r>
              <a:rPr lang="en-US" sz="1400">
                <a:ea typeface="+mj-lt"/>
                <a:cs typeface="+mj-lt"/>
              </a:rPr>
              <a:t> </a:t>
            </a:r>
            <a:r>
              <a:rPr lang="en-US" sz="1400" err="1">
                <a:ea typeface="+mj-lt"/>
                <a:cs typeface="+mj-lt"/>
              </a:rPr>
              <a:t>lisäksi</a:t>
            </a:r>
            <a:r>
              <a:rPr lang="en-US" sz="1400">
                <a:ea typeface="+mj-lt"/>
                <a:cs typeface="+mj-lt"/>
              </a:rPr>
              <a:t> </a:t>
            </a:r>
            <a:r>
              <a:rPr lang="en-US" sz="1400" err="1">
                <a:ea typeface="+mj-lt"/>
                <a:cs typeface="+mj-lt"/>
              </a:rPr>
              <a:t>myös</a:t>
            </a:r>
            <a:r>
              <a:rPr lang="en-US" sz="1400">
                <a:ea typeface="+mj-lt"/>
                <a:cs typeface="+mj-lt"/>
              </a:rPr>
              <a:t> </a:t>
            </a:r>
            <a:r>
              <a:rPr lang="en-US" sz="1400" err="1">
                <a:ea typeface="+mj-lt"/>
                <a:cs typeface="+mj-lt"/>
              </a:rPr>
              <a:t>erilaisten</a:t>
            </a:r>
            <a:r>
              <a:rPr lang="en-US" sz="1400">
                <a:ea typeface="+mj-lt"/>
                <a:cs typeface="+mj-lt"/>
              </a:rPr>
              <a:t> </a:t>
            </a:r>
            <a:r>
              <a:rPr lang="en-US" sz="1400" err="1">
                <a:ea typeface="+mj-lt"/>
                <a:cs typeface="+mj-lt"/>
              </a:rPr>
              <a:t>sosiaalisten</a:t>
            </a:r>
            <a:r>
              <a:rPr lang="en-US" sz="1400">
                <a:ea typeface="+mj-lt"/>
                <a:cs typeface="+mj-lt"/>
              </a:rPr>
              <a:t> </a:t>
            </a:r>
            <a:r>
              <a:rPr lang="en-US" sz="1400" err="1">
                <a:ea typeface="+mj-lt"/>
                <a:cs typeface="+mj-lt"/>
              </a:rPr>
              <a:t>pelkotilojen</a:t>
            </a:r>
            <a:r>
              <a:rPr lang="en-US" sz="1400">
                <a:ea typeface="+mj-lt"/>
                <a:cs typeface="+mj-lt"/>
              </a:rPr>
              <a:t> </a:t>
            </a:r>
            <a:r>
              <a:rPr lang="en-US" sz="1400" err="1">
                <a:ea typeface="+mj-lt"/>
                <a:cs typeface="+mj-lt"/>
              </a:rPr>
              <a:t>lieventämiseen</a:t>
            </a:r>
            <a:r>
              <a:rPr lang="en-US" sz="1400">
                <a:ea typeface="+mj-lt"/>
                <a:cs typeface="+mj-lt"/>
              </a:rPr>
              <a:t>. Sen </a:t>
            </a:r>
            <a:r>
              <a:rPr lang="en-US" sz="1400" err="1">
                <a:ea typeface="+mj-lt"/>
                <a:cs typeface="+mj-lt"/>
              </a:rPr>
              <a:t>hoitovaste</a:t>
            </a:r>
            <a:r>
              <a:rPr lang="en-US" sz="1400">
                <a:ea typeface="+mj-lt"/>
                <a:cs typeface="+mj-lt"/>
              </a:rPr>
              <a:t> on </a:t>
            </a:r>
            <a:r>
              <a:rPr lang="en-US" sz="1400" err="1">
                <a:ea typeface="+mj-lt"/>
                <a:cs typeface="+mj-lt"/>
              </a:rPr>
              <a:t>usein</a:t>
            </a:r>
            <a:r>
              <a:rPr lang="en-US" sz="1400">
                <a:ea typeface="+mj-lt"/>
                <a:cs typeface="+mj-lt"/>
              </a:rPr>
              <a:t> </a:t>
            </a:r>
            <a:r>
              <a:rPr lang="en-US" sz="1400" err="1">
                <a:ea typeface="+mj-lt"/>
                <a:cs typeface="+mj-lt"/>
              </a:rPr>
              <a:t>muita</a:t>
            </a:r>
            <a:r>
              <a:rPr lang="en-US" sz="1400">
                <a:ea typeface="+mj-lt"/>
                <a:cs typeface="+mj-lt"/>
              </a:rPr>
              <a:t> </a:t>
            </a:r>
            <a:r>
              <a:rPr lang="en-US" sz="1400" err="1">
                <a:ea typeface="+mj-lt"/>
                <a:cs typeface="+mj-lt"/>
              </a:rPr>
              <a:t>masennuslääkkeitä</a:t>
            </a:r>
            <a:r>
              <a:rPr lang="en-US" sz="1400">
                <a:ea typeface="+mj-lt"/>
                <a:cs typeface="+mj-lt"/>
              </a:rPr>
              <a:t> </a:t>
            </a:r>
            <a:r>
              <a:rPr lang="en-US" sz="1400" err="1">
                <a:ea typeface="+mj-lt"/>
                <a:cs typeface="+mj-lt"/>
              </a:rPr>
              <a:t>nopeampi</a:t>
            </a:r>
            <a:r>
              <a:rPr lang="en-US" sz="1400">
                <a:ea typeface="+mj-lt"/>
                <a:cs typeface="+mj-lt"/>
              </a:rPr>
              <a:t>.</a:t>
            </a:r>
            <a:endParaRPr lang="en-US" sz="1400">
              <a:cs typeface="Calibri Light"/>
            </a:endParaRPr>
          </a:p>
          <a:p>
            <a:r>
              <a:rPr lang="en-US" sz="1400" err="1">
                <a:ea typeface="+mj-lt"/>
                <a:cs typeface="+mj-lt"/>
              </a:rPr>
              <a:t>Moklobemidin</a:t>
            </a:r>
            <a:r>
              <a:rPr lang="en-US" sz="1400">
                <a:ea typeface="+mj-lt"/>
                <a:cs typeface="+mj-lt"/>
              </a:rPr>
              <a:t> </a:t>
            </a:r>
            <a:r>
              <a:rPr lang="en-US" sz="1400" err="1">
                <a:ea typeface="+mj-lt"/>
                <a:cs typeface="+mj-lt"/>
              </a:rPr>
              <a:t>käyttöä</a:t>
            </a:r>
            <a:r>
              <a:rPr lang="en-US" sz="1400">
                <a:ea typeface="+mj-lt"/>
                <a:cs typeface="+mj-lt"/>
              </a:rPr>
              <a:t> </a:t>
            </a:r>
            <a:r>
              <a:rPr lang="en-US" sz="1400" err="1">
                <a:ea typeface="+mj-lt"/>
                <a:cs typeface="+mj-lt"/>
              </a:rPr>
              <a:t>kuitenkin</a:t>
            </a:r>
            <a:r>
              <a:rPr lang="en-US" sz="1400">
                <a:ea typeface="+mj-lt"/>
                <a:cs typeface="+mj-lt"/>
              </a:rPr>
              <a:t> </a:t>
            </a:r>
            <a:r>
              <a:rPr lang="en-US" sz="1400" err="1">
                <a:ea typeface="+mj-lt"/>
                <a:cs typeface="+mj-lt"/>
              </a:rPr>
              <a:t>rajoittaa</a:t>
            </a:r>
            <a:r>
              <a:rPr lang="en-US" sz="1400">
                <a:ea typeface="+mj-lt"/>
                <a:cs typeface="+mj-lt"/>
              </a:rPr>
              <a:t> </a:t>
            </a:r>
            <a:r>
              <a:rPr lang="en-US" sz="1400" err="1">
                <a:ea typeface="+mj-lt"/>
                <a:cs typeface="+mj-lt"/>
              </a:rPr>
              <a:t>yleensä</a:t>
            </a:r>
            <a:r>
              <a:rPr lang="en-US" sz="1400">
                <a:ea typeface="+mj-lt"/>
                <a:cs typeface="+mj-lt"/>
              </a:rPr>
              <a:t> </a:t>
            </a:r>
            <a:r>
              <a:rPr lang="en-US" sz="1400" err="1">
                <a:ea typeface="+mj-lt"/>
                <a:cs typeface="+mj-lt"/>
              </a:rPr>
              <a:t>sen</a:t>
            </a:r>
            <a:r>
              <a:rPr lang="en-US" sz="1400">
                <a:ea typeface="+mj-lt"/>
                <a:cs typeface="+mj-lt"/>
              </a:rPr>
              <a:t> </a:t>
            </a:r>
            <a:r>
              <a:rPr lang="en-US" sz="1400" err="1">
                <a:ea typeface="+mj-lt"/>
                <a:cs typeface="+mj-lt"/>
              </a:rPr>
              <a:t>yhteensopimattomuus</a:t>
            </a:r>
            <a:r>
              <a:rPr lang="en-US" sz="1400">
                <a:ea typeface="+mj-lt"/>
                <a:cs typeface="+mj-lt"/>
              </a:rPr>
              <a:t> </a:t>
            </a:r>
            <a:r>
              <a:rPr lang="en-US" sz="1400" err="1">
                <a:ea typeface="+mj-lt"/>
                <a:cs typeface="+mj-lt"/>
              </a:rPr>
              <a:t>monien</a:t>
            </a:r>
            <a:r>
              <a:rPr lang="en-US" sz="1400">
                <a:ea typeface="+mj-lt"/>
                <a:cs typeface="+mj-lt"/>
              </a:rPr>
              <a:t> </a:t>
            </a:r>
            <a:r>
              <a:rPr lang="en-US" sz="1400" err="1">
                <a:ea typeface="+mj-lt"/>
                <a:cs typeface="+mj-lt"/>
              </a:rPr>
              <a:t>muiden</a:t>
            </a:r>
            <a:r>
              <a:rPr lang="en-US" sz="1400">
                <a:ea typeface="+mj-lt"/>
                <a:cs typeface="+mj-lt"/>
              </a:rPr>
              <a:t> </a:t>
            </a:r>
            <a:r>
              <a:rPr lang="en-US" sz="1400" err="1">
                <a:ea typeface="+mj-lt"/>
                <a:cs typeface="+mj-lt"/>
              </a:rPr>
              <a:t>lääkeaineiden</a:t>
            </a:r>
            <a:r>
              <a:rPr lang="en-US" sz="1400">
                <a:ea typeface="+mj-lt"/>
                <a:cs typeface="+mj-lt"/>
              </a:rPr>
              <a:t> </a:t>
            </a:r>
            <a:r>
              <a:rPr lang="en-US" sz="1400" err="1">
                <a:ea typeface="+mj-lt"/>
                <a:cs typeface="+mj-lt"/>
              </a:rPr>
              <a:t>kanssa</a:t>
            </a:r>
            <a:r>
              <a:rPr lang="en-US" sz="1400">
                <a:ea typeface="+mj-lt"/>
                <a:cs typeface="+mj-lt"/>
              </a:rPr>
              <a:t>. </a:t>
            </a:r>
            <a:r>
              <a:rPr lang="en-US" sz="1400" err="1">
                <a:ea typeface="+mj-lt"/>
                <a:cs typeface="+mj-lt"/>
              </a:rPr>
              <a:t>Esimerkiksi</a:t>
            </a:r>
            <a:r>
              <a:rPr lang="en-US" sz="1400">
                <a:ea typeface="+mj-lt"/>
                <a:cs typeface="+mj-lt"/>
              </a:rPr>
              <a:t> SSRI-</a:t>
            </a:r>
            <a:r>
              <a:rPr lang="en-US" sz="1400" err="1">
                <a:ea typeface="+mj-lt"/>
                <a:cs typeface="+mj-lt"/>
              </a:rPr>
              <a:t>lääkkeiden</a:t>
            </a:r>
            <a:r>
              <a:rPr lang="en-US" sz="1400">
                <a:ea typeface="+mj-lt"/>
                <a:cs typeface="+mj-lt"/>
              </a:rPr>
              <a:t> ja </a:t>
            </a:r>
            <a:r>
              <a:rPr lang="en-US" sz="1400" err="1">
                <a:ea typeface="+mj-lt"/>
                <a:cs typeface="+mj-lt"/>
              </a:rPr>
              <a:t>moklobemidin</a:t>
            </a:r>
            <a:r>
              <a:rPr lang="en-US" sz="1400">
                <a:ea typeface="+mj-lt"/>
                <a:cs typeface="+mj-lt"/>
              </a:rPr>
              <a:t> </a:t>
            </a:r>
            <a:r>
              <a:rPr lang="en-US" sz="1400" err="1">
                <a:ea typeface="+mj-lt"/>
                <a:cs typeface="+mj-lt"/>
              </a:rPr>
              <a:t>yhtäaikainen</a:t>
            </a:r>
            <a:r>
              <a:rPr lang="en-US" sz="1400">
                <a:ea typeface="+mj-lt"/>
                <a:cs typeface="+mj-lt"/>
              </a:rPr>
              <a:t> </a:t>
            </a:r>
            <a:r>
              <a:rPr lang="en-US" sz="1400" err="1">
                <a:ea typeface="+mj-lt"/>
                <a:cs typeface="+mj-lt"/>
              </a:rPr>
              <a:t>käyttö</a:t>
            </a:r>
            <a:r>
              <a:rPr lang="en-US" sz="1400">
                <a:ea typeface="+mj-lt"/>
                <a:cs typeface="+mj-lt"/>
              </a:rPr>
              <a:t> </a:t>
            </a:r>
            <a:r>
              <a:rPr lang="en-US" sz="1400" err="1">
                <a:ea typeface="+mj-lt"/>
                <a:cs typeface="+mj-lt"/>
              </a:rPr>
              <a:t>voi</a:t>
            </a:r>
            <a:r>
              <a:rPr lang="en-US" sz="1400">
                <a:ea typeface="+mj-lt"/>
                <a:cs typeface="+mj-lt"/>
              </a:rPr>
              <a:t> </a:t>
            </a:r>
            <a:r>
              <a:rPr lang="en-US" sz="1400" err="1">
                <a:ea typeface="+mj-lt"/>
                <a:cs typeface="+mj-lt"/>
              </a:rPr>
              <a:t>aiheuttaa</a:t>
            </a:r>
            <a:r>
              <a:rPr lang="en-US" sz="1400">
                <a:ea typeface="+mj-lt"/>
                <a:cs typeface="+mj-lt"/>
              </a:rPr>
              <a:t> </a:t>
            </a:r>
            <a:r>
              <a:rPr lang="en-US" sz="1400" err="1">
                <a:ea typeface="+mj-lt"/>
                <a:cs typeface="+mj-lt"/>
              </a:rPr>
              <a:t>hengenvaarallisen</a:t>
            </a:r>
            <a:r>
              <a:rPr lang="en-US" sz="1400">
                <a:ea typeface="+mj-lt"/>
                <a:cs typeface="+mj-lt"/>
              </a:rPr>
              <a:t> </a:t>
            </a:r>
            <a:r>
              <a:rPr lang="en-US" sz="1400" err="1">
                <a:ea typeface="+mj-lt"/>
                <a:cs typeface="+mj-lt"/>
              </a:rPr>
              <a:t>serotoniinioireyhtymän</a:t>
            </a:r>
            <a:r>
              <a:rPr lang="en-US" sz="1400">
                <a:ea typeface="+mj-lt"/>
                <a:cs typeface="+mj-lt"/>
              </a:rPr>
              <a:t>. </a:t>
            </a:r>
            <a:r>
              <a:rPr lang="en-US" sz="1400" err="1">
                <a:ea typeface="+mj-lt"/>
                <a:cs typeface="+mj-lt"/>
              </a:rPr>
              <a:t>Haittavaikutusten</a:t>
            </a:r>
            <a:r>
              <a:rPr lang="en-US" sz="1400">
                <a:ea typeface="+mj-lt"/>
                <a:cs typeface="+mj-lt"/>
              </a:rPr>
              <a:t> </a:t>
            </a:r>
            <a:r>
              <a:rPr lang="en-US" sz="1400" err="1">
                <a:ea typeface="+mj-lt"/>
                <a:cs typeface="+mj-lt"/>
              </a:rPr>
              <a:t>välttämiseksi</a:t>
            </a:r>
            <a:r>
              <a:rPr lang="en-US" sz="1400">
                <a:ea typeface="+mj-lt"/>
                <a:cs typeface="+mj-lt"/>
              </a:rPr>
              <a:t> </a:t>
            </a:r>
            <a:r>
              <a:rPr lang="en-US" sz="1400" err="1">
                <a:ea typeface="+mj-lt"/>
                <a:cs typeface="+mj-lt"/>
              </a:rPr>
              <a:t>muun</a:t>
            </a:r>
            <a:r>
              <a:rPr lang="en-US" sz="1400">
                <a:ea typeface="+mj-lt"/>
                <a:cs typeface="+mj-lt"/>
              </a:rPr>
              <a:t> </a:t>
            </a:r>
            <a:r>
              <a:rPr lang="en-US" sz="1400" err="1">
                <a:ea typeface="+mj-lt"/>
                <a:cs typeface="+mj-lt"/>
              </a:rPr>
              <a:t>muassa</a:t>
            </a:r>
            <a:r>
              <a:rPr lang="en-US" sz="1400">
                <a:ea typeface="+mj-lt"/>
                <a:cs typeface="+mj-lt"/>
              </a:rPr>
              <a:t> SSRI- ja SNRI-</a:t>
            </a:r>
            <a:r>
              <a:rPr lang="en-US" sz="1400" err="1">
                <a:ea typeface="+mj-lt"/>
                <a:cs typeface="+mj-lt"/>
              </a:rPr>
              <a:t>lääkkeiden</a:t>
            </a:r>
            <a:r>
              <a:rPr lang="en-US" sz="1400">
                <a:ea typeface="+mj-lt"/>
                <a:cs typeface="+mj-lt"/>
              </a:rPr>
              <a:t> </a:t>
            </a:r>
            <a:r>
              <a:rPr lang="en-US" sz="1400" err="1">
                <a:ea typeface="+mj-lt"/>
                <a:cs typeface="+mj-lt"/>
              </a:rPr>
              <a:t>käytön</a:t>
            </a:r>
            <a:r>
              <a:rPr lang="en-US" sz="1400">
                <a:ea typeface="+mj-lt"/>
                <a:cs typeface="+mj-lt"/>
              </a:rPr>
              <a:t> </a:t>
            </a:r>
            <a:r>
              <a:rPr lang="en-US" sz="1400" err="1">
                <a:ea typeface="+mj-lt"/>
                <a:cs typeface="+mj-lt"/>
              </a:rPr>
              <a:t>lopettamisen</a:t>
            </a:r>
            <a:r>
              <a:rPr lang="en-US" sz="1400">
                <a:ea typeface="+mj-lt"/>
                <a:cs typeface="+mj-lt"/>
              </a:rPr>
              <a:t> </a:t>
            </a:r>
            <a:r>
              <a:rPr lang="en-US" sz="1400" err="1">
                <a:ea typeface="+mj-lt"/>
                <a:cs typeface="+mj-lt"/>
              </a:rPr>
              <a:t>jälkeen</a:t>
            </a:r>
            <a:r>
              <a:rPr lang="en-US" sz="1400">
                <a:ea typeface="+mj-lt"/>
                <a:cs typeface="+mj-lt"/>
              </a:rPr>
              <a:t> </a:t>
            </a:r>
            <a:r>
              <a:rPr lang="en-US" sz="1400" err="1">
                <a:ea typeface="+mj-lt"/>
                <a:cs typeface="+mj-lt"/>
              </a:rPr>
              <a:t>odotetaan</a:t>
            </a:r>
            <a:r>
              <a:rPr lang="en-US" sz="1400">
                <a:ea typeface="+mj-lt"/>
                <a:cs typeface="+mj-lt"/>
              </a:rPr>
              <a:t> 2-4 </a:t>
            </a:r>
            <a:r>
              <a:rPr lang="en-US" sz="1400" err="1">
                <a:ea typeface="+mj-lt"/>
                <a:cs typeface="+mj-lt"/>
              </a:rPr>
              <a:t>viikkoa</a:t>
            </a:r>
            <a:r>
              <a:rPr lang="en-US" sz="1400">
                <a:ea typeface="+mj-lt"/>
                <a:cs typeface="+mj-lt"/>
              </a:rPr>
              <a:t> </a:t>
            </a:r>
            <a:r>
              <a:rPr lang="en-US" sz="1400" err="1">
                <a:ea typeface="+mj-lt"/>
                <a:cs typeface="+mj-lt"/>
              </a:rPr>
              <a:t>ennen</a:t>
            </a:r>
            <a:r>
              <a:rPr lang="en-US" sz="1400">
                <a:ea typeface="+mj-lt"/>
                <a:cs typeface="+mj-lt"/>
              </a:rPr>
              <a:t> </a:t>
            </a:r>
            <a:r>
              <a:rPr lang="en-US" sz="1400" err="1">
                <a:ea typeface="+mj-lt"/>
                <a:cs typeface="+mj-lt"/>
              </a:rPr>
              <a:t>moklobemidikuurin</a:t>
            </a:r>
            <a:r>
              <a:rPr lang="en-US" sz="1400">
                <a:ea typeface="+mj-lt"/>
                <a:cs typeface="+mj-lt"/>
              </a:rPr>
              <a:t> </a:t>
            </a:r>
            <a:r>
              <a:rPr lang="en-US" sz="1400" err="1">
                <a:ea typeface="+mj-lt"/>
                <a:cs typeface="+mj-lt"/>
              </a:rPr>
              <a:t>aloittamista</a:t>
            </a:r>
            <a:r>
              <a:rPr lang="en-US" sz="1400">
                <a:ea typeface="+mj-lt"/>
                <a:cs typeface="+mj-lt"/>
              </a:rPr>
              <a:t>.</a:t>
            </a:r>
            <a:br>
              <a:rPr lang="en-US" sz="1400">
                <a:ea typeface="+mj-lt"/>
                <a:cs typeface="+mj-lt"/>
              </a:rPr>
            </a:br>
            <a:endParaRPr lang="en-US" sz="1400">
              <a:cs typeface="Calibri Light"/>
            </a:endParaRPr>
          </a:p>
          <a:p>
            <a:r>
              <a:rPr lang="en-US" sz="1400" b="1"/>
              <a:t>5. </a:t>
            </a:r>
            <a:r>
              <a:rPr lang="en-US" sz="1400" b="1" err="1"/>
              <a:t>Reboksetiini</a:t>
            </a:r>
            <a:endParaRPr lang="en-US" sz="1400">
              <a:cs typeface="Calibri Light"/>
            </a:endParaRPr>
          </a:p>
          <a:p>
            <a:r>
              <a:rPr lang="en-US" sz="1400" err="1">
                <a:ea typeface="+mj-lt"/>
                <a:cs typeface="+mj-lt"/>
              </a:rPr>
              <a:t>Reboksetiini</a:t>
            </a:r>
            <a:r>
              <a:rPr lang="en-US" sz="1400">
                <a:ea typeface="+mj-lt"/>
                <a:cs typeface="+mj-lt"/>
              </a:rPr>
              <a:t> </a:t>
            </a:r>
            <a:r>
              <a:rPr lang="en-US" sz="1400" err="1">
                <a:ea typeface="+mj-lt"/>
                <a:cs typeface="+mj-lt"/>
              </a:rPr>
              <a:t>poikkeaa</a:t>
            </a:r>
            <a:r>
              <a:rPr lang="en-US" sz="1400">
                <a:ea typeface="+mj-lt"/>
                <a:cs typeface="+mj-lt"/>
              </a:rPr>
              <a:t> </a:t>
            </a:r>
            <a:r>
              <a:rPr lang="en-US" sz="1400" err="1">
                <a:ea typeface="+mj-lt"/>
                <a:cs typeface="+mj-lt"/>
              </a:rPr>
              <a:t>yleisimmistä</a:t>
            </a:r>
            <a:r>
              <a:rPr lang="en-US" sz="1400">
                <a:ea typeface="+mj-lt"/>
                <a:cs typeface="+mj-lt"/>
              </a:rPr>
              <a:t> </a:t>
            </a:r>
            <a:r>
              <a:rPr lang="en-US" sz="1400" err="1">
                <a:ea typeface="+mj-lt"/>
                <a:cs typeface="+mj-lt"/>
              </a:rPr>
              <a:t>masennuslääkkeistä</a:t>
            </a:r>
            <a:r>
              <a:rPr lang="en-US" sz="1400">
                <a:ea typeface="+mj-lt"/>
                <a:cs typeface="+mj-lt"/>
              </a:rPr>
              <a:t> </a:t>
            </a:r>
            <a:r>
              <a:rPr lang="en-US" sz="1400" err="1">
                <a:ea typeface="+mj-lt"/>
                <a:cs typeface="+mj-lt"/>
              </a:rPr>
              <a:t>siinä</a:t>
            </a:r>
            <a:r>
              <a:rPr lang="en-US" sz="1400">
                <a:ea typeface="+mj-lt"/>
                <a:cs typeface="+mj-lt"/>
              </a:rPr>
              <a:t>, </a:t>
            </a:r>
            <a:r>
              <a:rPr lang="en-US" sz="1400" err="1">
                <a:ea typeface="+mj-lt"/>
                <a:cs typeface="+mj-lt"/>
              </a:rPr>
              <a:t>että</a:t>
            </a:r>
            <a:r>
              <a:rPr lang="en-US" sz="1400">
                <a:ea typeface="+mj-lt"/>
                <a:cs typeface="+mj-lt"/>
              </a:rPr>
              <a:t> </a:t>
            </a:r>
            <a:r>
              <a:rPr lang="en-US" sz="1400" err="1">
                <a:ea typeface="+mj-lt"/>
                <a:cs typeface="+mj-lt"/>
              </a:rPr>
              <a:t>sen</a:t>
            </a:r>
            <a:r>
              <a:rPr lang="en-US" sz="1400">
                <a:ea typeface="+mj-lt"/>
                <a:cs typeface="+mj-lt"/>
              </a:rPr>
              <a:t> </a:t>
            </a:r>
            <a:r>
              <a:rPr lang="en-US" sz="1400" err="1">
                <a:ea typeface="+mj-lt"/>
                <a:cs typeface="+mj-lt"/>
              </a:rPr>
              <a:t>vaikutus</a:t>
            </a:r>
            <a:r>
              <a:rPr lang="en-US" sz="1400">
                <a:ea typeface="+mj-lt"/>
                <a:cs typeface="+mj-lt"/>
              </a:rPr>
              <a:t> </a:t>
            </a:r>
            <a:r>
              <a:rPr lang="en-US" sz="1400" err="1">
                <a:ea typeface="+mj-lt"/>
                <a:cs typeface="+mj-lt"/>
              </a:rPr>
              <a:t>ei</a:t>
            </a:r>
            <a:r>
              <a:rPr lang="en-US" sz="1400">
                <a:ea typeface="+mj-lt"/>
                <a:cs typeface="+mj-lt"/>
              </a:rPr>
              <a:t> </a:t>
            </a:r>
            <a:r>
              <a:rPr lang="en-US" sz="1400" err="1">
                <a:ea typeface="+mj-lt"/>
                <a:cs typeface="+mj-lt"/>
              </a:rPr>
              <a:t>pohjaa</a:t>
            </a:r>
            <a:r>
              <a:rPr lang="en-US" sz="1400">
                <a:ea typeface="+mj-lt"/>
                <a:cs typeface="+mj-lt"/>
              </a:rPr>
              <a:t> </a:t>
            </a:r>
            <a:r>
              <a:rPr lang="en-US" sz="1400" err="1">
                <a:ea typeface="+mj-lt"/>
                <a:cs typeface="+mj-lt"/>
              </a:rPr>
              <a:t>aivojen</a:t>
            </a:r>
            <a:r>
              <a:rPr lang="en-US" sz="1400">
                <a:ea typeface="+mj-lt"/>
                <a:cs typeface="+mj-lt"/>
              </a:rPr>
              <a:t> ja </a:t>
            </a:r>
            <a:r>
              <a:rPr lang="en-US" sz="1400" err="1">
                <a:ea typeface="+mj-lt"/>
                <a:cs typeface="+mj-lt"/>
              </a:rPr>
              <a:t>keskushermoston</a:t>
            </a:r>
            <a:r>
              <a:rPr lang="en-US" sz="1400">
                <a:ea typeface="+mj-lt"/>
                <a:cs typeface="+mj-lt"/>
              </a:rPr>
              <a:t> </a:t>
            </a:r>
            <a:r>
              <a:rPr lang="en-US" sz="1400" err="1">
                <a:ea typeface="+mj-lt"/>
                <a:cs typeface="+mj-lt"/>
              </a:rPr>
              <a:t>serotoniinitasapainojen</a:t>
            </a:r>
            <a:r>
              <a:rPr lang="en-US" sz="1400">
                <a:ea typeface="+mj-lt"/>
                <a:cs typeface="+mj-lt"/>
              </a:rPr>
              <a:t> </a:t>
            </a:r>
            <a:r>
              <a:rPr lang="en-US" sz="1400" err="1">
                <a:ea typeface="+mj-lt"/>
                <a:cs typeface="+mj-lt"/>
              </a:rPr>
              <a:t>korjaamiseen</a:t>
            </a:r>
            <a:r>
              <a:rPr lang="en-US" sz="1400">
                <a:ea typeface="+mj-lt"/>
                <a:cs typeface="+mj-lt"/>
              </a:rPr>
              <a:t>. Sen </a:t>
            </a:r>
            <a:r>
              <a:rPr lang="en-US" sz="1400" err="1">
                <a:ea typeface="+mj-lt"/>
                <a:cs typeface="+mj-lt"/>
              </a:rPr>
              <a:t>sijaan</a:t>
            </a:r>
            <a:r>
              <a:rPr lang="en-US" sz="1400">
                <a:ea typeface="+mj-lt"/>
                <a:cs typeface="+mj-lt"/>
              </a:rPr>
              <a:t> </a:t>
            </a:r>
            <a:r>
              <a:rPr lang="en-US" sz="1400" err="1">
                <a:ea typeface="+mj-lt"/>
                <a:cs typeface="+mj-lt"/>
              </a:rPr>
              <a:t>reboksetiinin</a:t>
            </a:r>
            <a:r>
              <a:rPr lang="en-US" sz="1400">
                <a:ea typeface="+mj-lt"/>
                <a:cs typeface="+mj-lt"/>
              </a:rPr>
              <a:t> </a:t>
            </a:r>
            <a:r>
              <a:rPr lang="en-US" sz="1400" err="1">
                <a:ea typeface="+mj-lt"/>
                <a:cs typeface="+mj-lt"/>
              </a:rPr>
              <a:t>tehon</a:t>
            </a:r>
            <a:r>
              <a:rPr lang="en-US" sz="1400">
                <a:ea typeface="+mj-lt"/>
                <a:cs typeface="+mj-lt"/>
              </a:rPr>
              <a:t> </a:t>
            </a:r>
            <a:r>
              <a:rPr lang="en-US" sz="1400" err="1">
                <a:ea typeface="+mj-lt"/>
                <a:cs typeface="+mj-lt"/>
              </a:rPr>
              <a:t>arvellaan</a:t>
            </a:r>
            <a:r>
              <a:rPr lang="en-US" sz="1400">
                <a:ea typeface="+mj-lt"/>
                <a:cs typeface="+mj-lt"/>
              </a:rPr>
              <a:t> </a:t>
            </a:r>
            <a:r>
              <a:rPr lang="en-US" sz="1400" err="1">
                <a:ea typeface="+mj-lt"/>
                <a:cs typeface="+mj-lt"/>
              </a:rPr>
              <a:t>perustuvan</a:t>
            </a:r>
            <a:r>
              <a:rPr lang="en-US" sz="1400">
                <a:ea typeface="+mj-lt"/>
                <a:cs typeface="+mj-lt"/>
              </a:rPr>
              <a:t> </a:t>
            </a:r>
            <a:r>
              <a:rPr lang="en-US" sz="1400" err="1">
                <a:ea typeface="+mj-lt"/>
                <a:cs typeface="+mj-lt"/>
              </a:rPr>
              <a:t>noradrenaliinin</a:t>
            </a:r>
            <a:r>
              <a:rPr lang="en-US" sz="1400">
                <a:ea typeface="+mj-lt"/>
                <a:cs typeface="+mj-lt"/>
              </a:rPr>
              <a:t> </a:t>
            </a:r>
            <a:r>
              <a:rPr lang="en-US" sz="1400" err="1">
                <a:ea typeface="+mj-lt"/>
                <a:cs typeface="+mj-lt"/>
              </a:rPr>
              <a:t>takaisinoton</a:t>
            </a:r>
            <a:r>
              <a:rPr lang="en-US" sz="1400">
                <a:ea typeface="+mj-lt"/>
                <a:cs typeface="+mj-lt"/>
              </a:rPr>
              <a:t> </a:t>
            </a:r>
            <a:r>
              <a:rPr lang="en-US" sz="1400" err="1">
                <a:ea typeface="+mj-lt"/>
                <a:cs typeface="+mj-lt"/>
              </a:rPr>
              <a:t>estämiseen</a:t>
            </a:r>
            <a:r>
              <a:rPr lang="en-US" sz="1400">
                <a:ea typeface="+mj-lt"/>
                <a:cs typeface="+mj-lt"/>
              </a:rPr>
              <a:t>, </a:t>
            </a:r>
            <a:r>
              <a:rPr lang="en-US" sz="1400" err="1">
                <a:ea typeface="+mj-lt"/>
                <a:cs typeface="+mj-lt"/>
              </a:rPr>
              <a:t>joka</a:t>
            </a:r>
            <a:r>
              <a:rPr lang="en-US" sz="1400">
                <a:ea typeface="+mj-lt"/>
                <a:cs typeface="+mj-lt"/>
              </a:rPr>
              <a:t> on </a:t>
            </a:r>
            <a:r>
              <a:rPr lang="en-US" sz="1400" err="1">
                <a:ea typeface="+mj-lt"/>
                <a:cs typeface="+mj-lt"/>
              </a:rPr>
              <a:t>myös</a:t>
            </a:r>
            <a:r>
              <a:rPr lang="en-US" sz="1400">
                <a:ea typeface="+mj-lt"/>
                <a:cs typeface="+mj-lt"/>
              </a:rPr>
              <a:t> </a:t>
            </a:r>
            <a:r>
              <a:rPr lang="en-US" sz="1400" err="1">
                <a:ea typeface="+mj-lt"/>
                <a:cs typeface="+mj-lt"/>
              </a:rPr>
              <a:t>osa</a:t>
            </a:r>
            <a:r>
              <a:rPr lang="en-US" sz="1400">
                <a:ea typeface="+mj-lt"/>
                <a:cs typeface="+mj-lt"/>
              </a:rPr>
              <a:t> SNRI-</a:t>
            </a:r>
            <a:r>
              <a:rPr lang="en-US" sz="1400" err="1">
                <a:ea typeface="+mj-lt"/>
                <a:cs typeface="+mj-lt"/>
              </a:rPr>
              <a:t>lääkkeiden</a:t>
            </a:r>
            <a:r>
              <a:rPr lang="en-US" sz="1400">
                <a:ea typeface="+mj-lt"/>
                <a:cs typeface="+mj-lt"/>
              </a:rPr>
              <a:t> </a:t>
            </a:r>
            <a:r>
              <a:rPr lang="en-US" sz="1400" err="1">
                <a:ea typeface="+mj-lt"/>
                <a:cs typeface="+mj-lt"/>
              </a:rPr>
              <a:t>vaikutusta</a:t>
            </a:r>
            <a:endParaRPr lang="en-US" sz="1400">
              <a:cs typeface="Calibri Light"/>
            </a:endParaRPr>
          </a:p>
          <a:p>
            <a:br>
              <a:rPr lang="en-US" sz="900">
                <a:cs typeface="Calibri Light"/>
              </a:rPr>
            </a:br>
            <a:endParaRPr lang="en-US" sz="900">
              <a:cs typeface="Calibri Light"/>
            </a:endParaRPr>
          </a:p>
          <a:p>
            <a:endParaRPr lang="en-US" sz="900">
              <a:cs typeface="Calibri Light"/>
            </a:endParaRPr>
          </a:p>
        </p:txBody>
      </p:sp>
      <p:sp>
        <p:nvSpPr>
          <p:cNvPr id="11" name="Rectangle 10">
            <a:extLst>
              <a:ext uri="{FF2B5EF4-FFF2-40B4-BE49-F238E27FC236}">
                <a16:creationId xmlns:a16="http://schemas.microsoft.com/office/drawing/2014/main" id="{0EC5361D-F897-4856-B945-0455A365EB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15435"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Shape 12">
            <a:extLst>
              <a:ext uri="{FF2B5EF4-FFF2-40B4-BE49-F238E27FC236}">
                <a16:creationId xmlns:a16="http://schemas.microsoft.com/office/drawing/2014/main" id="{4508C0C5-2268-42B5-B3C8-4D0899E05F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 name="Freeform: Shape 14">
            <a:extLst>
              <a:ext uri="{FF2B5EF4-FFF2-40B4-BE49-F238E27FC236}">
                <a16:creationId xmlns:a16="http://schemas.microsoft.com/office/drawing/2014/main" id="{141ACBDB-38F8-4B34-8183-BD95B4E55A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0739327"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Rectangle 16">
            <a:extLst>
              <a:ext uri="{FF2B5EF4-FFF2-40B4-BE49-F238E27FC236}">
                <a16:creationId xmlns:a16="http://schemas.microsoft.com/office/drawing/2014/main" id="{DE00DB52-3455-4E2F-867B-A6D0516E17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0653800"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id="{B14FE747-98E0-98FC-358A-620A1764CE6D}"/>
              </a:ext>
            </a:extLst>
          </p:cNvPr>
          <p:cNvSpPr>
            <a:spLocks noGrp="1"/>
          </p:cNvSpPr>
          <p:nvPr>
            <p:ph idx="1"/>
          </p:nvPr>
        </p:nvSpPr>
        <p:spPr>
          <a:xfrm>
            <a:off x="5070020" y="1698170"/>
            <a:ext cx="6478513" cy="4516361"/>
          </a:xfrm>
        </p:spPr>
        <p:txBody>
          <a:bodyPr vert="horz" lIns="91440" tIns="45720" rIns="91440" bIns="45720" rtlCol="0">
            <a:normAutofit/>
          </a:bodyPr>
          <a:lstStyle/>
          <a:p>
            <a:endParaRPr lang="en-US" sz="2000">
              <a:ea typeface="+mn-lt"/>
              <a:cs typeface="+mn-lt"/>
            </a:endParaRPr>
          </a:p>
          <a:p>
            <a:endParaRPr lang="en-US" sz="2000">
              <a:cs typeface="Calibri"/>
            </a:endParaRPr>
          </a:p>
        </p:txBody>
      </p:sp>
      <p:sp>
        <p:nvSpPr>
          <p:cNvPr id="19" name="Isosceles Triangle 18">
            <a:extLst>
              <a:ext uri="{FF2B5EF4-FFF2-40B4-BE49-F238E27FC236}">
                <a16:creationId xmlns:a16="http://schemas.microsoft.com/office/drawing/2014/main" id="{9E914C83-E0D8-4953-92D5-169D28CB43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15423"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1" name="Isosceles Triangle 20">
            <a:extLst>
              <a:ext uri="{FF2B5EF4-FFF2-40B4-BE49-F238E27FC236}">
                <a16:creationId xmlns:a16="http://schemas.microsoft.com/office/drawing/2014/main" id="{3512E083-F550-46AF-8490-767ECFD00C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67297"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 name="TextBox 3">
            <a:extLst>
              <a:ext uri="{FF2B5EF4-FFF2-40B4-BE49-F238E27FC236}">
                <a16:creationId xmlns:a16="http://schemas.microsoft.com/office/drawing/2014/main" id="{5AF6E001-8B3C-216A-6B9D-EC61B09AD178}"/>
              </a:ext>
            </a:extLst>
          </p:cNvPr>
          <p:cNvSpPr txBox="1"/>
          <p:nvPr/>
        </p:nvSpPr>
        <p:spPr>
          <a:xfrm>
            <a:off x="4724400" y="3200400"/>
            <a:ext cx="274320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a:latin typeface="Open Sans"/>
              <a:ea typeface="Open Sans"/>
              <a:cs typeface="Open Sans"/>
            </a:endParaRPr>
          </a:p>
        </p:txBody>
      </p:sp>
    </p:spTree>
    <p:extLst>
      <p:ext uri="{BB962C8B-B14F-4D97-AF65-F5344CB8AC3E}">
        <p14:creationId xmlns:p14="http://schemas.microsoft.com/office/powerpoint/2010/main" val="2453073952"/>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548</Words>
  <Application>Microsoft Office PowerPoint</Application>
  <PresentationFormat>Laajakuva</PresentationFormat>
  <Paragraphs>39</Paragraphs>
  <Slides>6</Slides>
  <Notes>0</Notes>
  <HiddenSlides>0</HiddenSlides>
  <MMClips>0</MMClips>
  <ScaleCrop>false</ScaleCrop>
  <HeadingPairs>
    <vt:vector size="6" baseType="variant">
      <vt:variant>
        <vt:lpstr>Käytetyt fontit</vt:lpstr>
      </vt:variant>
      <vt:variant>
        <vt:i4>4</vt:i4>
      </vt:variant>
      <vt:variant>
        <vt:lpstr>Teema</vt:lpstr>
      </vt:variant>
      <vt:variant>
        <vt:i4>1</vt:i4>
      </vt:variant>
      <vt:variant>
        <vt:lpstr>Dian otsikot</vt:lpstr>
      </vt:variant>
      <vt:variant>
        <vt:i4>6</vt:i4>
      </vt:variant>
    </vt:vector>
  </HeadingPairs>
  <TitlesOfParts>
    <vt:vector size="11" baseType="lpstr">
      <vt:lpstr>Arial</vt:lpstr>
      <vt:lpstr>Calibri</vt:lpstr>
      <vt:lpstr>Calibri Light</vt:lpstr>
      <vt:lpstr>Open Sans</vt:lpstr>
      <vt:lpstr>Office-teema</vt:lpstr>
      <vt:lpstr>Masennuksen lääkehoito</vt:lpstr>
      <vt:lpstr>Akuuttihoito</vt:lpstr>
      <vt:lpstr>Akuuttihoito</vt:lpstr>
      <vt:lpstr>Jatkohoito</vt:lpstr>
      <vt:lpstr>Ylläpitohoito</vt:lpstr>
      <vt:lpstr>Yleisimmät masennuslääkkeet:   1. SSRI-lääkkeet SSRI-lääkkeet eli selektiiviset serotoniinin takaisinoton estäjät ovat masennuslääkkeistä yleisimpiä. Niiden vaikutus perustuu mielihyvähormoni serotoniinin lisäämiseen keskushermostossa. SSRI-lääkkeiden yleisyyden taustalla voidaan nähdä niiden helppokäyttöisyys ja hyvä siedettävyys.  2. SNRI-lääkkeet SNRI-lääkkeet eli serotoniinin ja noradrenaliinin takaisinoton estäjät muistuttavat paljon SSRI-lääkkeitä. Ne eroavat kuitenkin muun muassa siinä, että SNRI-lääkkeet lisäävät serotoniinin lisäksi myös toisen mielihyvähormonin, noradrenaliinin määrää keskushermostossa. SNRI-lääkkeitä suositellaan yleisesti masennustiloihin, jotka ovat tyypiltään melankolisia.  3. Trisykliset masennuslääkkeet Trisykliset lääkkeet ovat masennuslääkkeistä vanhimpia: niitä on käytetty Suomessa 1960-luvulta eteenpäin. Niiden vaikutus on jossain määrin sama kuin SSRI- ja SNRI-lääkkeidenkin, sillä myös trisykliset masennuslääkkeet lisäävät eri mielihyvähormonien määrää keskushermostossa. SSRI- ja SNRI-lääkkeistä poiketen trisyklisten masennuslääkkeiden arvellaan kuitenkin myös vahvistavan eri hermosolupäätteiden toimintaa.  4. Moklobemidi Moklobemidi on monoamiinioksidaasiestäjiin kuuluva mielialalääke. Sitä käytetään masennuksen hoidon lisäksi myös erilaisten sosiaalisten pelkotilojen lieventämiseen. Sen hoitovaste on usein muita masennuslääkkeitä nopeampi. Moklobemidin käyttöä kuitenkin rajoittaa yleensä sen yhteensopimattomuus monien muiden lääkeaineiden kanssa. Esimerkiksi SSRI-lääkkeiden ja moklobemidin yhtäaikainen käyttö voi aiheuttaa hengenvaarallisen serotoniinioireyhtymän. Haittavaikutusten välttämiseksi muun muassa SSRI- ja SNRI-lääkkeiden käytön lopettamisen jälkeen odotetaan 2-4 viikkoa ennen moklobemidikuurin aloittamista.  5. Reboksetiini Reboksetiini poikkeaa yleisimmistä masennuslääkkeistä siinä, että sen vaikutus ei pohjaa aivojen ja keskushermoston serotoniinitasapainojen korjaamiseen. Sen sijaan reboksetiinin tehon arvellaan perustuvan noradrenaliinin takaisinoton estämiseen, joka on myös osa SNRI-lääkkeiden vaikutusta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
  <cp:lastModifiedBy>Peltola Heidi</cp:lastModifiedBy>
  <cp:revision>1231</cp:revision>
  <dcterms:created xsi:type="dcterms:W3CDTF">2022-10-21T05:32:11Z</dcterms:created>
  <dcterms:modified xsi:type="dcterms:W3CDTF">2022-10-21T06:17:50Z</dcterms:modified>
</cp:coreProperties>
</file>