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9" r:id="rId4"/>
    <p:sldId id="258" r:id="rId5"/>
    <p:sldId id="261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47BCC9-1156-4376-7B33-A4EE10B0DD55}" v="1383" dt="2022-10-21T06:26:20.682"/>
    <p1510:client id="{D24B356F-307F-4EDE-98C3-B414B98EF9F1}" v="305" dt="2022-10-21T06:19:13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8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41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1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4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0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43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4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0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0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7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42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2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62" r:id="rId6"/>
    <p:sldLayoutId id="2147483667" r:id="rId7"/>
    <p:sldLayoutId id="2147483663" r:id="rId8"/>
    <p:sldLayoutId id="2147483664" r:id="rId9"/>
    <p:sldLayoutId id="2147483665" r:id="rId10"/>
    <p:sldLayoutId id="2147483666" r:id="rId11"/>
    <p:sldLayoutId id="214748366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834964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fi-FI" sz="6000"/>
              <a:t>Mitä on masennus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314639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fi-FI"/>
              <a:t>Ada, </a:t>
            </a:r>
            <a:r>
              <a:rPr lang="fi-FI" err="1"/>
              <a:t>natali</a:t>
            </a:r>
            <a:r>
              <a:rPr lang="fi-FI"/>
              <a:t>, </a:t>
            </a:r>
            <a:r>
              <a:rPr lang="fi-FI" err="1"/>
              <a:t>teea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A675B-8DE3-B6B8-4673-2784F92AF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Masennus</a:t>
            </a:r>
            <a:r>
              <a:rPr lang="en-US"/>
              <a:t> on...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65FC5-5183-6165-ADBE-F9C405CCC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Yleinen</a:t>
            </a:r>
            <a:r>
              <a:rPr lang="en-US"/>
              <a:t> </a:t>
            </a:r>
            <a:r>
              <a:rPr lang="en-US" err="1"/>
              <a:t>sairaus</a:t>
            </a:r>
            <a:r>
              <a:rPr lang="en-US"/>
              <a:t>, </a:t>
            </a:r>
            <a:r>
              <a:rPr lang="en-US" err="1"/>
              <a:t>jossa</a:t>
            </a:r>
            <a:r>
              <a:rPr lang="en-US"/>
              <a:t> </a:t>
            </a:r>
            <a:r>
              <a:rPr lang="en-US" err="1"/>
              <a:t>ihmisen</a:t>
            </a:r>
            <a:r>
              <a:rPr lang="en-US"/>
              <a:t> </a:t>
            </a:r>
            <a:r>
              <a:rPr lang="en-US" err="1"/>
              <a:t>tavanomainen</a:t>
            </a:r>
            <a:r>
              <a:rPr lang="en-US"/>
              <a:t> </a:t>
            </a:r>
            <a:r>
              <a:rPr lang="en-US" err="1"/>
              <a:t>mieliala</a:t>
            </a:r>
            <a:r>
              <a:rPr lang="en-US"/>
              <a:t> on </a:t>
            </a:r>
            <a:r>
              <a:rPr lang="en-US" err="1"/>
              <a:t>heikentynyt</a:t>
            </a:r>
            <a:r>
              <a:rPr lang="en-US"/>
              <a:t> </a:t>
            </a:r>
            <a:r>
              <a:rPr lang="en-US" err="1"/>
              <a:t>kokonaisvaltaisesti</a:t>
            </a:r>
            <a:r>
              <a:rPr lang="en-US"/>
              <a:t>, </a:t>
            </a:r>
            <a:r>
              <a:rPr lang="en-US" err="1"/>
              <a:t>mileihyvä</a:t>
            </a:r>
            <a:r>
              <a:rPr lang="en-US"/>
              <a:t> ja </a:t>
            </a:r>
            <a:r>
              <a:rPr lang="en-US" err="1"/>
              <a:t>kiinnostus</a:t>
            </a:r>
            <a:r>
              <a:rPr lang="en-US"/>
              <a:t> </a:t>
            </a:r>
            <a:r>
              <a:rPr lang="en-US" err="1"/>
              <a:t>asioihin</a:t>
            </a:r>
            <a:r>
              <a:rPr lang="en-US"/>
              <a:t> </a:t>
            </a:r>
            <a:r>
              <a:rPr lang="en-US" err="1"/>
              <a:t>katoavat</a:t>
            </a:r>
            <a:r>
              <a:rPr lang="en-US"/>
              <a:t>. </a:t>
            </a:r>
            <a:r>
              <a:rPr lang="en-US" err="1"/>
              <a:t>Masennus</a:t>
            </a:r>
            <a:r>
              <a:rPr lang="en-US"/>
              <a:t> </a:t>
            </a:r>
            <a:r>
              <a:rPr lang="en-US" err="1"/>
              <a:t>ilmenee</a:t>
            </a:r>
            <a:r>
              <a:rPr lang="en-US"/>
              <a:t> </a:t>
            </a:r>
            <a:r>
              <a:rPr lang="en-US" err="1"/>
              <a:t>tunne-elämmässä</a:t>
            </a:r>
            <a:r>
              <a:rPr lang="en-US"/>
              <a:t>, </a:t>
            </a:r>
            <a:r>
              <a:rPr lang="en-US" err="1"/>
              <a:t>ajattelussa</a:t>
            </a:r>
            <a:r>
              <a:rPr lang="en-US"/>
              <a:t>, </a:t>
            </a:r>
            <a:r>
              <a:rPr lang="en-US" err="1"/>
              <a:t>toimintakyvyssä</a:t>
            </a:r>
            <a:r>
              <a:rPr lang="en-US"/>
              <a:t> ja </a:t>
            </a:r>
            <a:r>
              <a:rPr lang="en-US" err="1"/>
              <a:t>kehon</a:t>
            </a:r>
            <a:r>
              <a:rPr lang="en-US"/>
              <a:t> </a:t>
            </a:r>
            <a:r>
              <a:rPr lang="en-US" err="1"/>
              <a:t>toimintojen</a:t>
            </a:r>
            <a:r>
              <a:rPr lang="en-US"/>
              <a:t> </a:t>
            </a:r>
            <a:r>
              <a:rPr lang="en-US" err="1"/>
              <a:t>muutoksina</a:t>
            </a:r>
            <a:r>
              <a:rPr lang="en-US"/>
              <a:t>. Jos </a:t>
            </a:r>
            <a:r>
              <a:rPr lang="en-US" err="1"/>
              <a:t>masennus</a:t>
            </a:r>
            <a:r>
              <a:rPr lang="en-US"/>
              <a:t> </a:t>
            </a:r>
            <a:r>
              <a:rPr lang="en-US" err="1"/>
              <a:t>pitkittyy</a:t>
            </a:r>
            <a:r>
              <a:rPr lang="en-US"/>
              <a:t>, se on </a:t>
            </a:r>
            <a:r>
              <a:rPr lang="en-US" err="1"/>
              <a:t>uhka</a:t>
            </a:r>
            <a:r>
              <a:rPr lang="en-US"/>
              <a:t> </a:t>
            </a:r>
            <a:r>
              <a:rPr lang="en-US" err="1"/>
              <a:t>esim</a:t>
            </a:r>
            <a:r>
              <a:rPr lang="en-US"/>
              <a:t>. </a:t>
            </a:r>
            <a:r>
              <a:rPr lang="en-US" err="1"/>
              <a:t>Työkyvylle</a:t>
            </a:r>
            <a:r>
              <a:rPr lang="en-US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89751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4B04273-AE2A-4676-98D5-85D0D238C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8A68847-134F-4AF1-B1C6-332344C9C9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DC94A3B-FE00-2384-ADEC-F69F8335B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/>
              <a:t>Masennuksen alalajit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A1A2F5-A7E1-7CA4-F921-5711C743C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3625"/>
            <a:ext cx="10515600" cy="4163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sz="2000"/>
              <a:t>- </a:t>
            </a:r>
            <a:r>
              <a:rPr lang="fi-FI" sz="2000" b="1"/>
              <a:t>Lievä masennus:</a:t>
            </a:r>
            <a:r>
              <a:rPr lang="fi-FI" sz="2000"/>
              <a:t> ilmenee tyytymättömyytenä ja ärtyisyytenä. Lievästi masentunut pystyy yleensä käymään töissä.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/>
              <a:t>- </a:t>
            </a:r>
            <a:r>
              <a:rPr lang="fi-FI" sz="2000" b="1"/>
              <a:t>keskivaikea masennus:</a:t>
            </a:r>
            <a:r>
              <a:rPr lang="fi-FI" sz="2000"/>
              <a:t> toimintakyky selvästi huonontunut, yleensä tarve sairaslomalle.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/>
              <a:t>- </a:t>
            </a:r>
            <a:r>
              <a:rPr lang="fi-FI" sz="2000" b="1"/>
              <a:t>vaikea masennus: </a:t>
            </a:r>
            <a:r>
              <a:rPr lang="fi-FI" sz="2000"/>
              <a:t>oireilla vaikutus ihmissuhteisiin ja </a:t>
            </a:r>
            <a:r>
              <a:rPr lang="fi-FI" sz="2000" err="1"/>
              <a:t>sosialistumiseen</a:t>
            </a:r>
            <a:r>
              <a:rPr lang="fi-FI" sz="2000"/>
              <a:t>. Toimintakyky alhainen ja saattaa tarvita apua päivittäisissä toiminnoissa.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/>
              <a:t>- </a:t>
            </a:r>
            <a:r>
              <a:rPr lang="fi-FI" sz="2000" b="1"/>
              <a:t>psykoottinen masennus:</a:t>
            </a:r>
            <a:r>
              <a:rPr lang="fi-FI" sz="2000"/>
              <a:t> harhaluuloja ja aistiharhoja. Saattaa usein luulla, että sairastuneelle halutaan pelkkää pahaa ja että häntä esim. Seurataan.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000" b="1"/>
              <a:t>- Synnytyksen jälkeinen:</a:t>
            </a:r>
            <a:r>
              <a:rPr lang="fi-FI" sz="2000"/>
              <a:t> 3kk synnytyksestä, jolloin masennus voi esiintyä korkeimmillaan. Oireita mm. Itkuisuus, toimintakyvyn heikentyminen ja ruokahaluttomuus</a:t>
            </a:r>
          </a:p>
          <a:p>
            <a:pPr marL="0" indent="0">
              <a:lnSpc>
                <a:spcPct val="90000"/>
              </a:lnSpc>
              <a:buNone/>
            </a:pPr>
            <a:endParaRPr lang="fi-FI" sz="2000"/>
          </a:p>
        </p:txBody>
      </p:sp>
    </p:spTree>
    <p:extLst>
      <p:ext uri="{BB962C8B-B14F-4D97-AF65-F5344CB8AC3E}">
        <p14:creationId xmlns:p14="http://schemas.microsoft.com/office/powerpoint/2010/main" val="302210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302663E-44C2-108E-7D34-65F730D7C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080" y="1089516"/>
            <a:ext cx="4910723" cy="676113"/>
          </a:xfrm>
        </p:spPr>
        <p:txBody>
          <a:bodyPr>
            <a:normAutofit/>
          </a:bodyPr>
          <a:lstStyle/>
          <a:p>
            <a:r>
              <a:rPr lang="fi-FI" sz="3200"/>
              <a:t>Masennuksen oireet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DD9F72-2339-2AF6-E773-8BD038DBE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054" y="1963600"/>
            <a:ext cx="3405309" cy="406467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/>
              <a:t>Masennustilassa keskeiset oireet ovat vähentynyt mielenkiinnon tai mielihyvän kokeminen.</a:t>
            </a:r>
          </a:p>
          <a:p>
            <a:pPr>
              <a:lnSpc>
                <a:spcPct val="90000"/>
              </a:lnSpc>
            </a:pPr>
            <a:r>
              <a:rPr lang="fi-FI" sz="1400"/>
              <a:t>Painon lasku tai nousu (ruokahalun muutokset)</a:t>
            </a:r>
          </a:p>
          <a:p>
            <a:pPr>
              <a:lnSpc>
                <a:spcPct val="90000"/>
              </a:lnSpc>
            </a:pPr>
            <a:r>
              <a:rPr lang="fi-FI" sz="1400"/>
              <a:t>Univaikeudet</a:t>
            </a:r>
          </a:p>
          <a:p>
            <a:pPr>
              <a:lnSpc>
                <a:spcPct val="90000"/>
              </a:lnSpc>
            </a:pPr>
            <a:r>
              <a:rPr lang="fi-FI" sz="1400"/>
              <a:t>Väsymys ja voimattomuus</a:t>
            </a:r>
          </a:p>
          <a:p>
            <a:pPr>
              <a:lnSpc>
                <a:spcPct val="90000"/>
              </a:lnSpc>
            </a:pPr>
            <a:r>
              <a:rPr lang="fi-FI" sz="1400"/>
              <a:t>Liikkeiden ja mielen hidastuminen tai kiihtyminen</a:t>
            </a:r>
          </a:p>
          <a:p>
            <a:pPr>
              <a:lnSpc>
                <a:spcPct val="90000"/>
              </a:lnSpc>
            </a:pPr>
            <a:r>
              <a:rPr lang="fi-FI" sz="1400"/>
              <a:t>Arvottomuuden, alemmuuden ja syyllisyyden tunteet</a:t>
            </a:r>
          </a:p>
          <a:p>
            <a:pPr>
              <a:lnSpc>
                <a:spcPct val="90000"/>
              </a:lnSpc>
            </a:pPr>
            <a:r>
              <a:rPr lang="fi-FI" sz="1400"/>
              <a:t>Vaikeus ajattelussa, päätöstenteossa ja keskittymisessä</a:t>
            </a:r>
          </a:p>
          <a:p>
            <a:pPr>
              <a:lnSpc>
                <a:spcPct val="90000"/>
              </a:lnSpc>
            </a:pPr>
            <a:r>
              <a:rPr lang="fi-FI" sz="1400"/>
              <a:t>Kuolemaan liittyvät ajatukset/itsemurha-ajatukset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FC4D43C-3872-CB8E-F9A5-6DC9B5651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2086730"/>
            <a:ext cx="4747547" cy="271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699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27CE2-2230-5185-0A77-DB6A85DC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018" y="88034"/>
            <a:ext cx="10515600" cy="1325563"/>
          </a:xfrm>
        </p:spPr>
        <p:txBody>
          <a:bodyPr/>
          <a:lstStyle/>
          <a:p>
            <a:r>
              <a:rPr lang="en-US" err="1"/>
              <a:t>Masennustilojen</a:t>
            </a:r>
            <a:r>
              <a:rPr lang="en-US"/>
              <a:t> </a:t>
            </a:r>
            <a:r>
              <a:rPr lang="en-US" err="1"/>
              <a:t>synty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0543-79A8-C13E-38A7-1C9BF2D17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1370907"/>
            <a:ext cx="10515600" cy="47320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err="1"/>
              <a:t>Masennustilojen</a:t>
            </a:r>
            <a:r>
              <a:rPr lang="en-US"/>
              <a:t> </a:t>
            </a:r>
            <a:r>
              <a:rPr lang="en-US" err="1"/>
              <a:t>syntyyn</a:t>
            </a:r>
            <a:r>
              <a:rPr lang="en-US"/>
              <a:t> </a:t>
            </a:r>
            <a:r>
              <a:rPr lang="en-US" err="1"/>
              <a:t>vaikuttaa</a:t>
            </a:r>
            <a:r>
              <a:rPr lang="en-US"/>
              <a:t> </a:t>
            </a:r>
            <a:r>
              <a:rPr lang="en-US" err="1"/>
              <a:t>monet</a:t>
            </a:r>
            <a:r>
              <a:rPr lang="en-US"/>
              <a:t> </a:t>
            </a:r>
            <a:r>
              <a:rPr lang="en-US" err="1"/>
              <a:t>biologiset</a:t>
            </a:r>
            <a:r>
              <a:rPr lang="en-US"/>
              <a:t>, </a:t>
            </a:r>
            <a:r>
              <a:rPr lang="en-US" err="1"/>
              <a:t>psykologiset</a:t>
            </a:r>
            <a:r>
              <a:rPr lang="en-US"/>
              <a:t> ja </a:t>
            </a:r>
            <a:r>
              <a:rPr lang="en-US" err="1"/>
              <a:t>sosiaaliset</a:t>
            </a:r>
            <a:r>
              <a:rPr lang="en-US"/>
              <a:t> </a:t>
            </a:r>
            <a:r>
              <a:rPr lang="en-US" err="1"/>
              <a:t>tekijät</a:t>
            </a:r>
            <a:endParaRPr lang="en-US"/>
          </a:p>
          <a:p>
            <a:r>
              <a:rPr lang="en-US" err="1"/>
              <a:t>Perinnöllisyydellä</a:t>
            </a:r>
            <a:r>
              <a:rPr lang="en-US"/>
              <a:t> on </a:t>
            </a:r>
            <a:r>
              <a:rPr lang="en-US" err="1"/>
              <a:t>merkitystä</a:t>
            </a:r>
            <a:r>
              <a:rPr lang="en-US"/>
              <a:t> </a:t>
            </a:r>
            <a:r>
              <a:rPr lang="en-US" err="1"/>
              <a:t>mielialahäiriöissä</a:t>
            </a:r>
            <a:r>
              <a:rPr lang="en-US"/>
              <a:t>, </a:t>
            </a:r>
            <a:r>
              <a:rPr lang="en-US" err="1"/>
              <a:t>mutta</a:t>
            </a:r>
            <a:r>
              <a:rPr lang="en-US"/>
              <a:t> ne </a:t>
            </a:r>
            <a:r>
              <a:rPr lang="en-US" err="1"/>
              <a:t>eivät</a:t>
            </a:r>
            <a:r>
              <a:rPr lang="en-US"/>
              <a:t> ole </a:t>
            </a:r>
            <a:r>
              <a:rPr lang="en-US" err="1"/>
              <a:t>ainoa</a:t>
            </a:r>
            <a:r>
              <a:rPr lang="en-US"/>
              <a:t> </a:t>
            </a:r>
            <a:r>
              <a:rPr lang="en-US" err="1"/>
              <a:t>aiheuttava</a:t>
            </a:r>
            <a:r>
              <a:rPr lang="en-US"/>
              <a:t> </a:t>
            </a:r>
            <a:r>
              <a:rPr lang="en-US" err="1"/>
              <a:t>tekijä</a:t>
            </a:r>
            <a:endParaRPr lang="en-US"/>
          </a:p>
          <a:p>
            <a:r>
              <a:rPr lang="en-US" err="1"/>
              <a:t>Alttiutta</a:t>
            </a:r>
            <a:r>
              <a:rPr lang="en-US"/>
              <a:t> </a:t>
            </a:r>
            <a:r>
              <a:rPr lang="en-US" err="1"/>
              <a:t>masennukselle</a:t>
            </a:r>
            <a:r>
              <a:rPr lang="en-US"/>
              <a:t> </a:t>
            </a:r>
            <a:r>
              <a:rPr lang="en-US" err="1"/>
              <a:t>voi</a:t>
            </a:r>
            <a:r>
              <a:rPr lang="en-US"/>
              <a:t> </a:t>
            </a:r>
            <a:r>
              <a:rPr lang="en-US" err="1"/>
              <a:t>lisätä</a:t>
            </a:r>
            <a:r>
              <a:rPr lang="en-US"/>
              <a:t> </a:t>
            </a:r>
            <a:r>
              <a:rPr lang="en-US" err="1"/>
              <a:t>synnynnäinen</a:t>
            </a:r>
            <a:r>
              <a:rPr lang="en-US"/>
              <a:t> </a:t>
            </a:r>
            <a:r>
              <a:rPr lang="en-US" err="1"/>
              <a:t>temperamentti</a:t>
            </a:r>
            <a:r>
              <a:rPr lang="en-US"/>
              <a:t> ja </a:t>
            </a:r>
            <a:r>
              <a:rPr lang="en-US" err="1"/>
              <a:t>persoonallisuuden</a:t>
            </a:r>
            <a:r>
              <a:rPr lang="en-US"/>
              <a:t> </a:t>
            </a:r>
            <a:r>
              <a:rPr lang="en-US" err="1"/>
              <a:t>rakenne</a:t>
            </a:r>
            <a:endParaRPr lang="en-US"/>
          </a:p>
          <a:p>
            <a:r>
              <a:rPr lang="en-US" err="1"/>
              <a:t>Läheisen</a:t>
            </a:r>
            <a:r>
              <a:rPr lang="en-US"/>
              <a:t> </a:t>
            </a:r>
            <a:r>
              <a:rPr lang="en-US" err="1"/>
              <a:t>kuolema</a:t>
            </a:r>
            <a:r>
              <a:rPr lang="en-US"/>
              <a:t> tai </a:t>
            </a:r>
            <a:r>
              <a:rPr lang="en-US" err="1"/>
              <a:t>menetys</a:t>
            </a:r>
            <a:r>
              <a:rPr lang="en-US"/>
              <a:t>, </a:t>
            </a:r>
            <a:r>
              <a:rPr lang="en-US" err="1"/>
              <a:t>hyvinvointia</a:t>
            </a:r>
            <a:r>
              <a:rPr lang="en-US"/>
              <a:t> ja </a:t>
            </a:r>
            <a:r>
              <a:rPr lang="en-US" err="1"/>
              <a:t>itsetuntoa</a:t>
            </a:r>
            <a:r>
              <a:rPr lang="en-US"/>
              <a:t> </a:t>
            </a:r>
            <a:r>
              <a:rPr lang="en-US" err="1"/>
              <a:t>uhkaava</a:t>
            </a:r>
            <a:r>
              <a:rPr lang="en-US"/>
              <a:t> </a:t>
            </a:r>
            <a:r>
              <a:rPr lang="en-US" err="1"/>
              <a:t>muutos</a:t>
            </a:r>
            <a:r>
              <a:rPr lang="en-US"/>
              <a:t>, </a:t>
            </a:r>
            <a:r>
              <a:rPr lang="en-US" err="1"/>
              <a:t>ihmissuhteisiin</a:t>
            </a:r>
            <a:r>
              <a:rPr lang="en-US"/>
              <a:t> </a:t>
            </a:r>
            <a:r>
              <a:rPr lang="en-US" err="1"/>
              <a:t>liittyvät</a:t>
            </a:r>
            <a:r>
              <a:rPr lang="en-US"/>
              <a:t> </a:t>
            </a:r>
            <a:r>
              <a:rPr lang="en-US" err="1"/>
              <a:t>ristiriidat</a:t>
            </a:r>
            <a:r>
              <a:rPr lang="en-US"/>
              <a:t> tai </a:t>
            </a:r>
            <a:r>
              <a:rPr lang="en-US" err="1"/>
              <a:t>sosiaalinen</a:t>
            </a:r>
            <a:r>
              <a:rPr lang="en-US"/>
              <a:t> </a:t>
            </a:r>
            <a:r>
              <a:rPr lang="en-US" err="1"/>
              <a:t>eristäytyminen</a:t>
            </a:r>
            <a:r>
              <a:rPr lang="en-US"/>
              <a:t> </a:t>
            </a:r>
            <a:r>
              <a:rPr lang="en-US" err="1"/>
              <a:t>usein</a:t>
            </a:r>
            <a:r>
              <a:rPr lang="en-US"/>
              <a:t> </a:t>
            </a:r>
            <a:r>
              <a:rPr lang="en-US" err="1"/>
              <a:t>altistaa</a:t>
            </a:r>
            <a:r>
              <a:rPr lang="en-US"/>
              <a:t> </a:t>
            </a:r>
            <a:r>
              <a:rPr lang="en-US" err="1"/>
              <a:t>masennukselle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15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541DB91-0B10-46D9-B34B-7BFF9602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CF7FE1C-8BC5-4B0C-A2BC-93AB72C90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025A1E-9F9F-F2AD-5321-39ECC4F2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7058" y="365125"/>
            <a:ext cx="5827643" cy="1433433"/>
          </a:xfrm>
        </p:spPr>
        <p:txBody>
          <a:bodyPr anchor="b">
            <a:normAutofit/>
          </a:bodyPr>
          <a:lstStyle/>
          <a:p>
            <a:r>
              <a:rPr lang="en-US" err="1"/>
              <a:t>Itsehoito</a:t>
            </a:r>
            <a:r>
              <a:rPr lang="en-US"/>
              <a:t>  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F79C1F8-C892-9FB4-0FCC-6BA962EFA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6" y="2835669"/>
            <a:ext cx="4309533" cy="33436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8A6B4-8E63-D9DB-1804-D65E927B8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1302" y="2055813"/>
            <a:ext cx="5827644" cy="412114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Sosiaalisen eristäytymisen välttäminen </a:t>
            </a:r>
          </a:p>
          <a:p>
            <a:pPr>
              <a:lnSpc>
                <a:spcPct val="90000"/>
              </a:lnSpc>
            </a:pPr>
            <a:r>
              <a:rPr lang="en-US" sz="2400"/>
              <a:t>Päiväruutiineista ja arjen askareista kiinni pitäminen</a:t>
            </a:r>
          </a:p>
          <a:p>
            <a:pPr>
              <a:lnSpc>
                <a:spcPct val="90000"/>
              </a:lnSpc>
            </a:pPr>
            <a:r>
              <a:rPr lang="en-US" sz="2400"/>
              <a:t>Liikunta ja muut harrastukset</a:t>
            </a:r>
          </a:p>
          <a:p>
            <a:pPr>
              <a:lnSpc>
                <a:spcPct val="90000"/>
              </a:lnSpc>
            </a:pPr>
            <a:r>
              <a:rPr lang="en-US" sz="2400"/>
              <a:t>Lyhytkin päivittäinen kävely helpottaa mielialaan, vointiin, nukkumiseen ja ahdistuneisuuteen</a:t>
            </a:r>
          </a:p>
          <a:p>
            <a:pPr>
              <a:lnSpc>
                <a:spcPct val="90000"/>
              </a:lnSpc>
            </a:pPr>
            <a:r>
              <a:rPr lang="en-US" sz="2400"/>
              <a:t>Päihteettömyys (eritoten alkoholi ja huumeet)</a:t>
            </a:r>
          </a:p>
          <a:p>
            <a:pPr marL="0" indent="0">
              <a:lnSpc>
                <a:spcPct val="90000"/>
              </a:lnSpc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25894017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Laajakuva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Elephant</vt:lpstr>
      <vt:lpstr>BrushVTI</vt:lpstr>
      <vt:lpstr>Mitä on masennus</vt:lpstr>
      <vt:lpstr>Masennus on...</vt:lpstr>
      <vt:lpstr>Masennuksen alalajit</vt:lpstr>
      <vt:lpstr>Masennuksen oireet</vt:lpstr>
      <vt:lpstr>Masennustilojen synty</vt:lpstr>
      <vt:lpstr>Itsehoito 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Peltola Heidi</cp:lastModifiedBy>
  <cp:revision>2</cp:revision>
  <dcterms:created xsi:type="dcterms:W3CDTF">2022-10-21T05:34:11Z</dcterms:created>
  <dcterms:modified xsi:type="dcterms:W3CDTF">2022-10-21T06:34:01Z</dcterms:modified>
</cp:coreProperties>
</file>