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57" r:id="rId6"/>
    <p:sldId id="266" r:id="rId7"/>
    <p:sldId id="264" r:id="rId8"/>
    <p:sldId id="267" r:id="rId9"/>
    <p:sldId id="265" r:id="rId10"/>
    <p:sldId id="258" r:id="rId11"/>
    <p:sldId id="259" r:id="rId12"/>
    <p:sldId id="269" r:id="rId13"/>
    <p:sldId id="268" r:id="rId14"/>
    <p:sldId id="270" r:id="rId15"/>
    <p:sldId id="271" r:id="rId16"/>
    <p:sldId id="260"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Vaalea tyyli 3 - Korostus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310E42E7-9AC4-474B-AB6C-BBCE2F785DF0}"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A27FF3D7-4C66-47EB-A7D5-6A75A19AF0F0}">
      <dgm:prSet/>
      <dgm:spPr/>
      <dgm:t>
        <a:bodyPr/>
        <a:lstStyle/>
        <a:p>
          <a:r>
            <a:rPr lang="fi-FI" b="0" i="0"/>
            <a:t>Ensimmäinen ja myös edelleen käytössä oleva psykoosilääke klooripromatsiini kehitettiin 1950-luvulla. </a:t>
          </a:r>
          <a:endParaRPr lang="en-US"/>
        </a:p>
      </dgm:t>
    </dgm:pt>
    <dgm:pt modelId="{F4BC55A2-3881-4CB5-A10F-7166AC1B590A}" type="parTrans" cxnId="{F79133F2-CB99-4264-90B2-C95E6D1E4DCE}">
      <dgm:prSet/>
      <dgm:spPr/>
      <dgm:t>
        <a:bodyPr/>
        <a:lstStyle/>
        <a:p>
          <a:endParaRPr lang="en-US"/>
        </a:p>
      </dgm:t>
    </dgm:pt>
    <dgm:pt modelId="{7ECBAFA0-01FB-4381-BB58-77749E395212}" type="sibTrans" cxnId="{F79133F2-CB99-4264-90B2-C95E6D1E4DCE}">
      <dgm:prSet/>
      <dgm:spPr/>
      <dgm:t>
        <a:bodyPr/>
        <a:lstStyle/>
        <a:p>
          <a:endParaRPr lang="en-US"/>
        </a:p>
      </dgm:t>
    </dgm:pt>
    <dgm:pt modelId="{A9C7B86A-9B10-4B30-B13B-B3A210FF38EA}">
      <dgm:prSet/>
      <dgm:spPr/>
      <dgm:t>
        <a:bodyPr/>
        <a:lstStyle/>
        <a:p>
          <a:r>
            <a:rPr lang="fi-FI" b="0" i="0"/>
            <a:t>Tämän jälkeen kehitettiin lukuisia klooripromatsiinin tapaan vaikuttavia psykoosilääkkeitä, joita aikaisemmin kutsuttiin myös neurolepteiksi. </a:t>
          </a:r>
          <a:endParaRPr lang="en-US"/>
        </a:p>
      </dgm:t>
    </dgm:pt>
    <dgm:pt modelId="{55F472F8-8D1F-4D33-8504-7C6FE22240A3}" type="parTrans" cxnId="{EB17ACB2-3942-4AD0-B711-FE75B1661CC8}">
      <dgm:prSet/>
      <dgm:spPr/>
      <dgm:t>
        <a:bodyPr/>
        <a:lstStyle/>
        <a:p>
          <a:endParaRPr lang="en-US"/>
        </a:p>
      </dgm:t>
    </dgm:pt>
    <dgm:pt modelId="{D0799FC5-E232-4C48-9C29-D9F602D884B2}" type="sibTrans" cxnId="{EB17ACB2-3942-4AD0-B711-FE75B1661CC8}">
      <dgm:prSet/>
      <dgm:spPr/>
      <dgm:t>
        <a:bodyPr/>
        <a:lstStyle/>
        <a:p>
          <a:endParaRPr lang="en-US"/>
        </a:p>
      </dgm:t>
    </dgm:pt>
    <dgm:pt modelId="{621B8A79-ADDC-4851-B94D-11B663AC8413}">
      <dgm:prSet/>
      <dgm:spPr/>
      <dgm:t>
        <a:bodyPr/>
        <a:lstStyle/>
        <a:p>
          <a:r>
            <a:rPr lang="fi-FI" b="0" i="0"/>
            <a:t>Näitä perinteisiä lääkkeitä käytetään edelleen runsaasti etenkin niiden edullisen hinnan vuoksi. </a:t>
          </a:r>
          <a:endParaRPr lang="en-US"/>
        </a:p>
      </dgm:t>
    </dgm:pt>
    <dgm:pt modelId="{E3829E8B-08A4-4D0F-BC28-BFE7A1CD60C2}" type="parTrans" cxnId="{3D1D6A5C-DCB6-4FF1-94BA-314F48A496DF}">
      <dgm:prSet/>
      <dgm:spPr/>
      <dgm:t>
        <a:bodyPr/>
        <a:lstStyle/>
        <a:p>
          <a:endParaRPr lang="en-US"/>
        </a:p>
      </dgm:t>
    </dgm:pt>
    <dgm:pt modelId="{DF8FC3EE-D59F-44D4-856A-863EDDDB71AE}" type="sibTrans" cxnId="{3D1D6A5C-DCB6-4FF1-94BA-314F48A496DF}">
      <dgm:prSet/>
      <dgm:spPr/>
      <dgm:t>
        <a:bodyPr/>
        <a:lstStyle/>
        <a:p>
          <a:endParaRPr lang="en-US"/>
        </a:p>
      </dgm:t>
    </dgm:pt>
    <dgm:pt modelId="{E081AE90-2641-4AE4-8D37-CCBAE7C57519}">
      <dgm:prSet/>
      <dgm:spPr/>
      <dgm:t>
        <a:bodyPr/>
        <a:lstStyle/>
        <a:p>
          <a:r>
            <a:rPr lang="fi-FI" b="0" i="0"/>
            <a:t>Osaa sairastuneista ne myös auttavat joko parhaiten tai yhtä hyvin kuin uudemmat psykoosilääkkeet.</a:t>
          </a:r>
          <a:endParaRPr lang="en-US"/>
        </a:p>
      </dgm:t>
    </dgm:pt>
    <dgm:pt modelId="{FC8248CE-7F2F-4A58-9C1B-7AD6BF8BC5F4}" type="parTrans" cxnId="{32B8A151-AB65-4497-98EC-E4E7C52E1D2C}">
      <dgm:prSet/>
      <dgm:spPr/>
      <dgm:t>
        <a:bodyPr/>
        <a:lstStyle/>
        <a:p>
          <a:endParaRPr lang="en-US"/>
        </a:p>
      </dgm:t>
    </dgm:pt>
    <dgm:pt modelId="{F69AB816-338B-4B0E-94AF-7FF146C3202B}" type="sibTrans" cxnId="{32B8A151-AB65-4497-98EC-E4E7C52E1D2C}">
      <dgm:prSet/>
      <dgm:spPr/>
      <dgm:t>
        <a:bodyPr/>
        <a:lstStyle/>
        <a:p>
          <a:endParaRPr lang="en-US"/>
        </a:p>
      </dgm:t>
    </dgm:pt>
    <dgm:pt modelId="{63E474FD-FDF4-4408-B48B-2D4434585601}" type="pres">
      <dgm:prSet presAssocID="{310E42E7-9AC4-474B-AB6C-BBCE2F785DF0}" presName="root" presStyleCnt="0">
        <dgm:presLayoutVars>
          <dgm:dir/>
          <dgm:resizeHandles val="exact"/>
        </dgm:presLayoutVars>
      </dgm:prSet>
      <dgm:spPr/>
    </dgm:pt>
    <dgm:pt modelId="{A623E0E2-BA6E-4477-B073-0479FD7FC301}" type="pres">
      <dgm:prSet presAssocID="{310E42E7-9AC4-474B-AB6C-BBCE2F785DF0}" presName="container" presStyleCnt="0">
        <dgm:presLayoutVars>
          <dgm:dir/>
          <dgm:resizeHandles val="exact"/>
        </dgm:presLayoutVars>
      </dgm:prSet>
      <dgm:spPr/>
    </dgm:pt>
    <dgm:pt modelId="{6112DEB8-CAC9-46FB-BC18-B4709D89839F}" type="pres">
      <dgm:prSet presAssocID="{A27FF3D7-4C66-47EB-A7D5-6A75A19AF0F0}" presName="compNode" presStyleCnt="0"/>
      <dgm:spPr/>
    </dgm:pt>
    <dgm:pt modelId="{23BC2B03-861B-42F8-996D-2AB93052ECB8}" type="pres">
      <dgm:prSet presAssocID="{A27FF3D7-4C66-47EB-A7D5-6A75A19AF0F0}" presName="iconBgRect" presStyleLbl="bgShp" presStyleIdx="0" presStyleCnt="4"/>
      <dgm:spPr/>
    </dgm:pt>
    <dgm:pt modelId="{71A46357-4D7A-4F2A-89E3-3C657584DF97}" type="pres">
      <dgm:prSet presAssocID="{A27FF3D7-4C66-47EB-A7D5-6A75A19AF0F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lotulitus"/>
        </a:ext>
      </dgm:extLst>
    </dgm:pt>
    <dgm:pt modelId="{1CCA6DB3-1D63-40DF-9851-69FFE33EFE83}" type="pres">
      <dgm:prSet presAssocID="{A27FF3D7-4C66-47EB-A7D5-6A75A19AF0F0}" presName="spaceRect" presStyleCnt="0"/>
      <dgm:spPr/>
    </dgm:pt>
    <dgm:pt modelId="{460DB528-5C12-4986-818D-6BF95DEFFEBF}" type="pres">
      <dgm:prSet presAssocID="{A27FF3D7-4C66-47EB-A7D5-6A75A19AF0F0}" presName="textRect" presStyleLbl="revTx" presStyleIdx="0" presStyleCnt="4">
        <dgm:presLayoutVars>
          <dgm:chMax val="1"/>
          <dgm:chPref val="1"/>
        </dgm:presLayoutVars>
      </dgm:prSet>
      <dgm:spPr/>
    </dgm:pt>
    <dgm:pt modelId="{588AA3C6-5DEE-4B67-83C8-0BF4E8D250BC}" type="pres">
      <dgm:prSet presAssocID="{7ECBAFA0-01FB-4381-BB58-77749E395212}" presName="sibTrans" presStyleLbl="sibTrans2D1" presStyleIdx="0" presStyleCnt="0"/>
      <dgm:spPr/>
    </dgm:pt>
    <dgm:pt modelId="{BFD8563D-86F2-41BE-8F85-5912769F293E}" type="pres">
      <dgm:prSet presAssocID="{A9C7B86A-9B10-4B30-B13B-B3A210FF38EA}" presName="compNode" presStyleCnt="0"/>
      <dgm:spPr/>
    </dgm:pt>
    <dgm:pt modelId="{CF8FF031-7BCB-44A5-A2AF-149AA543272D}" type="pres">
      <dgm:prSet presAssocID="{A9C7B86A-9B10-4B30-B13B-B3A210FF38EA}" presName="iconBgRect" presStyleLbl="bgShp" presStyleIdx="1" presStyleCnt="4"/>
      <dgm:spPr/>
    </dgm:pt>
    <dgm:pt modelId="{4626D6F0-4995-40A6-986F-B9B5BE0832B1}" type="pres">
      <dgm:prSet presAssocID="{A9C7B86A-9B10-4B30-B13B-B3A210FF38E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glu"/>
        </a:ext>
      </dgm:extLst>
    </dgm:pt>
    <dgm:pt modelId="{E2F5CE20-E3BB-4077-86C7-D4FDF745EBF5}" type="pres">
      <dgm:prSet presAssocID="{A9C7B86A-9B10-4B30-B13B-B3A210FF38EA}" presName="spaceRect" presStyleCnt="0"/>
      <dgm:spPr/>
    </dgm:pt>
    <dgm:pt modelId="{5DB9D62D-6435-4861-BF8D-4576FD97CBE8}" type="pres">
      <dgm:prSet presAssocID="{A9C7B86A-9B10-4B30-B13B-B3A210FF38EA}" presName="textRect" presStyleLbl="revTx" presStyleIdx="1" presStyleCnt="4">
        <dgm:presLayoutVars>
          <dgm:chMax val="1"/>
          <dgm:chPref val="1"/>
        </dgm:presLayoutVars>
      </dgm:prSet>
      <dgm:spPr/>
    </dgm:pt>
    <dgm:pt modelId="{E7CFAC82-D1BB-4B23-ADB2-8A06344B86B7}" type="pres">
      <dgm:prSet presAssocID="{D0799FC5-E232-4C48-9C29-D9F602D884B2}" presName="sibTrans" presStyleLbl="sibTrans2D1" presStyleIdx="0" presStyleCnt="0"/>
      <dgm:spPr/>
    </dgm:pt>
    <dgm:pt modelId="{8E41BC4C-BB42-477C-83E0-7F62B6C7F621}" type="pres">
      <dgm:prSet presAssocID="{621B8A79-ADDC-4851-B94D-11B663AC8413}" presName="compNode" presStyleCnt="0"/>
      <dgm:spPr/>
    </dgm:pt>
    <dgm:pt modelId="{AD696439-DA83-4EB1-AF6C-4A8BCE7B29A2}" type="pres">
      <dgm:prSet presAssocID="{621B8A79-ADDC-4851-B94D-11B663AC8413}" presName="iconBgRect" presStyleLbl="bgShp" presStyleIdx="2" presStyleCnt="4"/>
      <dgm:spPr/>
    </dgm:pt>
    <dgm:pt modelId="{A16EEDF4-971A-4EF8-BC96-4EB6923F3F7A}" type="pres">
      <dgm:prSet presAssocID="{621B8A79-ADDC-4851-B94D-11B663AC841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ääke"/>
        </a:ext>
      </dgm:extLst>
    </dgm:pt>
    <dgm:pt modelId="{D6656BEA-36EC-4A0F-8ADF-43663180C9E5}" type="pres">
      <dgm:prSet presAssocID="{621B8A79-ADDC-4851-B94D-11B663AC8413}" presName="spaceRect" presStyleCnt="0"/>
      <dgm:spPr/>
    </dgm:pt>
    <dgm:pt modelId="{1E5B2B0B-7262-41DA-9AE7-6D011276D677}" type="pres">
      <dgm:prSet presAssocID="{621B8A79-ADDC-4851-B94D-11B663AC8413}" presName="textRect" presStyleLbl="revTx" presStyleIdx="2" presStyleCnt="4">
        <dgm:presLayoutVars>
          <dgm:chMax val="1"/>
          <dgm:chPref val="1"/>
        </dgm:presLayoutVars>
      </dgm:prSet>
      <dgm:spPr/>
    </dgm:pt>
    <dgm:pt modelId="{FC567089-E965-424A-ACD8-B1ED7E5EBA21}" type="pres">
      <dgm:prSet presAssocID="{DF8FC3EE-D59F-44D4-856A-863EDDDB71AE}" presName="sibTrans" presStyleLbl="sibTrans2D1" presStyleIdx="0" presStyleCnt="0"/>
      <dgm:spPr/>
    </dgm:pt>
    <dgm:pt modelId="{4434CAFA-C77E-4AD5-B32F-E3BEEEF913AC}" type="pres">
      <dgm:prSet presAssocID="{E081AE90-2641-4AE4-8D37-CCBAE7C57519}" presName="compNode" presStyleCnt="0"/>
      <dgm:spPr/>
    </dgm:pt>
    <dgm:pt modelId="{21A0B757-15D8-4199-9DAA-75887DEA2832}" type="pres">
      <dgm:prSet presAssocID="{E081AE90-2641-4AE4-8D37-CCBAE7C57519}" presName="iconBgRect" presStyleLbl="bgShp" presStyleIdx="3" presStyleCnt="4"/>
      <dgm:spPr/>
    </dgm:pt>
    <dgm:pt modelId="{5C4DE967-CD94-4652-BCDC-F45CA2952728}" type="pres">
      <dgm:prSet presAssocID="{E081AE90-2641-4AE4-8D37-CCBAE7C5751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Valintamerkki"/>
        </a:ext>
      </dgm:extLst>
    </dgm:pt>
    <dgm:pt modelId="{4CB38D0F-7CFC-459D-BC3B-C6779323F2DD}" type="pres">
      <dgm:prSet presAssocID="{E081AE90-2641-4AE4-8D37-CCBAE7C57519}" presName="spaceRect" presStyleCnt="0"/>
      <dgm:spPr/>
    </dgm:pt>
    <dgm:pt modelId="{95DDA26F-619C-486A-A995-13498F31BC15}" type="pres">
      <dgm:prSet presAssocID="{E081AE90-2641-4AE4-8D37-CCBAE7C57519}" presName="textRect" presStyleLbl="revTx" presStyleIdx="3" presStyleCnt="4">
        <dgm:presLayoutVars>
          <dgm:chMax val="1"/>
          <dgm:chPref val="1"/>
        </dgm:presLayoutVars>
      </dgm:prSet>
      <dgm:spPr/>
    </dgm:pt>
  </dgm:ptLst>
  <dgm:cxnLst>
    <dgm:cxn modelId="{75E23D04-E05A-4DF6-952A-BCBCB276743A}" type="presOf" srcId="{621B8A79-ADDC-4851-B94D-11B663AC8413}" destId="{1E5B2B0B-7262-41DA-9AE7-6D011276D677}" srcOrd="0" destOrd="0" presId="urn:microsoft.com/office/officeart/2018/2/layout/IconCircleList"/>
    <dgm:cxn modelId="{1AC72B34-CB56-4FF9-9689-D75A0676DFEB}" type="presOf" srcId="{7ECBAFA0-01FB-4381-BB58-77749E395212}" destId="{588AA3C6-5DEE-4B67-83C8-0BF4E8D250BC}" srcOrd="0" destOrd="0" presId="urn:microsoft.com/office/officeart/2018/2/layout/IconCircleList"/>
    <dgm:cxn modelId="{3D1D6A5C-DCB6-4FF1-94BA-314F48A496DF}" srcId="{310E42E7-9AC4-474B-AB6C-BBCE2F785DF0}" destId="{621B8A79-ADDC-4851-B94D-11B663AC8413}" srcOrd="2" destOrd="0" parTransId="{E3829E8B-08A4-4D0F-BC28-BFE7A1CD60C2}" sibTransId="{DF8FC3EE-D59F-44D4-856A-863EDDDB71AE}"/>
    <dgm:cxn modelId="{C98C596F-7FE8-4D0D-8619-25D50F101625}" type="presOf" srcId="{D0799FC5-E232-4C48-9C29-D9F602D884B2}" destId="{E7CFAC82-D1BB-4B23-ADB2-8A06344B86B7}" srcOrd="0" destOrd="0" presId="urn:microsoft.com/office/officeart/2018/2/layout/IconCircleList"/>
    <dgm:cxn modelId="{32B8A151-AB65-4497-98EC-E4E7C52E1D2C}" srcId="{310E42E7-9AC4-474B-AB6C-BBCE2F785DF0}" destId="{E081AE90-2641-4AE4-8D37-CCBAE7C57519}" srcOrd="3" destOrd="0" parTransId="{FC8248CE-7F2F-4A58-9C1B-7AD6BF8BC5F4}" sibTransId="{F69AB816-338B-4B0E-94AF-7FF146C3202B}"/>
    <dgm:cxn modelId="{19187190-3ED7-4404-A013-BA4757863376}" type="presOf" srcId="{310E42E7-9AC4-474B-AB6C-BBCE2F785DF0}" destId="{63E474FD-FDF4-4408-B48B-2D4434585601}" srcOrd="0" destOrd="0" presId="urn:microsoft.com/office/officeart/2018/2/layout/IconCircleList"/>
    <dgm:cxn modelId="{823C7DA1-9E0D-4B47-9779-31B95088A338}" type="presOf" srcId="{E081AE90-2641-4AE4-8D37-CCBAE7C57519}" destId="{95DDA26F-619C-486A-A995-13498F31BC15}" srcOrd="0" destOrd="0" presId="urn:microsoft.com/office/officeart/2018/2/layout/IconCircleList"/>
    <dgm:cxn modelId="{EB17ACB2-3942-4AD0-B711-FE75B1661CC8}" srcId="{310E42E7-9AC4-474B-AB6C-BBCE2F785DF0}" destId="{A9C7B86A-9B10-4B30-B13B-B3A210FF38EA}" srcOrd="1" destOrd="0" parTransId="{55F472F8-8D1F-4D33-8504-7C6FE22240A3}" sibTransId="{D0799FC5-E232-4C48-9C29-D9F602D884B2}"/>
    <dgm:cxn modelId="{C374A1B9-C7E2-4B10-B27D-B96E4E454B25}" type="presOf" srcId="{A9C7B86A-9B10-4B30-B13B-B3A210FF38EA}" destId="{5DB9D62D-6435-4861-BF8D-4576FD97CBE8}" srcOrd="0" destOrd="0" presId="urn:microsoft.com/office/officeart/2018/2/layout/IconCircleList"/>
    <dgm:cxn modelId="{70C78AC3-B4D3-4C5E-91E8-0813873C0F42}" type="presOf" srcId="{A27FF3D7-4C66-47EB-A7D5-6A75A19AF0F0}" destId="{460DB528-5C12-4986-818D-6BF95DEFFEBF}" srcOrd="0" destOrd="0" presId="urn:microsoft.com/office/officeart/2018/2/layout/IconCircleList"/>
    <dgm:cxn modelId="{BF222FD2-E755-4F14-96A9-D1ACA21DB137}" type="presOf" srcId="{DF8FC3EE-D59F-44D4-856A-863EDDDB71AE}" destId="{FC567089-E965-424A-ACD8-B1ED7E5EBA21}" srcOrd="0" destOrd="0" presId="urn:microsoft.com/office/officeart/2018/2/layout/IconCircleList"/>
    <dgm:cxn modelId="{F79133F2-CB99-4264-90B2-C95E6D1E4DCE}" srcId="{310E42E7-9AC4-474B-AB6C-BBCE2F785DF0}" destId="{A27FF3D7-4C66-47EB-A7D5-6A75A19AF0F0}" srcOrd="0" destOrd="0" parTransId="{F4BC55A2-3881-4CB5-A10F-7166AC1B590A}" sibTransId="{7ECBAFA0-01FB-4381-BB58-77749E395212}"/>
    <dgm:cxn modelId="{D2E136B2-6FF3-4135-AC97-7ABA5B9A1309}" type="presParOf" srcId="{63E474FD-FDF4-4408-B48B-2D4434585601}" destId="{A623E0E2-BA6E-4477-B073-0479FD7FC301}" srcOrd="0" destOrd="0" presId="urn:microsoft.com/office/officeart/2018/2/layout/IconCircleList"/>
    <dgm:cxn modelId="{88E9D26F-4B9F-4CE9-A9FD-8DD37E6241DF}" type="presParOf" srcId="{A623E0E2-BA6E-4477-B073-0479FD7FC301}" destId="{6112DEB8-CAC9-46FB-BC18-B4709D89839F}" srcOrd="0" destOrd="0" presId="urn:microsoft.com/office/officeart/2018/2/layout/IconCircleList"/>
    <dgm:cxn modelId="{C38D02F1-0607-4BFC-B19C-516780FAB1C2}" type="presParOf" srcId="{6112DEB8-CAC9-46FB-BC18-B4709D89839F}" destId="{23BC2B03-861B-42F8-996D-2AB93052ECB8}" srcOrd="0" destOrd="0" presId="urn:microsoft.com/office/officeart/2018/2/layout/IconCircleList"/>
    <dgm:cxn modelId="{9B6CB266-4462-4557-ACD4-467D488D587C}" type="presParOf" srcId="{6112DEB8-CAC9-46FB-BC18-B4709D89839F}" destId="{71A46357-4D7A-4F2A-89E3-3C657584DF97}" srcOrd="1" destOrd="0" presId="urn:microsoft.com/office/officeart/2018/2/layout/IconCircleList"/>
    <dgm:cxn modelId="{EFC02C7F-23E6-412F-89CE-EA34F411802E}" type="presParOf" srcId="{6112DEB8-CAC9-46FB-BC18-B4709D89839F}" destId="{1CCA6DB3-1D63-40DF-9851-69FFE33EFE83}" srcOrd="2" destOrd="0" presId="urn:microsoft.com/office/officeart/2018/2/layout/IconCircleList"/>
    <dgm:cxn modelId="{74067097-44E9-4A99-A6BF-C05978E6DE22}" type="presParOf" srcId="{6112DEB8-CAC9-46FB-BC18-B4709D89839F}" destId="{460DB528-5C12-4986-818D-6BF95DEFFEBF}" srcOrd="3" destOrd="0" presId="urn:microsoft.com/office/officeart/2018/2/layout/IconCircleList"/>
    <dgm:cxn modelId="{2AF1CC38-8CDC-4807-9ECD-39189B147377}" type="presParOf" srcId="{A623E0E2-BA6E-4477-B073-0479FD7FC301}" destId="{588AA3C6-5DEE-4B67-83C8-0BF4E8D250BC}" srcOrd="1" destOrd="0" presId="urn:microsoft.com/office/officeart/2018/2/layout/IconCircleList"/>
    <dgm:cxn modelId="{BA2A620A-DC57-43FC-AD98-C5E2455C789D}" type="presParOf" srcId="{A623E0E2-BA6E-4477-B073-0479FD7FC301}" destId="{BFD8563D-86F2-41BE-8F85-5912769F293E}" srcOrd="2" destOrd="0" presId="urn:microsoft.com/office/officeart/2018/2/layout/IconCircleList"/>
    <dgm:cxn modelId="{8639DC87-9C63-45DE-AFF9-C93360574BFA}" type="presParOf" srcId="{BFD8563D-86F2-41BE-8F85-5912769F293E}" destId="{CF8FF031-7BCB-44A5-A2AF-149AA543272D}" srcOrd="0" destOrd="0" presId="urn:microsoft.com/office/officeart/2018/2/layout/IconCircleList"/>
    <dgm:cxn modelId="{9A213FC1-53AF-4293-B17D-9FE56A0A460B}" type="presParOf" srcId="{BFD8563D-86F2-41BE-8F85-5912769F293E}" destId="{4626D6F0-4995-40A6-986F-B9B5BE0832B1}" srcOrd="1" destOrd="0" presId="urn:microsoft.com/office/officeart/2018/2/layout/IconCircleList"/>
    <dgm:cxn modelId="{7CEB0459-1970-4021-AF14-1B6F7D1D3A6A}" type="presParOf" srcId="{BFD8563D-86F2-41BE-8F85-5912769F293E}" destId="{E2F5CE20-E3BB-4077-86C7-D4FDF745EBF5}" srcOrd="2" destOrd="0" presId="urn:microsoft.com/office/officeart/2018/2/layout/IconCircleList"/>
    <dgm:cxn modelId="{877DFEBA-2505-4592-9FD6-4D9C05068CEC}" type="presParOf" srcId="{BFD8563D-86F2-41BE-8F85-5912769F293E}" destId="{5DB9D62D-6435-4861-BF8D-4576FD97CBE8}" srcOrd="3" destOrd="0" presId="urn:microsoft.com/office/officeart/2018/2/layout/IconCircleList"/>
    <dgm:cxn modelId="{7BBB1920-F419-4BA8-805C-411B31F954B5}" type="presParOf" srcId="{A623E0E2-BA6E-4477-B073-0479FD7FC301}" destId="{E7CFAC82-D1BB-4B23-ADB2-8A06344B86B7}" srcOrd="3" destOrd="0" presId="urn:microsoft.com/office/officeart/2018/2/layout/IconCircleList"/>
    <dgm:cxn modelId="{EF03BF8B-9077-409F-9EC1-B477CDA4B478}" type="presParOf" srcId="{A623E0E2-BA6E-4477-B073-0479FD7FC301}" destId="{8E41BC4C-BB42-477C-83E0-7F62B6C7F621}" srcOrd="4" destOrd="0" presId="urn:microsoft.com/office/officeart/2018/2/layout/IconCircleList"/>
    <dgm:cxn modelId="{1A4B37CE-8025-4DC7-AF55-BA8A725F9F81}" type="presParOf" srcId="{8E41BC4C-BB42-477C-83E0-7F62B6C7F621}" destId="{AD696439-DA83-4EB1-AF6C-4A8BCE7B29A2}" srcOrd="0" destOrd="0" presId="urn:microsoft.com/office/officeart/2018/2/layout/IconCircleList"/>
    <dgm:cxn modelId="{212B2532-89C6-4AD7-B6B8-1D8BAEE498AF}" type="presParOf" srcId="{8E41BC4C-BB42-477C-83E0-7F62B6C7F621}" destId="{A16EEDF4-971A-4EF8-BC96-4EB6923F3F7A}" srcOrd="1" destOrd="0" presId="urn:microsoft.com/office/officeart/2018/2/layout/IconCircleList"/>
    <dgm:cxn modelId="{F54841F2-9E6F-4BFC-BF37-852CCBAD967D}" type="presParOf" srcId="{8E41BC4C-BB42-477C-83E0-7F62B6C7F621}" destId="{D6656BEA-36EC-4A0F-8ADF-43663180C9E5}" srcOrd="2" destOrd="0" presId="urn:microsoft.com/office/officeart/2018/2/layout/IconCircleList"/>
    <dgm:cxn modelId="{EB0DE814-C9B1-4A18-8DFC-399FF8B58D7C}" type="presParOf" srcId="{8E41BC4C-BB42-477C-83E0-7F62B6C7F621}" destId="{1E5B2B0B-7262-41DA-9AE7-6D011276D677}" srcOrd="3" destOrd="0" presId="urn:microsoft.com/office/officeart/2018/2/layout/IconCircleList"/>
    <dgm:cxn modelId="{7A11048E-536C-4DF5-8B32-4DDA752C0B0C}" type="presParOf" srcId="{A623E0E2-BA6E-4477-B073-0479FD7FC301}" destId="{FC567089-E965-424A-ACD8-B1ED7E5EBA21}" srcOrd="5" destOrd="0" presId="urn:microsoft.com/office/officeart/2018/2/layout/IconCircleList"/>
    <dgm:cxn modelId="{1C5EE035-742E-44BE-915B-0E2D43F485B2}" type="presParOf" srcId="{A623E0E2-BA6E-4477-B073-0479FD7FC301}" destId="{4434CAFA-C77E-4AD5-B32F-E3BEEEF913AC}" srcOrd="6" destOrd="0" presId="urn:microsoft.com/office/officeart/2018/2/layout/IconCircleList"/>
    <dgm:cxn modelId="{4E726C7B-4D86-4AA6-BA6E-BBE3F2265B15}" type="presParOf" srcId="{4434CAFA-C77E-4AD5-B32F-E3BEEEF913AC}" destId="{21A0B757-15D8-4199-9DAA-75887DEA2832}" srcOrd="0" destOrd="0" presId="urn:microsoft.com/office/officeart/2018/2/layout/IconCircleList"/>
    <dgm:cxn modelId="{69BD66C5-63CF-40D5-9521-F43A45E669EB}" type="presParOf" srcId="{4434CAFA-C77E-4AD5-B32F-E3BEEEF913AC}" destId="{5C4DE967-CD94-4652-BCDC-F45CA2952728}" srcOrd="1" destOrd="0" presId="urn:microsoft.com/office/officeart/2018/2/layout/IconCircleList"/>
    <dgm:cxn modelId="{91E52FA7-6D7D-4A44-9465-E47CEED5AC41}" type="presParOf" srcId="{4434CAFA-C77E-4AD5-B32F-E3BEEEF913AC}" destId="{4CB38D0F-7CFC-459D-BC3B-C6779323F2DD}" srcOrd="2" destOrd="0" presId="urn:microsoft.com/office/officeart/2018/2/layout/IconCircleList"/>
    <dgm:cxn modelId="{682D9522-6B79-44FC-BAA1-89BEDBBFE370}" type="presParOf" srcId="{4434CAFA-C77E-4AD5-B32F-E3BEEEF913AC}" destId="{95DDA26F-619C-486A-A995-13498F31BC1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BC2B03-861B-42F8-996D-2AB93052ECB8}">
      <dsp:nvSpPr>
        <dsp:cNvPr id="0" name=""/>
        <dsp:cNvSpPr/>
      </dsp:nvSpPr>
      <dsp:spPr>
        <a:xfrm>
          <a:off x="212335" y="469890"/>
          <a:ext cx="1335915" cy="133591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A46357-4D7A-4F2A-89E3-3C657584DF97}">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0DB528-5C12-4986-818D-6BF95DEFFEBF}">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i-FI" sz="1800" b="0" i="0" kern="1200"/>
            <a:t>Ensimmäinen ja myös edelleen käytössä oleva psykoosilääke klooripromatsiini kehitettiin 1950-luvulla. </a:t>
          </a:r>
          <a:endParaRPr lang="en-US" sz="1800" kern="1200"/>
        </a:p>
      </dsp:txBody>
      <dsp:txXfrm>
        <a:off x="1834517" y="469890"/>
        <a:ext cx="3148942" cy="1335915"/>
      </dsp:txXfrm>
    </dsp:sp>
    <dsp:sp modelId="{CF8FF031-7BCB-44A5-A2AF-149AA543272D}">
      <dsp:nvSpPr>
        <dsp:cNvPr id="0" name=""/>
        <dsp:cNvSpPr/>
      </dsp:nvSpPr>
      <dsp:spPr>
        <a:xfrm>
          <a:off x="5532139" y="469890"/>
          <a:ext cx="1335915" cy="133591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26D6F0-4995-40A6-986F-B9B5BE0832B1}">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B9D62D-6435-4861-BF8D-4576FD97CBE8}">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i-FI" sz="1800" b="0" i="0" kern="1200"/>
            <a:t>Tämän jälkeen kehitettiin lukuisia klooripromatsiinin tapaan vaikuttavia psykoosilääkkeitä, joita aikaisemmin kutsuttiin myös neurolepteiksi. </a:t>
          </a:r>
          <a:endParaRPr lang="en-US" sz="1800" kern="1200"/>
        </a:p>
      </dsp:txBody>
      <dsp:txXfrm>
        <a:off x="7154322" y="469890"/>
        <a:ext cx="3148942" cy="1335915"/>
      </dsp:txXfrm>
    </dsp:sp>
    <dsp:sp modelId="{AD696439-DA83-4EB1-AF6C-4A8BCE7B29A2}">
      <dsp:nvSpPr>
        <dsp:cNvPr id="0" name=""/>
        <dsp:cNvSpPr/>
      </dsp:nvSpPr>
      <dsp:spPr>
        <a:xfrm>
          <a:off x="212335" y="2545532"/>
          <a:ext cx="1335915" cy="133591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6EEDF4-971A-4EF8-BC96-4EB6923F3F7A}">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5B2B0B-7262-41DA-9AE7-6D011276D677}">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i-FI" sz="1800" b="0" i="0" kern="1200"/>
            <a:t>Näitä perinteisiä lääkkeitä käytetään edelleen runsaasti etenkin niiden edullisen hinnan vuoksi. </a:t>
          </a:r>
          <a:endParaRPr lang="en-US" sz="1800" kern="1200"/>
        </a:p>
      </dsp:txBody>
      <dsp:txXfrm>
        <a:off x="1834517" y="2545532"/>
        <a:ext cx="3148942" cy="1335915"/>
      </dsp:txXfrm>
    </dsp:sp>
    <dsp:sp modelId="{21A0B757-15D8-4199-9DAA-75887DEA2832}">
      <dsp:nvSpPr>
        <dsp:cNvPr id="0" name=""/>
        <dsp:cNvSpPr/>
      </dsp:nvSpPr>
      <dsp:spPr>
        <a:xfrm>
          <a:off x="5532139" y="2545532"/>
          <a:ext cx="1335915" cy="133591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4DE967-CD94-4652-BCDC-F45CA2952728}">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DDA26F-619C-486A-A995-13498F31BC15}">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fi-FI" sz="1800" b="0" i="0" kern="1200"/>
            <a:t>Osaa sairastuneista ne myös auttavat joko parhaiten tai yhtä hyvin kuin uudemmat psykoosilääkkeet.</a:t>
          </a:r>
          <a:endParaRPr lang="en-US" sz="1800" kern="1200"/>
        </a:p>
      </dsp:txBody>
      <dsp:txXfrm>
        <a:off x="7154322" y="2545532"/>
        <a:ext cx="3148942" cy="133591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30.11.2022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30.11.2022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30.11.2022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30.11.2022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30.11.2022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30.11.2022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30.11.2022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30.11.2022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30.11.2022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30.11.2022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30.11.2022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30.11.2022</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yle.fi/aihe/artikkeli/2016/02/11/muistisairaille-maarataan-psykoosilaakkeita-vastoin-suosituksia" TargetMode="External"/><Relationship Id="rId2" Type="http://schemas.openxmlformats.org/officeDocument/2006/relationships/hyperlink" Target="https://www.terveyskirjasto.fi/terveyskirjasto/tk.koti?p_artikkeli=lam00103" TargetMode="External"/><Relationship Id="rId1" Type="http://schemas.openxmlformats.org/officeDocument/2006/relationships/slideLayout" Target="../slideLayouts/slideLayout2.xml"/><Relationship Id="rId6" Type="http://schemas.openxmlformats.org/officeDocument/2006/relationships/hyperlink" Target="https://www.duodecimlehti.fi/duo94043" TargetMode="External"/><Relationship Id="rId5" Type="http://schemas.openxmlformats.org/officeDocument/2006/relationships/hyperlink" Target="https://www.kaypahoito.fi/nix01049" TargetMode="External"/><Relationship Id="rId4" Type="http://schemas.openxmlformats.org/officeDocument/2006/relationships/hyperlink" Target="https://www.terveyskirjasto.fi/terveyskirjasto/tk.koti?p_artikkeli=lam00028"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Otsikko 1"/>
          <p:cNvSpPr>
            <a:spLocks noGrp="1"/>
          </p:cNvSpPr>
          <p:nvPr>
            <p:ph type="ctrTitle"/>
          </p:nvPr>
        </p:nvSpPr>
        <p:spPr>
          <a:xfrm>
            <a:off x="753925" y="2076450"/>
            <a:ext cx="10684151" cy="1345134"/>
          </a:xfrm>
        </p:spPr>
        <p:txBody>
          <a:bodyPr anchor="ctr">
            <a:normAutofit/>
          </a:bodyPr>
          <a:lstStyle/>
          <a:p>
            <a:r>
              <a:rPr lang="fi-FI" sz="5600">
                <a:solidFill>
                  <a:srgbClr val="FFFFFF"/>
                </a:solidFill>
                <a:cs typeface="Calibri Light"/>
              </a:rPr>
              <a:t>Psykoosilääkitys</a:t>
            </a:r>
            <a:endParaRPr lang="fi-FI" sz="5600">
              <a:solidFill>
                <a:srgbClr val="FFFFFF"/>
              </a:solidFill>
            </a:endParaRPr>
          </a:p>
        </p:txBody>
      </p:sp>
      <p:sp>
        <p:nvSpPr>
          <p:cNvPr id="3" name="Alaotsikko 2"/>
          <p:cNvSpPr>
            <a:spLocks noGrp="1"/>
          </p:cNvSpPr>
          <p:nvPr>
            <p:ph type="subTitle" idx="1"/>
          </p:nvPr>
        </p:nvSpPr>
        <p:spPr>
          <a:xfrm>
            <a:off x="1171575" y="4473360"/>
            <a:ext cx="9469211" cy="865639"/>
          </a:xfrm>
        </p:spPr>
        <p:txBody>
          <a:bodyPr vert="horz" lIns="91440" tIns="45720" rIns="91440" bIns="45720" rtlCol="0" anchor="ctr">
            <a:normAutofit/>
          </a:bodyPr>
          <a:lstStyle/>
          <a:p>
            <a:r>
              <a:rPr lang="fi-FI" sz="2800">
                <a:solidFill>
                  <a:srgbClr val="000000"/>
                </a:solidFill>
                <a:cs typeface="Calibri"/>
              </a:rPr>
              <a:t>   </a:t>
            </a:r>
            <a:endParaRPr lang="fi-FI" sz="2800">
              <a:solidFill>
                <a:srgbClr val="000000"/>
              </a:solidFill>
            </a:endParaRPr>
          </a:p>
        </p:txBody>
      </p:sp>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61C98F1B-13D9-4EC6-9F36-5CD71DABAE9E}"/>
              </a:ext>
            </a:extLst>
          </p:cNvPr>
          <p:cNvSpPr>
            <a:spLocks noGrp="1"/>
          </p:cNvSpPr>
          <p:nvPr>
            <p:ph type="title"/>
          </p:nvPr>
        </p:nvSpPr>
        <p:spPr>
          <a:xfrm>
            <a:off x="1179226" y="826680"/>
            <a:ext cx="9833548" cy="1325563"/>
          </a:xfrm>
        </p:spPr>
        <p:txBody>
          <a:bodyPr>
            <a:normAutofit/>
          </a:bodyPr>
          <a:lstStyle/>
          <a:p>
            <a:pPr algn="ctr"/>
            <a:r>
              <a:rPr lang="fi-FI" sz="4000">
                <a:solidFill>
                  <a:srgbClr val="FFFFFF"/>
                </a:solidFill>
                <a:cs typeface="Calibri Light"/>
              </a:rPr>
              <a:t>Käyttöaiheita</a:t>
            </a:r>
            <a:r>
              <a:rPr lang="en-US" sz="4000">
                <a:solidFill>
                  <a:srgbClr val="FFFFFF"/>
                </a:solidFill>
                <a:cs typeface="Calibri Light"/>
              </a:rPr>
              <a:t> mm.</a:t>
            </a:r>
            <a:endParaRPr lang="fi-FI" sz="4000">
              <a:solidFill>
                <a:srgbClr val="FFFFFF"/>
              </a:solidFill>
            </a:endParaRPr>
          </a:p>
        </p:txBody>
      </p:sp>
      <p:sp>
        <p:nvSpPr>
          <p:cNvPr id="3" name="Sisällön paikkamerkki 2">
            <a:extLst>
              <a:ext uri="{FF2B5EF4-FFF2-40B4-BE49-F238E27FC236}">
                <a16:creationId xmlns:a16="http://schemas.microsoft.com/office/drawing/2014/main" id="{335B1327-5549-4B09-BB66-C982668606B7}"/>
              </a:ext>
            </a:extLst>
          </p:cNvPr>
          <p:cNvSpPr>
            <a:spLocks noGrp="1"/>
          </p:cNvSpPr>
          <p:nvPr>
            <p:ph idx="1"/>
          </p:nvPr>
        </p:nvSpPr>
        <p:spPr>
          <a:xfrm>
            <a:off x="1179226" y="3092970"/>
            <a:ext cx="9833548" cy="2693976"/>
          </a:xfrm>
        </p:spPr>
        <p:txBody>
          <a:bodyPr vert="horz" lIns="91440" tIns="45720" rIns="91440" bIns="45720" rtlCol="0">
            <a:normAutofit/>
          </a:bodyPr>
          <a:lstStyle/>
          <a:p>
            <a:r>
              <a:rPr lang="fi-FI" sz="2000">
                <a:solidFill>
                  <a:srgbClr val="000000"/>
                </a:solidFill>
                <a:cs typeface="Calibri"/>
              </a:rPr>
              <a:t>Sekavuusoireyhtymä</a:t>
            </a:r>
          </a:p>
          <a:p>
            <a:r>
              <a:rPr lang="fi-FI" sz="2000">
                <a:solidFill>
                  <a:srgbClr val="000000"/>
                </a:solidFill>
                <a:cs typeface="Calibri"/>
              </a:rPr>
              <a:t>Dementiaan liittyvät vaikeat käytöshäiriöt</a:t>
            </a:r>
          </a:p>
          <a:p>
            <a:r>
              <a:rPr lang="fi-FI" sz="2000">
                <a:solidFill>
                  <a:srgbClr val="000000"/>
                </a:solidFill>
                <a:cs typeface="Calibri"/>
              </a:rPr>
              <a:t>Skitsofrenia</a:t>
            </a:r>
          </a:p>
          <a:p>
            <a:r>
              <a:rPr lang="fi-FI" sz="2000">
                <a:solidFill>
                  <a:srgbClr val="000000"/>
                </a:solidFill>
                <a:cs typeface="Calibri"/>
              </a:rPr>
              <a:t>Harhaluuloisuushäiriö</a:t>
            </a:r>
          </a:p>
          <a:p>
            <a:r>
              <a:rPr lang="fi-FI" sz="2000">
                <a:solidFill>
                  <a:srgbClr val="000000"/>
                </a:solidFill>
                <a:cs typeface="Calibri"/>
              </a:rPr>
              <a:t>Psykoositasoiset mielialahäiriöt</a:t>
            </a:r>
          </a:p>
        </p:txBody>
      </p:sp>
    </p:spTree>
    <p:extLst>
      <p:ext uri="{BB962C8B-B14F-4D97-AF65-F5344CB8AC3E}">
        <p14:creationId xmlns:p14="http://schemas.microsoft.com/office/powerpoint/2010/main" val="3516887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8E1106CD-2B73-483E-BFE0-F2018DA9EA2C}"/>
              </a:ext>
            </a:extLst>
          </p:cNvPr>
          <p:cNvSpPr>
            <a:spLocks noGrp="1"/>
          </p:cNvSpPr>
          <p:nvPr>
            <p:ph type="title"/>
          </p:nvPr>
        </p:nvSpPr>
        <p:spPr>
          <a:xfrm>
            <a:off x="640079" y="2053641"/>
            <a:ext cx="3669161" cy="2760098"/>
          </a:xfrm>
        </p:spPr>
        <p:txBody>
          <a:bodyPr>
            <a:normAutofit/>
          </a:bodyPr>
          <a:lstStyle/>
          <a:p>
            <a:r>
              <a:rPr lang="fi-FI" sz="3400">
                <a:solidFill>
                  <a:srgbClr val="FFFFFF"/>
                </a:solidFill>
                <a:cs typeface="Calibri Light"/>
              </a:rPr>
              <a:t>Psykoosilääkkeiden haittavaikutuksia</a:t>
            </a:r>
          </a:p>
        </p:txBody>
      </p:sp>
      <p:sp>
        <p:nvSpPr>
          <p:cNvPr id="3" name="Sisällön paikkamerkki 2">
            <a:extLst>
              <a:ext uri="{FF2B5EF4-FFF2-40B4-BE49-F238E27FC236}">
                <a16:creationId xmlns:a16="http://schemas.microsoft.com/office/drawing/2014/main" id="{0894D765-3492-4980-99D8-CD30FDDBEB3C}"/>
              </a:ext>
            </a:extLst>
          </p:cNvPr>
          <p:cNvSpPr>
            <a:spLocks noGrp="1"/>
          </p:cNvSpPr>
          <p:nvPr>
            <p:ph idx="1"/>
          </p:nvPr>
        </p:nvSpPr>
        <p:spPr>
          <a:xfrm>
            <a:off x="6090574" y="801866"/>
            <a:ext cx="5306084" cy="5230634"/>
          </a:xfrm>
        </p:spPr>
        <p:txBody>
          <a:bodyPr vert="horz" lIns="91440" tIns="45720" rIns="91440" bIns="45720" rtlCol="0" anchor="ctr">
            <a:normAutofit/>
          </a:bodyPr>
          <a:lstStyle/>
          <a:p>
            <a:pPr marL="0" indent="0">
              <a:buNone/>
            </a:pPr>
            <a:r>
              <a:rPr lang="fi-FI" sz="1500" b="1">
                <a:solidFill>
                  <a:srgbClr val="000000"/>
                </a:solidFill>
                <a:cs typeface="Calibri"/>
              </a:rPr>
              <a:t>Ekstrapyramidaalioireet (EP-oireet):</a:t>
            </a:r>
            <a:endParaRPr lang="fi-FI" sz="1500">
              <a:solidFill>
                <a:srgbClr val="000000"/>
              </a:solidFill>
            </a:endParaRPr>
          </a:p>
          <a:p>
            <a:r>
              <a:rPr lang="fi-FI" sz="1500">
                <a:solidFill>
                  <a:srgbClr val="000000"/>
                </a:solidFill>
                <a:cs typeface="Calibri"/>
              </a:rPr>
              <a:t>Äkilliset lihaskouristukset</a:t>
            </a:r>
            <a:endParaRPr lang="fi-FI" sz="1500">
              <a:solidFill>
                <a:srgbClr val="000000"/>
              </a:solidFill>
            </a:endParaRPr>
          </a:p>
          <a:p>
            <a:r>
              <a:rPr lang="fi-FI" sz="1500">
                <a:solidFill>
                  <a:srgbClr val="000000"/>
                </a:solidFill>
                <a:cs typeface="Calibri"/>
              </a:rPr>
              <a:t>Jatkuvat levottomat liikkeet (esim. keinuminen, tavaroiden siirtely..)</a:t>
            </a:r>
          </a:p>
          <a:p>
            <a:r>
              <a:rPr lang="fi-FI" sz="1500">
                <a:solidFill>
                  <a:srgbClr val="000000"/>
                </a:solidFill>
                <a:cs typeface="Calibri"/>
              </a:rPr>
              <a:t>Lihasjäykkyys, hidasliikkeisyys</a:t>
            </a:r>
          </a:p>
          <a:p>
            <a:r>
              <a:rPr lang="fi-FI" sz="1500">
                <a:solidFill>
                  <a:srgbClr val="000000"/>
                </a:solidFill>
                <a:cs typeface="Calibri"/>
              </a:rPr>
              <a:t>Vapina</a:t>
            </a:r>
          </a:p>
          <a:p>
            <a:r>
              <a:rPr lang="fi-FI" sz="1500">
                <a:solidFill>
                  <a:srgbClr val="000000"/>
                </a:solidFill>
                <a:cs typeface="Calibri"/>
              </a:rPr>
              <a:t>Tasapainovaikeudet</a:t>
            </a:r>
          </a:p>
          <a:p>
            <a:r>
              <a:rPr lang="fi-FI" sz="1500">
                <a:solidFill>
                  <a:srgbClr val="000000"/>
                </a:solidFill>
                <a:cs typeface="Calibri"/>
              </a:rPr>
              <a:t>Suun seudun alueen tahdottomat lihasliikkeet</a:t>
            </a:r>
          </a:p>
          <a:p>
            <a:endParaRPr lang="fi-FI" sz="1500">
              <a:solidFill>
                <a:srgbClr val="000000"/>
              </a:solidFill>
              <a:cs typeface="Calibri"/>
            </a:endParaRPr>
          </a:p>
          <a:p>
            <a:r>
              <a:rPr lang="fi-FI" sz="1500" b="1">
                <a:solidFill>
                  <a:srgbClr val="000000"/>
                </a:solidFill>
                <a:cs typeface="Calibri"/>
              </a:rPr>
              <a:t>Metaboliset haittavaikutukset</a:t>
            </a:r>
            <a:r>
              <a:rPr lang="fi-FI" sz="1500">
                <a:solidFill>
                  <a:srgbClr val="000000"/>
                </a:solidFill>
                <a:cs typeface="Calibri"/>
              </a:rPr>
              <a:t> (painon nousu, veren rasva- ja sokeriarvojen nousu): </a:t>
            </a:r>
            <a:endParaRPr lang="fi-FI" sz="1500">
              <a:solidFill>
                <a:srgbClr val="000000"/>
              </a:solidFill>
              <a:ea typeface="+mn-lt"/>
              <a:cs typeface="+mn-lt"/>
            </a:endParaRPr>
          </a:p>
          <a:p>
            <a:endParaRPr lang="fi-FI" sz="1500">
              <a:solidFill>
                <a:srgbClr val="000000"/>
              </a:solidFill>
              <a:ea typeface="+mn-lt"/>
              <a:cs typeface="+mn-lt"/>
            </a:endParaRPr>
          </a:p>
          <a:p>
            <a:pPr marL="0" indent="0">
              <a:buNone/>
            </a:pPr>
            <a:r>
              <a:rPr lang="fi-FI" sz="1500" b="1">
                <a:solidFill>
                  <a:srgbClr val="000000"/>
                </a:solidFill>
                <a:ea typeface="+mn-lt"/>
                <a:cs typeface="+mn-lt"/>
              </a:rPr>
              <a:t>Hoidon aikana tulee säännöllisesti seurata potilaan</a:t>
            </a:r>
            <a:endParaRPr lang="fi-FI" sz="1500" b="1">
              <a:solidFill>
                <a:srgbClr val="000000"/>
              </a:solidFill>
              <a:cs typeface="Calibri"/>
            </a:endParaRPr>
          </a:p>
          <a:p>
            <a:r>
              <a:rPr lang="fi-FI" sz="1500">
                <a:solidFill>
                  <a:srgbClr val="000000"/>
                </a:solidFill>
                <a:ea typeface="+mn-lt"/>
                <a:cs typeface="+mn-lt"/>
              </a:rPr>
              <a:t>painoa</a:t>
            </a:r>
            <a:endParaRPr lang="fi-FI" sz="1500">
              <a:solidFill>
                <a:srgbClr val="000000"/>
              </a:solidFill>
            </a:endParaRPr>
          </a:p>
          <a:p>
            <a:r>
              <a:rPr lang="fi-FI" sz="1500">
                <a:solidFill>
                  <a:srgbClr val="000000"/>
                </a:solidFill>
                <a:ea typeface="+mn-lt"/>
                <a:cs typeface="+mn-lt"/>
              </a:rPr>
              <a:t>vyötärön ympärysmittaa</a:t>
            </a:r>
            <a:endParaRPr lang="fi-FI" sz="1500">
              <a:solidFill>
                <a:srgbClr val="000000"/>
              </a:solidFill>
            </a:endParaRPr>
          </a:p>
          <a:p>
            <a:r>
              <a:rPr lang="fi-FI" sz="1500">
                <a:solidFill>
                  <a:srgbClr val="000000"/>
                </a:solidFill>
                <a:ea typeface="+mn-lt"/>
                <a:cs typeface="+mn-lt"/>
              </a:rPr>
              <a:t>plasman kolesteroli-, triglyseridi- ja glukoosi-arvoja</a:t>
            </a:r>
            <a:endParaRPr lang="fi-FI" sz="1500">
              <a:solidFill>
                <a:srgbClr val="000000"/>
              </a:solidFill>
            </a:endParaRPr>
          </a:p>
          <a:p>
            <a:endParaRPr lang="fi-FI" sz="1500">
              <a:solidFill>
                <a:srgbClr val="000000"/>
              </a:solidFill>
              <a:cs typeface="Calibri"/>
            </a:endParaRPr>
          </a:p>
          <a:p>
            <a:endParaRPr lang="fi-FI" sz="1500">
              <a:solidFill>
                <a:srgbClr val="000000"/>
              </a:solidFill>
              <a:cs typeface="Calibri"/>
            </a:endParaRPr>
          </a:p>
        </p:txBody>
      </p:sp>
    </p:spTree>
    <p:extLst>
      <p:ext uri="{BB962C8B-B14F-4D97-AF65-F5344CB8AC3E}">
        <p14:creationId xmlns:p14="http://schemas.microsoft.com/office/powerpoint/2010/main" val="388318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Sisällön paikkamerkki 4">
            <a:extLst>
              <a:ext uri="{FF2B5EF4-FFF2-40B4-BE49-F238E27FC236}">
                <a16:creationId xmlns:a16="http://schemas.microsoft.com/office/drawing/2014/main" id="{195F647C-A906-4E32-924E-2F68A6CDC434}"/>
              </a:ext>
            </a:extLst>
          </p:cNvPr>
          <p:cNvGraphicFramePr>
            <a:graphicFrameLocks noGrp="1"/>
          </p:cNvGraphicFramePr>
          <p:nvPr>
            <p:ph idx="1"/>
            <p:extLst>
              <p:ext uri="{D42A27DB-BD31-4B8C-83A1-F6EECF244321}">
                <p14:modId xmlns:p14="http://schemas.microsoft.com/office/powerpoint/2010/main" val="2662789312"/>
              </p:ext>
            </p:extLst>
          </p:nvPr>
        </p:nvGraphicFramePr>
        <p:xfrm>
          <a:off x="373811" y="43132"/>
          <a:ext cx="11529102" cy="6699248"/>
        </p:xfrm>
        <a:graphic>
          <a:graphicData uri="http://schemas.openxmlformats.org/drawingml/2006/table">
            <a:tbl>
              <a:tblPr firstRow="1" bandRow="1">
                <a:tableStyleId>{5C22544A-7EE6-4342-B048-85BDC9FD1C3A}</a:tableStyleId>
              </a:tblPr>
              <a:tblGrid>
                <a:gridCol w="5764551">
                  <a:extLst>
                    <a:ext uri="{9D8B030D-6E8A-4147-A177-3AD203B41FA5}">
                      <a16:colId xmlns:a16="http://schemas.microsoft.com/office/drawing/2014/main" val="2581747625"/>
                    </a:ext>
                  </a:extLst>
                </a:gridCol>
                <a:gridCol w="5764551">
                  <a:extLst>
                    <a:ext uri="{9D8B030D-6E8A-4147-A177-3AD203B41FA5}">
                      <a16:colId xmlns:a16="http://schemas.microsoft.com/office/drawing/2014/main" val="3907005504"/>
                    </a:ext>
                  </a:extLst>
                </a:gridCol>
              </a:tblGrid>
              <a:tr h="325539">
                <a:tc gridSpan="2">
                  <a:txBody>
                    <a:bodyPr/>
                    <a:lstStyle/>
                    <a:p>
                      <a:pPr algn="l" fontAlgn="t"/>
                      <a:r>
                        <a:rPr lang="fi-FI" sz="1200">
                          <a:effectLst/>
                        </a:rPr>
                        <a:t>Psykoosilääkkeiden haittavaikutuksia</a:t>
                      </a:r>
                      <a:endParaRPr lang="fi-FI" sz="1200">
                        <a:solidFill>
                          <a:srgbClr val="FFFFFF"/>
                        </a:solidFill>
                        <a:effectLst/>
                      </a:endParaRPr>
                    </a:p>
                  </a:txBody>
                  <a:tcPr marL="26368" marR="26368" marT="26368" marB="26368"/>
                </a:tc>
                <a:tc hMerge="1">
                  <a:txBody>
                    <a:bodyPr/>
                    <a:lstStyle/>
                    <a:p>
                      <a:endParaRPr lang="fi-FI"/>
                    </a:p>
                  </a:txBody>
                  <a:tcPr/>
                </a:tc>
                <a:extLst>
                  <a:ext uri="{0D108BD9-81ED-4DB2-BD59-A6C34878D82A}">
                    <a16:rowId xmlns:a16="http://schemas.microsoft.com/office/drawing/2014/main" val="1838468051"/>
                  </a:ext>
                </a:extLst>
              </a:tr>
              <a:tr h="1456358">
                <a:tc>
                  <a:txBody>
                    <a:bodyPr/>
                    <a:lstStyle/>
                    <a:p>
                      <a:pPr algn="l" fontAlgn="t"/>
                      <a:r>
                        <a:rPr lang="fi-FI" sz="1200">
                          <a:effectLst/>
                        </a:rPr>
                        <a:t>Ekstrapyramidaaliset haittavaikutukset</a:t>
                      </a:r>
                    </a:p>
                  </a:txBody>
                  <a:tcPr marL="26368" marR="26368" marT="26368" marB="26368"/>
                </a:tc>
                <a:tc>
                  <a:txBody>
                    <a:bodyPr/>
                    <a:lstStyle/>
                    <a:p>
                      <a:pPr algn="l" fontAlgn="t">
                        <a:buFont typeface="+mj-lt"/>
                        <a:buAutoNum type="arabicPeriod"/>
                      </a:pPr>
                      <a:r>
                        <a:rPr lang="fi-FI" sz="1200">
                          <a:effectLst/>
                        </a:rPr>
                        <a:t>akuutti dystonia: okulogyyrinen kriisi</a:t>
                      </a:r>
                    </a:p>
                    <a:p>
                      <a:pPr algn="l" fontAlgn="t">
                        <a:buFont typeface="+mj-lt"/>
                        <a:buAutoNum type="arabicPeriod"/>
                      </a:pPr>
                      <a:r>
                        <a:rPr lang="fi-FI" sz="1200">
                          <a:effectLst/>
                        </a:rPr>
                        <a:t>opistotonus</a:t>
                      </a:r>
                    </a:p>
                    <a:p>
                      <a:pPr algn="l" fontAlgn="t">
                        <a:buFont typeface="+mj-lt"/>
                        <a:buAutoNum type="arabicPeriod"/>
                      </a:pPr>
                      <a:r>
                        <a:rPr lang="fi-FI" sz="1200">
                          <a:effectLst/>
                        </a:rPr>
                        <a:t>leukalukko, lihaskouristukset ja kurkunpäänspasmi</a:t>
                      </a:r>
                    </a:p>
                    <a:p>
                      <a:pPr algn="l" fontAlgn="t">
                        <a:buFont typeface="+mj-lt"/>
                        <a:buAutoNum type="arabicPeriod"/>
                      </a:pPr>
                      <a:r>
                        <a:rPr lang="fi-FI" sz="1200">
                          <a:effectLst/>
                        </a:rPr>
                        <a:t>lääkeaineparkinsonismi (hypo- ja akinesia, vapina)</a:t>
                      </a:r>
                    </a:p>
                    <a:p>
                      <a:pPr algn="l" fontAlgn="t">
                        <a:buFont typeface="+mj-lt"/>
                        <a:buAutoNum type="arabicPeriod"/>
                      </a:pPr>
                      <a:r>
                        <a:rPr lang="fi-FI" sz="1200">
                          <a:effectLst/>
                        </a:rPr>
                        <a:t>akatisia</a:t>
                      </a:r>
                    </a:p>
                    <a:p>
                      <a:pPr algn="l" fontAlgn="t">
                        <a:buFont typeface="+mj-lt"/>
                        <a:buAutoNum type="arabicPeriod"/>
                      </a:pPr>
                      <a:r>
                        <a:rPr lang="fi-FI" sz="1200">
                          <a:effectLst/>
                        </a:rPr>
                        <a:t>tardiivi dyskinesia</a:t>
                      </a:r>
                    </a:p>
                  </a:txBody>
                  <a:tcPr marL="26368" marR="26368" marT="26368" marB="26368"/>
                </a:tc>
                <a:extLst>
                  <a:ext uri="{0D108BD9-81ED-4DB2-BD59-A6C34878D82A}">
                    <a16:rowId xmlns:a16="http://schemas.microsoft.com/office/drawing/2014/main" val="4198960758"/>
                  </a:ext>
                </a:extLst>
              </a:tr>
              <a:tr h="771013">
                <a:tc>
                  <a:txBody>
                    <a:bodyPr/>
                    <a:lstStyle/>
                    <a:p>
                      <a:pPr algn="l" fontAlgn="t"/>
                      <a:r>
                        <a:rPr lang="fi-FI" sz="1200">
                          <a:effectLst/>
                        </a:rPr>
                        <a:t>Muut neurologiset haittavaikutukset</a:t>
                      </a:r>
                    </a:p>
                  </a:txBody>
                  <a:tcPr marL="26368" marR="26368" marT="26368" marB="26368"/>
                </a:tc>
                <a:tc>
                  <a:txBody>
                    <a:bodyPr/>
                    <a:lstStyle/>
                    <a:p>
                      <a:pPr algn="l" fontAlgn="t">
                        <a:buFont typeface="+mj-lt"/>
                        <a:buAutoNum type="arabicPeriod"/>
                      </a:pPr>
                      <a:r>
                        <a:rPr lang="fi-FI" sz="1200">
                          <a:effectLst/>
                        </a:rPr>
                        <a:t>pahanlaatuinen neuroleptioireyhtymä</a:t>
                      </a:r>
                    </a:p>
                    <a:p>
                      <a:pPr algn="l" fontAlgn="t">
                        <a:buFont typeface="+mj-lt"/>
                        <a:buAutoNum type="arabicPeriod"/>
                      </a:pPr>
                      <a:r>
                        <a:rPr lang="fi-FI" sz="1200">
                          <a:effectLst/>
                        </a:rPr>
                        <a:t>epileptiset kohtaukset</a:t>
                      </a:r>
                    </a:p>
                    <a:p>
                      <a:pPr algn="l" fontAlgn="t">
                        <a:buFont typeface="+mj-lt"/>
                        <a:buAutoNum type="arabicPeriod"/>
                      </a:pPr>
                      <a:r>
                        <a:rPr lang="fi-FI" sz="1200">
                          <a:effectLst/>
                        </a:rPr>
                        <a:t>kognitiiviset häiriöt</a:t>
                      </a:r>
                    </a:p>
                  </a:txBody>
                  <a:tcPr marL="26368" marR="26368" marT="26368" marB="26368"/>
                </a:tc>
                <a:extLst>
                  <a:ext uri="{0D108BD9-81ED-4DB2-BD59-A6C34878D82A}">
                    <a16:rowId xmlns:a16="http://schemas.microsoft.com/office/drawing/2014/main" val="1083213461"/>
                  </a:ext>
                </a:extLst>
              </a:tr>
              <a:tr h="548276">
                <a:tc>
                  <a:txBody>
                    <a:bodyPr/>
                    <a:lstStyle/>
                    <a:p>
                      <a:pPr algn="l" fontAlgn="t"/>
                      <a:r>
                        <a:rPr lang="fi-FI" sz="1200">
                          <a:effectLst/>
                        </a:rPr>
                        <a:t>Metaboliset haittavaikutukset</a:t>
                      </a:r>
                    </a:p>
                  </a:txBody>
                  <a:tcPr marL="26368" marR="26368" marT="26368" marB="26368"/>
                </a:tc>
                <a:tc>
                  <a:txBody>
                    <a:bodyPr/>
                    <a:lstStyle/>
                    <a:p>
                      <a:pPr algn="l" fontAlgn="t">
                        <a:buFont typeface="+mj-lt"/>
                        <a:buAutoNum type="arabicPeriod"/>
                      </a:pPr>
                      <a:r>
                        <a:rPr lang="fi-FI" sz="1200">
                          <a:effectLst/>
                        </a:rPr>
                        <a:t>painon nousu</a:t>
                      </a:r>
                    </a:p>
                    <a:p>
                      <a:pPr algn="l" fontAlgn="t">
                        <a:buFont typeface="+mj-lt"/>
                        <a:buAutoNum type="arabicPeriod"/>
                      </a:pPr>
                      <a:r>
                        <a:rPr lang="fi-FI" sz="1200">
                          <a:effectLst/>
                        </a:rPr>
                        <a:t>veren rasva-arvojen kasvu</a:t>
                      </a:r>
                    </a:p>
                  </a:txBody>
                  <a:tcPr marL="26368" marR="26368" marT="26368" marB="26368"/>
                </a:tc>
                <a:extLst>
                  <a:ext uri="{0D108BD9-81ED-4DB2-BD59-A6C34878D82A}">
                    <a16:rowId xmlns:a16="http://schemas.microsoft.com/office/drawing/2014/main" val="3875671304"/>
                  </a:ext>
                </a:extLst>
              </a:tr>
              <a:tr h="771013">
                <a:tc>
                  <a:txBody>
                    <a:bodyPr/>
                    <a:lstStyle/>
                    <a:p>
                      <a:pPr algn="l" fontAlgn="t"/>
                      <a:r>
                        <a:rPr lang="fi-FI" sz="1200">
                          <a:effectLst/>
                        </a:rPr>
                        <a:t>Kardiovaskulaarioireet</a:t>
                      </a:r>
                    </a:p>
                  </a:txBody>
                  <a:tcPr marL="26368" marR="26368" marT="26368" marB="26368"/>
                </a:tc>
                <a:tc>
                  <a:txBody>
                    <a:bodyPr/>
                    <a:lstStyle/>
                    <a:p>
                      <a:pPr algn="l" fontAlgn="t">
                        <a:buFont typeface="+mj-lt"/>
                        <a:buAutoNum type="arabicPeriod"/>
                      </a:pPr>
                      <a:r>
                        <a:rPr lang="fi-FI" sz="1200">
                          <a:effectLst/>
                        </a:rPr>
                        <a:t>hypotensio</a:t>
                      </a:r>
                    </a:p>
                    <a:p>
                      <a:pPr algn="l" fontAlgn="t">
                        <a:buFont typeface="+mj-lt"/>
                        <a:buAutoNum type="arabicPeriod"/>
                      </a:pPr>
                      <a:r>
                        <a:rPr lang="fi-FI" sz="1200">
                          <a:effectLst/>
                        </a:rPr>
                        <a:t>QTc-johtumisajan piteneminen</a:t>
                      </a:r>
                    </a:p>
                    <a:p>
                      <a:pPr algn="l" fontAlgn="t">
                        <a:buFont typeface="+mj-lt"/>
                        <a:buAutoNum type="arabicPeriod"/>
                      </a:pPr>
                      <a:r>
                        <a:rPr lang="fi-FI" sz="1200">
                          <a:effectLst/>
                        </a:rPr>
                        <a:t>kääntyvien kärkien takykardia</a:t>
                      </a:r>
                    </a:p>
                  </a:txBody>
                  <a:tcPr marL="26368" marR="26368" marT="26368" marB="26368"/>
                </a:tc>
                <a:extLst>
                  <a:ext uri="{0D108BD9-81ED-4DB2-BD59-A6C34878D82A}">
                    <a16:rowId xmlns:a16="http://schemas.microsoft.com/office/drawing/2014/main" val="1922601257"/>
                  </a:ext>
                </a:extLst>
              </a:tr>
              <a:tr h="325539">
                <a:tc>
                  <a:txBody>
                    <a:bodyPr/>
                    <a:lstStyle/>
                    <a:p>
                      <a:pPr algn="l" fontAlgn="t"/>
                      <a:r>
                        <a:rPr lang="fi-FI" sz="1200">
                          <a:effectLst/>
                        </a:rPr>
                        <a:t>Seksuaaliset haittaoireet</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3400665384"/>
                  </a:ext>
                </a:extLst>
              </a:tr>
              <a:tr h="325539">
                <a:tc>
                  <a:txBody>
                    <a:bodyPr/>
                    <a:lstStyle/>
                    <a:p>
                      <a:pPr algn="l" fontAlgn="t"/>
                      <a:r>
                        <a:rPr lang="fi-FI" sz="1200">
                          <a:effectLst/>
                        </a:rPr>
                        <a:t>Hyperprolaktinemia</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4181235892"/>
                  </a:ext>
                </a:extLst>
              </a:tr>
              <a:tr h="325539">
                <a:tc>
                  <a:txBody>
                    <a:bodyPr/>
                    <a:lstStyle/>
                    <a:p>
                      <a:pPr algn="l" fontAlgn="t"/>
                      <a:r>
                        <a:rPr lang="fi-FI" sz="1200">
                          <a:effectLst/>
                        </a:rPr>
                        <a:t>Maksan toimintahäiriöt</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2955094326"/>
                  </a:ext>
                </a:extLst>
              </a:tr>
              <a:tr h="548276">
                <a:tc>
                  <a:txBody>
                    <a:bodyPr/>
                    <a:lstStyle/>
                    <a:p>
                      <a:pPr algn="l" fontAlgn="t"/>
                      <a:r>
                        <a:rPr lang="fi-FI" sz="1200">
                          <a:effectLst/>
                        </a:rPr>
                        <a:t>Antikolinergiset oireet</a:t>
                      </a:r>
                    </a:p>
                  </a:txBody>
                  <a:tcPr marL="26368" marR="26368" marT="26368" marB="26368"/>
                </a:tc>
                <a:tc>
                  <a:txBody>
                    <a:bodyPr/>
                    <a:lstStyle/>
                    <a:p>
                      <a:pPr algn="l" fontAlgn="t">
                        <a:buFont typeface="+mj-lt"/>
                        <a:buAutoNum type="arabicPeriod"/>
                      </a:pPr>
                      <a:r>
                        <a:rPr lang="fi-FI" sz="1200">
                          <a:effectLst/>
                        </a:rPr>
                        <a:t>virtsaamisvaikeudet</a:t>
                      </a:r>
                    </a:p>
                    <a:p>
                      <a:pPr algn="l" fontAlgn="t">
                        <a:buFont typeface="+mj-lt"/>
                        <a:buAutoNum type="arabicPeriod"/>
                      </a:pPr>
                      <a:r>
                        <a:rPr lang="fi-FI" sz="1200">
                          <a:effectLst/>
                        </a:rPr>
                        <a:t>ummetus</a:t>
                      </a:r>
                    </a:p>
                  </a:txBody>
                  <a:tcPr marL="26368" marR="26368" marT="26368" marB="26368"/>
                </a:tc>
                <a:extLst>
                  <a:ext uri="{0D108BD9-81ED-4DB2-BD59-A6C34878D82A}">
                    <a16:rowId xmlns:a16="http://schemas.microsoft.com/office/drawing/2014/main" val="2772163000"/>
                  </a:ext>
                </a:extLst>
              </a:tr>
              <a:tr h="325539">
                <a:tc>
                  <a:txBody>
                    <a:bodyPr/>
                    <a:lstStyle/>
                    <a:p>
                      <a:pPr algn="l" fontAlgn="t"/>
                      <a:r>
                        <a:rPr lang="fi-FI" sz="1200">
                          <a:effectLst/>
                        </a:rPr>
                        <a:t>Verenkuvan muutokset</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3669356478"/>
                  </a:ext>
                </a:extLst>
              </a:tr>
              <a:tr h="325539">
                <a:tc>
                  <a:txBody>
                    <a:bodyPr/>
                    <a:lstStyle/>
                    <a:p>
                      <a:pPr algn="l" fontAlgn="t"/>
                      <a:r>
                        <a:rPr lang="fi-FI" sz="1200">
                          <a:effectLst/>
                        </a:rPr>
                        <a:t>Iho-oireet</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4044532872"/>
                  </a:ext>
                </a:extLst>
              </a:tr>
              <a:tr h="325539">
                <a:tc>
                  <a:txBody>
                    <a:bodyPr/>
                    <a:lstStyle/>
                    <a:p>
                      <a:pPr algn="l" fontAlgn="t"/>
                      <a:r>
                        <a:rPr lang="fi-FI" sz="1200">
                          <a:effectLst/>
                        </a:rPr>
                        <a:t>Silmämuutokset</a:t>
                      </a:r>
                    </a:p>
                  </a:txBody>
                  <a:tcPr marL="26368" marR="26368" marT="26368" marB="26368"/>
                </a:tc>
                <a:tc>
                  <a:txBody>
                    <a:bodyPr/>
                    <a:lstStyle/>
                    <a:p>
                      <a:pPr algn="l" fontAlgn="t"/>
                      <a:endParaRPr lang="fi-FI" sz="1200">
                        <a:effectLst/>
                      </a:endParaRPr>
                    </a:p>
                  </a:txBody>
                  <a:tcPr marL="26368" marR="26368" marT="26368" marB="26368"/>
                </a:tc>
                <a:extLst>
                  <a:ext uri="{0D108BD9-81ED-4DB2-BD59-A6C34878D82A}">
                    <a16:rowId xmlns:a16="http://schemas.microsoft.com/office/drawing/2014/main" val="433997373"/>
                  </a:ext>
                </a:extLst>
              </a:tr>
              <a:tr h="325539">
                <a:tc>
                  <a:txBody>
                    <a:bodyPr/>
                    <a:lstStyle/>
                    <a:p>
                      <a:pPr algn="l" fontAlgn="t"/>
                      <a:r>
                        <a:rPr lang="fi-FI" sz="1200">
                          <a:effectLst/>
                        </a:rPr>
                        <a:t>Psyykkiset haittavaikutukset</a:t>
                      </a:r>
                    </a:p>
                  </a:txBody>
                  <a:tcPr marL="26368" marR="26368" marT="26368" marB="26368"/>
                </a:tc>
                <a:tc>
                  <a:txBody>
                    <a:bodyPr/>
                    <a:lstStyle/>
                    <a:p>
                      <a:pPr algn="l" fontAlgn="t"/>
                      <a:r>
                        <a:rPr lang="fi-FI" sz="1200">
                          <a:effectLst/>
                        </a:rPr>
                        <a:t>kyvyttömyys tuntea nautintoa</a:t>
                      </a:r>
                    </a:p>
                  </a:txBody>
                  <a:tcPr marL="26368" marR="26368" marT="26368" marB="26368"/>
                </a:tc>
                <a:extLst>
                  <a:ext uri="{0D108BD9-81ED-4DB2-BD59-A6C34878D82A}">
                    <a16:rowId xmlns:a16="http://schemas.microsoft.com/office/drawing/2014/main" val="2531021898"/>
                  </a:ext>
                </a:extLst>
              </a:tr>
            </a:tbl>
          </a:graphicData>
        </a:graphic>
      </p:graphicFrame>
    </p:spTree>
    <p:extLst>
      <p:ext uri="{BB962C8B-B14F-4D97-AF65-F5344CB8AC3E}">
        <p14:creationId xmlns:p14="http://schemas.microsoft.com/office/powerpoint/2010/main" val="2110596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3"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Otsikko 1">
            <a:extLst>
              <a:ext uri="{FF2B5EF4-FFF2-40B4-BE49-F238E27FC236}">
                <a16:creationId xmlns:a16="http://schemas.microsoft.com/office/drawing/2014/main" id="{45C9E448-174C-4AFC-9192-DF0CFFD18C15}"/>
              </a:ext>
            </a:extLst>
          </p:cNvPr>
          <p:cNvSpPr>
            <a:spLocks noGrp="1"/>
          </p:cNvSpPr>
          <p:nvPr>
            <p:ph type="title"/>
          </p:nvPr>
        </p:nvSpPr>
        <p:spPr>
          <a:xfrm>
            <a:off x="767290" y="1166932"/>
            <a:ext cx="3582073" cy="4279709"/>
          </a:xfrm>
        </p:spPr>
        <p:txBody>
          <a:bodyPr anchor="ctr">
            <a:normAutofit/>
          </a:bodyPr>
          <a:lstStyle/>
          <a:p>
            <a:r>
              <a:rPr lang="fi-FI" sz="3000">
                <a:solidFill>
                  <a:schemeClr val="bg1"/>
                </a:solidFill>
                <a:cs typeface="Calibri Light"/>
              </a:rPr>
              <a:t>Neuroleptioireyhtymä</a:t>
            </a:r>
            <a:endParaRPr lang="fi-FI" sz="3000">
              <a:solidFill>
                <a:schemeClr val="bg1"/>
              </a:solidFill>
            </a:endParaRPr>
          </a:p>
        </p:txBody>
      </p:sp>
      <p:sp>
        <p:nvSpPr>
          <p:cNvPr id="3" name="Sisällön paikkamerkki 2">
            <a:extLst>
              <a:ext uri="{FF2B5EF4-FFF2-40B4-BE49-F238E27FC236}">
                <a16:creationId xmlns:a16="http://schemas.microsoft.com/office/drawing/2014/main" id="{8FF0C22F-88A3-43F9-930D-4AA638326150}"/>
              </a:ext>
            </a:extLst>
          </p:cNvPr>
          <p:cNvSpPr>
            <a:spLocks noGrp="1"/>
          </p:cNvSpPr>
          <p:nvPr>
            <p:ph idx="1"/>
          </p:nvPr>
        </p:nvSpPr>
        <p:spPr>
          <a:xfrm>
            <a:off x="5573864" y="1166933"/>
            <a:ext cx="5716988" cy="4279709"/>
          </a:xfrm>
        </p:spPr>
        <p:txBody>
          <a:bodyPr vert="horz" lIns="91440" tIns="45720" rIns="91440" bIns="45720" rtlCol="0" anchor="ctr">
            <a:noAutofit/>
          </a:bodyPr>
          <a:lstStyle/>
          <a:p>
            <a:r>
              <a:rPr lang="fi-FI" sz="2600" dirty="0">
                <a:ea typeface="+mn-lt"/>
                <a:cs typeface="+mn-lt"/>
              </a:rPr>
              <a:t>Pahanlaatuinen neuroleptioireyhtymä on harvinainen ilmiö, joka on totuttu yhdistämään vanhojen, etenkin pieniannoksisten neuroleptien käyttöön. Sitä esiintyy kuitenkin harvinaisempana myös uudempien, epätyypillisten neuroleptien käytön yhteydessä. </a:t>
            </a:r>
          </a:p>
          <a:p>
            <a:endParaRPr lang="fi-FI" sz="2600" dirty="0">
              <a:cs typeface="Calibri"/>
            </a:endParaRPr>
          </a:p>
          <a:p>
            <a:r>
              <a:rPr lang="fi-FI" sz="2600" dirty="0">
                <a:ea typeface="+mn-lt"/>
                <a:cs typeface="+mn-lt"/>
              </a:rPr>
              <a:t>Pahanlaatuiselle neuroleptioireyhtymälle tyypillinen taudinkuva kehittyy yleensä nopeasti (muutamista päivistä muutamiin viikkoihin) lääkityksen muutoksen jälkeen. </a:t>
            </a:r>
            <a:endParaRPr lang="fi-FI" sz="2600" dirty="0">
              <a:cs typeface="Calibri"/>
            </a:endParaRPr>
          </a:p>
        </p:txBody>
      </p:sp>
    </p:spTree>
    <p:extLst>
      <p:ext uri="{BB962C8B-B14F-4D97-AF65-F5344CB8AC3E}">
        <p14:creationId xmlns:p14="http://schemas.microsoft.com/office/powerpoint/2010/main" val="3876087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E6338E44-8822-4DD7-90D6-7DFA88AABC8F}"/>
              </a:ext>
            </a:extLst>
          </p:cNvPr>
          <p:cNvSpPr>
            <a:spLocks noGrp="1"/>
          </p:cNvSpPr>
          <p:nvPr>
            <p:ph type="title"/>
          </p:nvPr>
        </p:nvSpPr>
        <p:spPr>
          <a:xfrm>
            <a:off x="804671" y="640263"/>
            <a:ext cx="3284331" cy="5254510"/>
          </a:xfrm>
        </p:spPr>
        <p:txBody>
          <a:bodyPr>
            <a:normAutofit/>
          </a:bodyPr>
          <a:lstStyle/>
          <a:p>
            <a:r>
              <a:rPr lang="fi-FI" dirty="0">
                <a:cs typeface="Calibri Light"/>
              </a:rPr>
              <a:t>...</a:t>
            </a:r>
            <a:endParaRPr lang="fi-FI" dirty="0"/>
          </a:p>
        </p:txBody>
      </p:sp>
      <p:sp>
        <p:nvSpPr>
          <p:cNvPr id="3" name="Sisällön paikkamerkki 2">
            <a:extLst>
              <a:ext uri="{FF2B5EF4-FFF2-40B4-BE49-F238E27FC236}">
                <a16:creationId xmlns:a16="http://schemas.microsoft.com/office/drawing/2014/main" id="{384B3AE3-AEDB-458E-944C-815A1EEF6978}"/>
              </a:ext>
            </a:extLst>
          </p:cNvPr>
          <p:cNvSpPr>
            <a:spLocks noGrp="1"/>
          </p:cNvSpPr>
          <p:nvPr>
            <p:ph idx="1"/>
          </p:nvPr>
        </p:nvSpPr>
        <p:spPr>
          <a:xfrm>
            <a:off x="5372761" y="1028452"/>
            <a:ext cx="6028944" cy="5254510"/>
          </a:xfrm>
        </p:spPr>
        <p:txBody>
          <a:bodyPr vert="horz" lIns="91440" tIns="45720" rIns="91440" bIns="45720" rtlCol="0" anchor="ctr">
            <a:noAutofit/>
          </a:bodyPr>
          <a:lstStyle/>
          <a:p>
            <a:r>
              <a:rPr lang="fi-FI" sz="1800" dirty="0">
                <a:solidFill>
                  <a:schemeClr val="bg1"/>
                </a:solidFill>
                <a:ea typeface="+mn-lt"/>
                <a:cs typeface="+mn-lt"/>
              </a:rPr>
              <a:t>Neuroleptilääkityksen käyttöön liittyy lihasjäykkyyden kehittyminen ja lämmönnousu.</a:t>
            </a:r>
            <a:endParaRPr lang="fi-FI" sz="1800" dirty="0">
              <a:solidFill>
                <a:schemeClr val="bg1"/>
              </a:solidFill>
              <a:cs typeface="Calibri" panose="020F0502020204030204"/>
            </a:endParaRPr>
          </a:p>
          <a:p>
            <a:r>
              <a:rPr lang="fi-FI" sz="1800" dirty="0">
                <a:solidFill>
                  <a:schemeClr val="bg1"/>
                </a:solidFill>
                <a:ea typeface="+mn-lt"/>
                <a:cs typeface="+mn-lt"/>
              </a:rPr>
              <a:t>Vähintään kaksi seuraavista:</a:t>
            </a:r>
            <a:endParaRPr lang="fi-FI" sz="1800" dirty="0">
              <a:solidFill>
                <a:schemeClr val="bg1"/>
              </a:solidFill>
              <a:cs typeface="Calibri"/>
            </a:endParaRPr>
          </a:p>
          <a:p>
            <a:pPr lvl="1"/>
            <a:r>
              <a:rPr lang="fi-FI" sz="1800" dirty="0">
                <a:solidFill>
                  <a:schemeClr val="bg1"/>
                </a:solidFill>
                <a:ea typeface="+mn-lt"/>
                <a:cs typeface="+mn-lt"/>
              </a:rPr>
              <a:t>hikoilu</a:t>
            </a:r>
            <a:endParaRPr lang="fi-FI" sz="1800" dirty="0">
              <a:solidFill>
                <a:schemeClr val="bg1"/>
              </a:solidFill>
              <a:cs typeface="Calibri"/>
            </a:endParaRPr>
          </a:p>
          <a:p>
            <a:pPr lvl="1"/>
            <a:r>
              <a:rPr lang="fi-FI" sz="1800" dirty="0">
                <a:solidFill>
                  <a:schemeClr val="bg1"/>
                </a:solidFill>
                <a:ea typeface="+mn-lt"/>
                <a:cs typeface="+mn-lt"/>
              </a:rPr>
              <a:t>nielemisvaikeudet</a:t>
            </a:r>
            <a:endParaRPr lang="fi-FI" sz="1800" dirty="0">
              <a:solidFill>
                <a:schemeClr val="bg1"/>
              </a:solidFill>
              <a:cs typeface="Calibri"/>
            </a:endParaRPr>
          </a:p>
          <a:p>
            <a:pPr lvl="1"/>
            <a:r>
              <a:rPr lang="fi-FI" sz="1800" dirty="0">
                <a:solidFill>
                  <a:schemeClr val="bg1"/>
                </a:solidFill>
                <a:ea typeface="+mn-lt"/>
                <a:cs typeface="+mn-lt"/>
              </a:rPr>
              <a:t>vapina</a:t>
            </a:r>
            <a:endParaRPr lang="fi-FI" sz="1800" dirty="0">
              <a:solidFill>
                <a:schemeClr val="bg1"/>
              </a:solidFill>
              <a:cs typeface="Calibri"/>
            </a:endParaRPr>
          </a:p>
          <a:p>
            <a:pPr lvl="1"/>
            <a:r>
              <a:rPr lang="fi-FI" sz="1800" dirty="0">
                <a:solidFill>
                  <a:schemeClr val="bg1"/>
                </a:solidFill>
                <a:ea typeface="+mn-lt"/>
                <a:cs typeface="+mn-lt"/>
              </a:rPr>
              <a:t>virtsanpidätysvaikeudet</a:t>
            </a:r>
            <a:endParaRPr lang="fi-FI" sz="1800" dirty="0">
              <a:solidFill>
                <a:schemeClr val="bg1"/>
              </a:solidFill>
              <a:cs typeface="Calibri"/>
            </a:endParaRPr>
          </a:p>
          <a:p>
            <a:pPr lvl="1"/>
            <a:r>
              <a:rPr lang="fi-FI" sz="1800" dirty="0">
                <a:solidFill>
                  <a:schemeClr val="bg1"/>
                </a:solidFill>
                <a:ea typeface="+mn-lt"/>
                <a:cs typeface="+mn-lt"/>
              </a:rPr>
              <a:t>tajunnan heikkeneminen (lievästä sekavuudesta koomaan)</a:t>
            </a:r>
            <a:endParaRPr lang="fi-FI" sz="1800" dirty="0">
              <a:solidFill>
                <a:schemeClr val="bg1"/>
              </a:solidFill>
              <a:cs typeface="Calibri"/>
            </a:endParaRPr>
          </a:p>
          <a:p>
            <a:pPr lvl="1"/>
            <a:r>
              <a:rPr lang="fi-FI" sz="1800" dirty="0" err="1">
                <a:solidFill>
                  <a:schemeClr val="bg1"/>
                </a:solidFill>
                <a:ea typeface="+mn-lt"/>
                <a:cs typeface="+mn-lt"/>
              </a:rPr>
              <a:t>mutismi</a:t>
            </a:r>
            <a:endParaRPr lang="fi-FI" sz="1800" dirty="0" err="1">
              <a:solidFill>
                <a:schemeClr val="bg1"/>
              </a:solidFill>
              <a:cs typeface="Calibri"/>
            </a:endParaRPr>
          </a:p>
          <a:p>
            <a:pPr lvl="1"/>
            <a:r>
              <a:rPr lang="fi-FI" sz="1800" dirty="0" err="1">
                <a:solidFill>
                  <a:schemeClr val="bg1"/>
                </a:solidFill>
                <a:ea typeface="+mn-lt"/>
                <a:cs typeface="+mn-lt"/>
              </a:rPr>
              <a:t>takykardia</a:t>
            </a:r>
            <a:endParaRPr lang="fi-FI" sz="1800" dirty="0" err="1">
              <a:solidFill>
                <a:schemeClr val="bg1"/>
              </a:solidFill>
              <a:cs typeface="Calibri"/>
            </a:endParaRPr>
          </a:p>
          <a:p>
            <a:pPr lvl="1"/>
            <a:r>
              <a:rPr lang="fi-FI" sz="1800" dirty="0">
                <a:solidFill>
                  <a:schemeClr val="bg1"/>
                </a:solidFill>
                <a:ea typeface="+mn-lt"/>
                <a:cs typeface="+mn-lt"/>
              </a:rPr>
              <a:t>kohonnut tai epävakaa verenpaine</a:t>
            </a:r>
            <a:endParaRPr lang="fi-FI" sz="1800" dirty="0">
              <a:solidFill>
                <a:schemeClr val="bg1"/>
              </a:solidFill>
              <a:cs typeface="Calibri"/>
            </a:endParaRPr>
          </a:p>
          <a:p>
            <a:pPr lvl="1"/>
            <a:r>
              <a:rPr lang="fi-FI" sz="1800" dirty="0" err="1">
                <a:solidFill>
                  <a:schemeClr val="bg1"/>
                </a:solidFill>
                <a:ea typeface="+mn-lt"/>
                <a:cs typeface="+mn-lt"/>
              </a:rPr>
              <a:t>leukosytoosi</a:t>
            </a:r>
            <a:endParaRPr lang="fi-FI" sz="1800" dirty="0" err="1">
              <a:solidFill>
                <a:schemeClr val="bg1"/>
              </a:solidFill>
              <a:cs typeface="Calibri"/>
            </a:endParaRPr>
          </a:p>
          <a:p>
            <a:pPr lvl="1"/>
            <a:r>
              <a:rPr lang="fi-FI" sz="1800" dirty="0">
                <a:solidFill>
                  <a:schemeClr val="bg1"/>
                </a:solidFill>
                <a:ea typeface="+mn-lt"/>
                <a:cs typeface="+mn-lt"/>
              </a:rPr>
              <a:t>lihasvaurioihin viittaavat laboratorioarvot (seerumin suurentunut </a:t>
            </a:r>
            <a:r>
              <a:rPr lang="fi-FI" sz="1800" dirty="0" err="1">
                <a:solidFill>
                  <a:schemeClr val="bg1"/>
                </a:solidFill>
                <a:ea typeface="+mn-lt"/>
                <a:cs typeface="+mn-lt"/>
              </a:rPr>
              <a:t>kreatiniinikinaasiarvo</a:t>
            </a:r>
            <a:r>
              <a:rPr lang="fi-FI" sz="1800" dirty="0">
                <a:solidFill>
                  <a:schemeClr val="bg1"/>
                </a:solidFill>
                <a:ea typeface="+mn-lt"/>
                <a:cs typeface="+mn-lt"/>
              </a:rPr>
              <a:t>)</a:t>
            </a:r>
            <a:endParaRPr lang="fi-FI" sz="1800" dirty="0">
              <a:solidFill>
                <a:schemeClr val="bg1"/>
              </a:solidFill>
              <a:cs typeface="Calibri"/>
            </a:endParaRPr>
          </a:p>
          <a:p>
            <a:r>
              <a:rPr lang="fi-FI" sz="1800">
                <a:solidFill>
                  <a:schemeClr val="bg1"/>
                </a:solidFill>
                <a:ea typeface="+mn-lt"/>
                <a:cs typeface="+mn-lt"/>
              </a:rPr>
              <a:t>oireet eivät aiheudu toisesta lääkkeestä </a:t>
            </a:r>
            <a:r>
              <a:rPr lang="fi-FI" sz="1800" dirty="0">
                <a:solidFill>
                  <a:schemeClr val="bg1"/>
                </a:solidFill>
                <a:ea typeface="+mn-lt"/>
                <a:cs typeface="+mn-lt"/>
              </a:rPr>
              <a:t>(esimerkiksi </a:t>
            </a:r>
            <a:r>
              <a:rPr lang="fi-FI" sz="1800" err="1">
                <a:solidFill>
                  <a:schemeClr val="bg1"/>
                </a:solidFill>
                <a:ea typeface="+mn-lt"/>
                <a:cs typeface="+mn-lt"/>
              </a:rPr>
              <a:t>fensyklidiinistä</a:t>
            </a:r>
            <a:r>
              <a:rPr lang="fi-FI" sz="1800" dirty="0">
                <a:solidFill>
                  <a:schemeClr val="bg1"/>
                </a:solidFill>
                <a:ea typeface="+mn-lt"/>
                <a:cs typeface="+mn-lt"/>
              </a:rPr>
              <a:t>) eivätkä neurologisesta tai muusta sairaudesta (esimerkiksi </a:t>
            </a:r>
            <a:r>
              <a:rPr lang="fi-FI" sz="1800" err="1">
                <a:solidFill>
                  <a:schemeClr val="bg1"/>
                </a:solidFill>
                <a:ea typeface="+mn-lt"/>
                <a:cs typeface="+mn-lt"/>
              </a:rPr>
              <a:t>virusenkefaliitista</a:t>
            </a:r>
            <a:r>
              <a:rPr lang="fi-FI" sz="1800" dirty="0">
                <a:solidFill>
                  <a:schemeClr val="bg1"/>
                </a:solidFill>
                <a:ea typeface="+mn-lt"/>
                <a:cs typeface="+mn-lt"/>
              </a:rPr>
              <a:t>).</a:t>
            </a:r>
            <a:endParaRPr lang="fi-FI" sz="1800" dirty="0">
              <a:solidFill>
                <a:schemeClr val="bg1"/>
              </a:solidFill>
              <a:cs typeface="Calibri"/>
            </a:endParaRPr>
          </a:p>
          <a:p>
            <a:r>
              <a:rPr lang="fi-FI" sz="1800">
                <a:solidFill>
                  <a:schemeClr val="bg1"/>
                </a:solidFill>
                <a:ea typeface="+mn-lt"/>
                <a:cs typeface="+mn-lt"/>
              </a:rPr>
              <a:t>oireet eivät selity psykiatrisella häiriöllä </a:t>
            </a:r>
            <a:r>
              <a:rPr lang="fi-FI" sz="1800" dirty="0">
                <a:solidFill>
                  <a:schemeClr val="bg1"/>
                </a:solidFill>
                <a:ea typeface="+mn-lt"/>
                <a:cs typeface="+mn-lt"/>
              </a:rPr>
              <a:t>(esimerkiksi katatonisin oirein ilmenevällä mielialahäiriöllä).</a:t>
            </a:r>
            <a:endParaRPr lang="fi-FI" sz="1800" dirty="0">
              <a:solidFill>
                <a:schemeClr val="bg1"/>
              </a:solidFill>
            </a:endParaRPr>
          </a:p>
          <a:p>
            <a:endParaRPr lang="fi-FI" sz="1500">
              <a:solidFill>
                <a:schemeClr val="bg1"/>
              </a:solidFill>
              <a:cs typeface="Calibri"/>
            </a:endParaRPr>
          </a:p>
        </p:txBody>
      </p:sp>
    </p:spTree>
    <p:extLst>
      <p:ext uri="{BB962C8B-B14F-4D97-AF65-F5344CB8AC3E}">
        <p14:creationId xmlns:p14="http://schemas.microsoft.com/office/powerpoint/2010/main" val="231948336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87357DD-1669-50C0-8A49-F219CCDFA94D}"/>
              </a:ext>
            </a:extLst>
          </p:cNvPr>
          <p:cNvSpPr>
            <a:spLocks noGrp="1"/>
          </p:cNvSpPr>
          <p:nvPr>
            <p:ph type="title"/>
          </p:nvPr>
        </p:nvSpPr>
        <p:spPr>
          <a:xfrm>
            <a:off x="838200" y="365125"/>
            <a:ext cx="10515600" cy="1325563"/>
          </a:xfrm>
        </p:spPr>
        <p:txBody>
          <a:bodyPr>
            <a:normAutofit/>
          </a:bodyPr>
          <a:lstStyle/>
          <a:p>
            <a:r>
              <a:rPr lang="fi-FI" sz="5400">
                <a:cs typeface="Calibri Light"/>
              </a:rPr>
              <a:t>Neuroleptioireyhtymän hoito</a:t>
            </a:r>
            <a:endParaRPr lang="fi-FI"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1D6BFE09-A841-C076-7383-F92FAF4FC1B3}"/>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fi-FI" sz="2200" dirty="0">
                <a:ea typeface="+mn-lt"/>
                <a:cs typeface="+mn-lt"/>
              </a:rPr>
              <a:t>Ensihoidollinen tilanne!</a:t>
            </a:r>
          </a:p>
          <a:p>
            <a:r>
              <a:rPr lang="fi-FI" sz="2200" dirty="0">
                <a:ea typeface="+mn-lt"/>
                <a:cs typeface="+mn-lt"/>
              </a:rPr>
              <a:t>Tärkeää on neuroleptilääkityksen (ja litiuminkäytön) lopettaminen sekä hyvä, tehokas yleishoito (kuumeen alentaminen, nestehoito elektrolyyttikorjauksineen ja ravintolisineen sekä hengityksen turvaaminen)</a:t>
            </a:r>
            <a:endParaRPr lang="fi-FI" dirty="0"/>
          </a:p>
          <a:p>
            <a:r>
              <a:rPr lang="fi-FI" sz="2200" dirty="0">
                <a:ea typeface="+mn-lt"/>
                <a:cs typeface="+mn-lt"/>
              </a:rPr>
              <a:t>Lääkkeenä käytetään esimerkiksi dopamiiniagonisteja, kuten </a:t>
            </a:r>
            <a:r>
              <a:rPr lang="fi-FI" sz="2200" dirty="0" err="1">
                <a:ea typeface="+mn-lt"/>
                <a:cs typeface="+mn-lt"/>
              </a:rPr>
              <a:t>bromokriptiinia</a:t>
            </a:r>
            <a:r>
              <a:rPr lang="fi-FI" sz="2200" dirty="0">
                <a:ea typeface="+mn-lt"/>
                <a:cs typeface="+mn-lt"/>
              </a:rPr>
              <a:t>, </a:t>
            </a:r>
            <a:r>
              <a:rPr lang="fi-FI" sz="2200" dirty="0" err="1">
                <a:ea typeface="+mn-lt"/>
                <a:cs typeface="+mn-lt"/>
              </a:rPr>
              <a:t>amantadiinia</a:t>
            </a:r>
            <a:r>
              <a:rPr lang="fi-FI" sz="2200" dirty="0">
                <a:ea typeface="+mn-lt"/>
                <a:cs typeface="+mn-lt"/>
              </a:rPr>
              <a:t> ja </a:t>
            </a:r>
            <a:r>
              <a:rPr lang="fi-FI" sz="2200" dirty="0" err="1">
                <a:ea typeface="+mn-lt"/>
                <a:cs typeface="+mn-lt"/>
              </a:rPr>
              <a:t>apomorfiinia</a:t>
            </a:r>
            <a:r>
              <a:rPr lang="fi-FI" sz="2200" dirty="0">
                <a:ea typeface="+mn-lt"/>
                <a:cs typeface="+mn-lt"/>
              </a:rPr>
              <a:t> (Dopamiini säätelee liikkeitä ja sen puute aiheuttaa muun muassa dystonioita eli lihasten kouristelua, nykimistä ja muita pakkoliikkeitä. Dopamiini vaikuttaa elimistöön myös piristävästi ja energiaa lisäävästi nostaen sydämen sykettä ja verenpainetta.)</a:t>
            </a:r>
            <a:endParaRPr lang="fi-FI" sz="2200" dirty="0">
              <a:cs typeface="Calibri"/>
            </a:endParaRPr>
          </a:p>
          <a:p>
            <a:endParaRPr lang="fi-FI" sz="2200">
              <a:cs typeface="Calibri"/>
            </a:endParaRPr>
          </a:p>
        </p:txBody>
      </p:sp>
    </p:spTree>
    <p:extLst>
      <p:ext uri="{BB962C8B-B14F-4D97-AF65-F5344CB8AC3E}">
        <p14:creationId xmlns:p14="http://schemas.microsoft.com/office/powerpoint/2010/main" val="1427091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735D31-F423-4246-A274-AD0688E3F779}"/>
              </a:ext>
            </a:extLst>
          </p:cNvPr>
          <p:cNvSpPr>
            <a:spLocks noGrp="1"/>
          </p:cNvSpPr>
          <p:nvPr>
            <p:ph type="title"/>
          </p:nvPr>
        </p:nvSpPr>
        <p:spPr/>
        <p:txBody>
          <a:bodyPr/>
          <a:lstStyle/>
          <a:p>
            <a:r>
              <a:rPr lang="fi-FI" dirty="0">
                <a:cs typeface="Calibri Light"/>
              </a:rPr>
              <a:t>   </a:t>
            </a:r>
            <a:endParaRPr lang="fi-FI"/>
          </a:p>
        </p:txBody>
      </p:sp>
      <p:sp>
        <p:nvSpPr>
          <p:cNvPr id="3" name="Sisällön paikkamerkki 2">
            <a:extLst>
              <a:ext uri="{FF2B5EF4-FFF2-40B4-BE49-F238E27FC236}">
                <a16:creationId xmlns:a16="http://schemas.microsoft.com/office/drawing/2014/main" id="{E65DFDFB-C9F9-406B-B02B-69A113CCF375}"/>
              </a:ext>
            </a:extLst>
          </p:cNvPr>
          <p:cNvSpPr>
            <a:spLocks noGrp="1"/>
          </p:cNvSpPr>
          <p:nvPr>
            <p:ph idx="1"/>
          </p:nvPr>
        </p:nvSpPr>
        <p:spPr/>
        <p:txBody>
          <a:bodyPr vert="horz" lIns="91440" tIns="45720" rIns="91440" bIns="45720" rtlCol="0" anchor="t">
            <a:normAutofit lnSpcReduction="10000"/>
          </a:bodyPr>
          <a:lstStyle/>
          <a:p>
            <a:r>
              <a:rPr lang="fi-FI" dirty="0">
                <a:ea typeface="+mn-lt"/>
                <a:cs typeface="+mn-lt"/>
                <a:hlinkClick r:id="rId2"/>
              </a:rPr>
              <a:t>https://www.terveyskirjasto.fi/terveyskirjasto/tk.koti?p_artikkeli=lam00103</a:t>
            </a:r>
            <a:endParaRPr lang="fi-FI">
              <a:ea typeface="+mn-lt"/>
              <a:cs typeface="+mn-lt"/>
            </a:endParaRPr>
          </a:p>
          <a:p>
            <a:r>
              <a:rPr lang="fi-FI" dirty="0">
                <a:ea typeface="+mn-lt"/>
                <a:cs typeface="+mn-lt"/>
              </a:rPr>
              <a:t>(MOT: Lääkkeillä vaiennetut vanhukset):</a:t>
            </a:r>
          </a:p>
          <a:p>
            <a:r>
              <a:rPr lang="fi-FI" dirty="0">
                <a:ea typeface="+mn-lt"/>
                <a:cs typeface="+mn-lt"/>
                <a:hlinkClick r:id="rId3"/>
              </a:rPr>
              <a:t>https://yle.fi/aihe/artikkeli/2016/02/11/muistisairaille-maarataan-psykoosilaakkeita-vastoin-suosituksia</a:t>
            </a:r>
            <a:endParaRPr lang="en-US" dirty="0">
              <a:ea typeface="+mn-lt"/>
              <a:cs typeface="+mn-lt"/>
              <a:hlinkClick r:id="rId3"/>
            </a:endParaRPr>
          </a:p>
          <a:p>
            <a:r>
              <a:rPr lang="en-US" dirty="0">
                <a:ea typeface="+mn-lt"/>
                <a:cs typeface="+mn-lt"/>
                <a:hlinkClick r:id="rId3"/>
              </a:rPr>
              <a:t>Terveyskirjasto 2017: Psykoosien hoidossa käytettävät lääkkeet: </a:t>
            </a:r>
          </a:p>
          <a:p>
            <a:pPr marL="0" indent="0">
              <a:buNone/>
            </a:pPr>
            <a:r>
              <a:rPr lang="fi-FI" dirty="0">
                <a:hlinkClick r:id="rId4"/>
              </a:rPr>
              <a:t>https://www.terveyskirjasto.fi/terveyskirjasto/tk.koti?p_artikkeli=lam00028</a:t>
            </a:r>
            <a:endParaRPr lang="fi-FI" dirty="0">
              <a:ea typeface="+mn-lt"/>
              <a:cs typeface="+mn-lt"/>
              <a:hlinkClick r:id="rId3"/>
            </a:endParaRPr>
          </a:p>
          <a:p>
            <a:pPr marL="0" indent="0">
              <a:buNone/>
            </a:pPr>
            <a:r>
              <a:rPr lang="fi-FI" dirty="0">
                <a:ea typeface="+mn-lt"/>
                <a:cs typeface="+mn-lt"/>
                <a:hlinkClick r:id="rId5"/>
              </a:rPr>
              <a:t>https://www.kaypahoito.fi/nix01049</a:t>
            </a:r>
            <a:endParaRPr lang="fi-FI" dirty="0"/>
          </a:p>
          <a:p>
            <a:pPr marL="0" indent="0">
              <a:buNone/>
            </a:pPr>
            <a:r>
              <a:rPr lang="fi-FI" dirty="0">
                <a:ea typeface="+mn-lt"/>
                <a:cs typeface="+mn-lt"/>
                <a:hlinkClick r:id="rId6"/>
              </a:rPr>
              <a:t>https://www.duodecimlehti.fi/duo94043</a:t>
            </a:r>
            <a:endParaRPr lang="fi-FI" dirty="0"/>
          </a:p>
          <a:p>
            <a:pPr marL="0" indent="0">
              <a:buNone/>
            </a:pPr>
            <a:endParaRPr lang="fi-FI" dirty="0">
              <a:cs typeface="Calibri"/>
            </a:endParaRPr>
          </a:p>
          <a:p>
            <a:pPr marL="0" indent="0">
              <a:buNone/>
            </a:pPr>
            <a:endParaRPr lang="fi-FI" dirty="0">
              <a:cs typeface="Calibri"/>
            </a:endParaRPr>
          </a:p>
          <a:p>
            <a:endParaRPr lang="fi-FI" dirty="0">
              <a:cs typeface="Calibri"/>
            </a:endParaRPr>
          </a:p>
        </p:txBody>
      </p:sp>
    </p:spTree>
    <p:extLst>
      <p:ext uri="{BB962C8B-B14F-4D97-AF65-F5344CB8AC3E}">
        <p14:creationId xmlns:p14="http://schemas.microsoft.com/office/powerpoint/2010/main" val="732601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36E43BF5-02FF-574F-8B2E-75B21280C539}"/>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Psykoosin oireita</a:t>
            </a:r>
            <a:endParaRPr lang="fi-FI" sz="4000">
              <a:solidFill>
                <a:srgbClr val="FFFFFF"/>
              </a:solidFill>
            </a:endParaRPr>
          </a:p>
        </p:txBody>
      </p:sp>
      <p:sp>
        <p:nvSpPr>
          <p:cNvPr id="3" name="Sisällön paikkamerkki 2">
            <a:extLst>
              <a:ext uri="{FF2B5EF4-FFF2-40B4-BE49-F238E27FC236}">
                <a16:creationId xmlns:a16="http://schemas.microsoft.com/office/drawing/2014/main" id="{840FB544-57E6-F04D-A62D-13FA0D3E61F5}"/>
              </a:ext>
            </a:extLst>
          </p:cNvPr>
          <p:cNvSpPr>
            <a:spLocks noGrp="1"/>
          </p:cNvSpPr>
          <p:nvPr>
            <p:ph idx="1"/>
          </p:nvPr>
        </p:nvSpPr>
        <p:spPr>
          <a:xfrm>
            <a:off x="1179226" y="3092970"/>
            <a:ext cx="9833548" cy="2693976"/>
          </a:xfrm>
        </p:spPr>
        <p:txBody>
          <a:bodyPr>
            <a:normAutofit/>
          </a:bodyPr>
          <a:lstStyle/>
          <a:p>
            <a:r>
              <a:rPr lang="fi-FI" sz="1900" b="0" i="0">
                <a:solidFill>
                  <a:srgbClr val="000000"/>
                </a:solidFill>
                <a:effectLst/>
                <a:latin typeface="Open sans"/>
              </a:rPr>
              <a:t>Tyypillisiä psykoottisia oireita ovat erilaiset harha-aistimukset </a:t>
            </a:r>
            <a:r>
              <a:rPr lang="en-US" sz="1900" b="0" i="0">
                <a:solidFill>
                  <a:srgbClr val="000000"/>
                </a:solidFill>
                <a:effectLst/>
                <a:latin typeface="Open sans"/>
              </a:rPr>
              <a:t>eli hallusinaatiot </a:t>
            </a:r>
            <a:r>
              <a:rPr lang="fi-FI" sz="1900" b="0" i="0">
                <a:solidFill>
                  <a:srgbClr val="000000"/>
                </a:solidFill>
                <a:effectLst/>
                <a:latin typeface="Open sans"/>
              </a:rPr>
              <a:t>ja harhaluulot</a:t>
            </a:r>
            <a:r>
              <a:rPr lang="en-US" sz="1900" b="0" i="0">
                <a:solidFill>
                  <a:srgbClr val="000000"/>
                </a:solidFill>
                <a:effectLst/>
                <a:latin typeface="Open sans"/>
              </a:rPr>
              <a:t> (deluusiot)</a:t>
            </a:r>
            <a:r>
              <a:rPr lang="fi-FI" sz="1900" b="0" i="0">
                <a:solidFill>
                  <a:srgbClr val="000000"/>
                </a:solidFill>
                <a:effectLst/>
                <a:latin typeface="Open sans"/>
              </a:rPr>
              <a:t>, suhteuttamisharhaluulot ja merkityselämykset. </a:t>
            </a:r>
            <a:endParaRPr lang="en-US" sz="1900" b="0" i="0">
              <a:solidFill>
                <a:srgbClr val="000000"/>
              </a:solidFill>
              <a:effectLst/>
              <a:latin typeface="Open sans"/>
            </a:endParaRPr>
          </a:p>
          <a:p>
            <a:r>
              <a:rPr lang="fi-FI" sz="1900" b="0" i="0">
                <a:solidFill>
                  <a:srgbClr val="000000"/>
                </a:solidFill>
                <a:effectLst/>
                <a:latin typeface="Open sans"/>
              </a:rPr>
              <a:t>Harha-aistimuksia ovat erilaiset kuuloelämykset, puheen kuuleminen, erilaiset näköharhat ja kosketus- sekä hajuharha-aistimukset.</a:t>
            </a:r>
            <a:endParaRPr lang="en-US" sz="1900" b="0" i="0">
              <a:solidFill>
                <a:srgbClr val="000000"/>
              </a:solidFill>
              <a:effectLst/>
              <a:latin typeface="Open sans"/>
            </a:endParaRPr>
          </a:p>
          <a:p>
            <a:r>
              <a:rPr lang="fi-FI" sz="1900" b="0" i="0">
                <a:solidFill>
                  <a:srgbClr val="000000"/>
                </a:solidFill>
                <a:effectLst/>
                <a:latin typeface="Open sans"/>
              </a:rPr>
              <a:t> Harhaluulot saattavat kehittyä selityksiksi harha-aistimuksille tai henkilö voi kokea itsensä perusteetta vainotuksi, poikkeuksellisen tärkeäksi henkilöksi, jumalaksi tms. Psykoottisilla suhteuttamisharhaluuloilla ja merkityselämyksillä tarkoitetaan kokemuksia, joissa henkilö antaa esimerkiksi toisten ihmisten eleille, television kuuluttajille, esineiden väreille jne. harhanomaisia merkityksiä.</a:t>
            </a:r>
            <a:endParaRPr lang="fi-FI" sz="1900">
              <a:solidFill>
                <a:srgbClr val="000000"/>
              </a:solidFill>
            </a:endParaRPr>
          </a:p>
        </p:txBody>
      </p:sp>
    </p:spTree>
    <p:extLst>
      <p:ext uri="{BB962C8B-B14F-4D97-AF65-F5344CB8AC3E}">
        <p14:creationId xmlns:p14="http://schemas.microsoft.com/office/powerpoint/2010/main" val="271460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92F6DDF-A359-264D-9D05-394635BD5460}"/>
              </a:ext>
            </a:extLst>
          </p:cNvPr>
          <p:cNvSpPr>
            <a:spLocks noGrp="1"/>
          </p:cNvSpPr>
          <p:nvPr>
            <p:ph type="title"/>
          </p:nvPr>
        </p:nvSpPr>
        <p:spPr>
          <a:xfrm>
            <a:off x="686834" y="1153572"/>
            <a:ext cx="3200400" cy="4461163"/>
          </a:xfrm>
        </p:spPr>
        <p:txBody>
          <a:bodyPr>
            <a:normAutofit/>
          </a:bodyPr>
          <a:lstStyle/>
          <a:p>
            <a:r>
              <a:rPr lang="en-US">
                <a:solidFill>
                  <a:srgbClr val="FFFFFF"/>
                </a:solidFill>
              </a:rPr>
              <a:t>…</a:t>
            </a:r>
            <a:endParaRPr lang="fi-FI">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0B7BD80B-319A-5D4C-9EE5-2E4AD7B31ECC}"/>
              </a:ext>
            </a:extLst>
          </p:cNvPr>
          <p:cNvSpPr>
            <a:spLocks noGrp="1"/>
          </p:cNvSpPr>
          <p:nvPr>
            <p:ph idx="1"/>
          </p:nvPr>
        </p:nvSpPr>
        <p:spPr>
          <a:xfrm>
            <a:off x="4447308" y="591344"/>
            <a:ext cx="6906491" cy="5585619"/>
          </a:xfrm>
        </p:spPr>
        <p:txBody>
          <a:bodyPr anchor="ctr">
            <a:normAutofit/>
          </a:bodyPr>
          <a:lstStyle/>
          <a:p>
            <a:r>
              <a:rPr lang="fi-FI" sz="2600" b="0" i="0">
                <a:effectLst/>
                <a:latin typeface="Open sans"/>
              </a:rPr>
              <a:t>Henkilön käytös voidaan määritellä psykoottiseksi myös silloin, kun hänen puheensa tai käytöksensä on hyvin outoa tai eriskummallista, vaikka hänellä ei ilmenisikään varsinaisia harha-aistimuksia tai harhaluuloja. Psykoottinen puhe on luonteeltaan täysin epäloogista tai hajanaista, joskus taas hyvin seikkaperäistä ja yksityiskohtiin takertuvaa.</a:t>
            </a:r>
            <a:endParaRPr lang="en-US" sz="2600" b="0" i="0">
              <a:effectLst/>
              <a:latin typeface="Open sans"/>
            </a:endParaRPr>
          </a:p>
          <a:p>
            <a:r>
              <a:rPr lang="fi-FI" sz="2600" b="0" i="0">
                <a:effectLst/>
                <a:latin typeface="Open sans"/>
              </a:rPr>
              <a:t>Rajan</a:t>
            </a:r>
            <a:r>
              <a:rPr lang="en-US" sz="2600" b="0" i="0">
                <a:effectLst/>
                <a:latin typeface="Open sans"/>
              </a:rPr>
              <a:t>veto</a:t>
            </a:r>
            <a:r>
              <a:rPr lang="fi-FI" sz="2600" b="0" i="0">
                <a:effectLst/>
                <a:latin typeface="Open sans"/>
              </a:rPr>
              <a:t> psykoottisina pidettyjen ja normaaleina pidettyjen jäykkien ja perusteettomien uskomusten välillä ei aina ole helppoa.</a:t>
            </a:r>
            <a:endParaRPr lang="fi-FI" sz="2600"/>
          </a:p>
        </p:txBody>
      </p:sp>
    </p:spTree>
    <p:extLst>
      <p:ext uri="{BB962C8B-B14F-4D97-AF65-F5344CB8AC3E}">
        <p14:creationId xmlns:p14="http://schemas.microsoft.com/office/powerpoint/2010/main" val="12474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7A94AC9-D4F3-B74F-9DFB-1776B3C72870}"/>
              </a:ext>
            </a:extLst>
          </p:cNvPr>
          <p:cNvSpPr>
            <a:spLocks noGrp="1"/>
          </p:cNvSpPr>
          <p:nvPr>
            <p:ph type="title"/>
          </p:nvPr>
        </p:nvSpPr>
        <p:spPr>
          <a:xfrm>
            <a:off x="686834" y="1153572"/>
            <a:ext cx="3200400" cy="4461163"/>
          </a:xfrm>
        </p:spPr>
        <p:txBody>
          <a:bodyPr>
            <a:normAutofit/>
          </a:bodyPr>
          <a:lstStyle/>
          <a:p>
            <a:r>
              <a:rPr lang="en-US">
                <a:solidFill>
                  <a:srgbClr val="FFFFFF"/>
                </a:solidFill>
              </a:rPr>
              <a:t>Milloin hoitoon psykoosin vuoksi?</a:t>
            </a:r>
            <a:endParaRPr lang="fi-FI">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F98FA532-45EC-8A45-A10F-E8D31F2A386F}"/>
              </a:ext>
            </a:extLst>
          </p:cNvPr>
          <p:cNvSpPr>
            <a:spLocks noGrp="1"/>
          </p:cNvSpPr>
          <p:nvPr>
            <p:ph idx="1"/>
          </p:nvPr>
        </p:nvSpPr>
        <p:spPr>
          <a:xfrm>
            <a:off x="4447308" y="591344"/>
            <a:ext cx="6906491" cy="5585619"/>
          </a:xfrm>
        </p:spPr>
        <p:txBody>
          <a:bodyPr anchor="ctr">
            <a:normAutofit/>
          </a:bodyPr>
          <a:lstStyle/>
          <a:p>
            <a:r>
              <a:rPr lang="fi-FI" b="0" i="0">
                <a:effectLst/>
                <a:latin typeface="Open sans"/>
              </a:rPr>
              <a:t>Vaikka ohimenevät harha-aistimukset eivät suinkaan ole aina merkki hoitoa edellyttävästä psykiatrisesta tai muusta sairaudesta, tällaiset oireet voivat olla psykiatrisen sairauden esioire. </a:t>
            </a:r>
            <a:endParaRPr lang="en-US" b="0" i="0">
              <a:effectLst/>
              <a:latin typeface="Open sans"/>
            </a:endParaRPr>
          </a:p>
          <a:p>
            <a:r>
              <a:rPr lang="fi-FI" b="0" i="0">
                <a:effectLst/>
                <a:latin typeface="Open sans"/>
              </a:rPr>
              <a:t>Tällöin hoitoon hakeutuminen oireiden asteesta riippuen lähiviikkojen tai lähipäivien kuluessa voi estää sairaustilan kehittymisen vakava-asteisemmaksi. Lääkehoito on tärkeä osa psykoottisten oireiden ja sairaustilojen hoitoa.</a:t>
            </a:r>
            <a:endParaRPr lang="fi-FI"/>
          </a:p>
        </p:txBody>
      </p:sp>
    </p:spTree>
    <p:extLst>
      <p:ext uri="{BB962C8B-B14F-4D97-AF65-F5344CB8AC3E}">
        <p14:creationId xmlns:p14="http://schemas.microsoft.com/office/powerpoint/2010/main" val="1140316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DD8E722A-191A-4E8C-BEA8-ADDDAED5A368}"/>
              </a:ext>
            </a:extLst>
          </p:cNvPr>
          <p:cNvSpPr>
            <a:spLocks noGrp="1"/>
          </p:cNvSpPr>
          <p:nvPr>
            <p:ph type="title"/>
          </p:nvPr>
        </p:nvSpPr>
        <p:spPr>
          <a:xfrm>
            <a:off x="1179226" y="826680"/>
            <a:ext cx="9833548" cy="1325563"/>
          </a:xfrm>
        </p:spPr>
        <p:txBody>
          <a:bodyPr>
            <a:normAutofit/>
          </a:bodyPr>
          <a:lstStyle/>
          <a:p>
            <a:pPr algn="ctr"/>
            <a:r>
              <a:rPr lang="fi-FI" sz="4000">
                <a:solidFill>
                  <a:srgbClr val="FFFFFF"/>
                </a:solidFill>
                <a:cs typeface="Calibri Light"/>
              </a:rPr>
              <a:t>Lääkehoito</a:t>
            </a:r>
            <a:endParaRPr lang="fi-FI" sz="4000">
              <a:solidFill>
                <a:srgbClr val="FFFFFF"/>
              </a:solidFill>
            </a:endParaRPr>
          </a:p>
        </p:txBody>
      </p:sp>
      <p:sp>
        <p:nvSpPr>
          <p:cNvPr id="3" name="Sisällön paikkamerkki 2">
            <a:extLst>
              <a:ext uri="{FF2B5EF4-FFF2-40B4-BE49-F238E27FC236}">
                <a16:creationId xmlns:a16="http://schemas.microsoft.com/office/drawing/2014/main" id="{D0E1697F-E92F-486F-850E-DAB7714AB1E3}"/>
              </a:ext>
            </a:extLst>
          </p:cNvPr>
          <p:cNvSpPr>
            <a:spLocks noGrp="1"/>
          </p:cNvSpPr>
          <p:nvPr>
            <p:ph idx="1"/>
          </p:nvPr>
        </p:nvSpPr>
        <p:spPr>
          <a:xfrm>
            <a:off x="1179226" y="3092970"/>
            <a:ext cx="9833548" cy="2693976"/>
          </a:xfrm>
        </p:spPr>
        <p:txBody>
          <a:bodyPr vert="horz" lIns="91440" tIns="45720" rIns="91440" bIns="45720" rtlCol="0">
            <a:normAutofit/>
          </a:bodyPr>
          <a:lstStyle/>
          <a:p>
            <a:r>
              <a:rPr lang="fi-FI" sz="2000">
                <a:solidFill>
                  <a:srgbClr val="000000"/>
                </a:solidFill>
                <a:cs typeface="Calibri"/>
              </a:rPr>
              <a:t>Psykoosilääkitys aloitetaan, jos oireet ahdistavat tai pelottavat potilasta, sekä heikentävät hänen jokapäiväistä toimintakykyään</a:t>
            </a:r>
          </a:p>
          <a:p>
            <a:r>
              <a:rPr lang="fi-FI" sz="2000">
                <a:solidFill>
                  <a:srgbClr val="000000"/>
                </a:solidFill>
                <a:cs typeface="Calibri"/>
              </a:rPr>
              <a:t>Omaisten jaksaminen otetaan huomioon lääkitystä suunniteltaessa</a:t>
            </a:r>
          </a:p>
          <a:p>
            <a:r>
              <a:rPr lang="fi-FI" sz="2000">
                <a:solidFill>
                  <a:srgbClr val="000000"/>
                </a:solidFill>
                <a:cs typeface="Calibri"/>
              </a:rPr>
              <a:t>Seurannan tulee olla säännöllistä - aluksi päivittäistä/viikoittaista</a:t>
            </a:r>
          </a:p>
          <a:p>
            <a:r>
              <a:rPr lang="fi-FI" sz="2000">
                <a:solidFill>
                  <a:srgbClr val="000000"/>
                </a:solidFill>
                <a:cs typeface="Calibri"/>
              </a:rPr>
              <a:t>Tarve ja annos arvioidaan voinnin tasoituttua 2-6 kuukauden välein</a:t>
            </a:r>
            <a:endParaRPr lang="en-US" sz="2000">
              <a:solidFill>
                <a:srgbClr val="000000"/>
              </a:solidFill>
              <a:cs typeface="Calibri"/>
            </a:endParaRPr>
          </a:p>
          <a:p>
            <a:r>
              <a:rPr lang="fi-FI" sz="2000" b="0" i="0">
                <a:solidFill>
                  <a:srgbClr val="000000"/>
                </a:solidFill>
                <a:effectLst/>
                <a:latin typeface="Open sans"/>
              </a:rPr>
              <a:t>Suomessa on käytössä vajaat kaksikymmentä eri psykoosilääkettä</a:t>
            </a:r>
            <a:endParaRPr lang="en-US" sz="2000" b="0" i="0">
              <a:solidFill>
                <a:srgbClr val="000000"/>
              </a:solidFill>
              <a:effectLst/>
              <a:latin typeface="Open sans"/>
            </a:endParaRPr>
          </a:p>
          <a:p>
            <a:endParaRPr lang="fi-FI" sz="2000">
              <a:solidFill>
                <a:srgbClr val="000000"/>
              </a:solidFill>
              <a:cs typeface="Calibri"/>
            </a:endParaRPr>
          </a:p>
          <a:p>
            <a:pPr marL="0" indent="0">
              <a:buNone/>
            </a:pPr>
            <a:endParaRPr lang="fi-FI" sz="2000">
              <a:solidFill>
                <a:srgbClr val="000000"/>
              </a:solidFill>
              <a:cs typeface="Calibri"/>
            </a:endParaRPr>
          </a:p>
        </p:txBody>
      </p:sp>
    </p:spTree>
    <p:extLst>
      <p:ext uri="{BB962C8B-B14F-4D97-AF65-F5344CB8AC3E}">
        <p14:creationId xmlns:p14="http://schemas.microsoft.com/office/powerpoint/2010/main" val="103051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D54252A-1B28-BD41-985B-E502E47B4FDA}"/>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Perinteiset psykoosilääkkeet</a:t>
            </a:r>
            <a:endParaRPr lang="fi-FI">
              <a:solidFill>
                <a:srgbClr val="FFFFFF"/>
              </a:solidFill>
            </a:endParaRP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isällön paikkamerkki 2">
            <a:extLst>
              <a:ext uri="{FF2B5EF4-FFF2-40B4-BE49-F238E27FC236}">
                <a16:creationId xmlns:a16="http://schemas.microsoft.com/office/drawing/2014/main" id="{0C6C6702-BED9-E741-07E1-48049EC588A2}"/>
              </a:ext>
            </a:extLst>
          </p:cNvPr>
          <p:cNvGraphicFramePr>
            <a:graphicFrameLocks noGrp="1"/>
          </p:cNvGraphicFramePr>
          <p:nvPr>
            <p:ph idx="1"/>
            <p:extLst>
              <p:ext uri="{D42A27DB-BD31-4B8C-83A1-F6EECF244321}">
                <p14:modId xmlns:p14="http://schemas.microsoft.com/office/powerpoint/2010/main" val="3452623432"/>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5761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9295EE-F983-8949-A5AB-8563D3FA6E77}"/>
              </a:ext>
            </a:extLst>
          </p:cNvPr>
          <p:cNvSpPr>
            <a:spLocks noGrp="1"/>
          </p:cNvSpPr>
          <p:nvPr>
            <p:ph type="title"/>
          </p:nvPr>
        </p:nvSpPr>
        <p:spPr/>
        <p:txBody>
          <a:bodyPr/>
          <a:lstStyle/>
          <a:p>
            <a:r>
              <a:rPr lang="en-US"/>
              <a:t>   </a:t>
            </a:r>
            <a:endParaRPr lang="fi-FI"/>
          </a:p>
        </p:txBody>
      </p:sp>
      <p:sp>
        <p:nvSpPr>
          <p:cNvPr id="3" name="Sisällön paikkamerkki 2">
            <a:extLst>
              <a:ext uri="{FF2B5EF4-FFF2-40B4-BE49-F238E27FC236}">
                <a16:creationId xmlns:a16="http://schemas.microsoft.com/office/drawing/2014/main" id="{61401B54-7761-D043-A058-47E81B1F45B1}"/>
              </a:ext>
            </a:extLst>
          </p:cNvPr>
          <p:cNvSpPr>
            <a:spLocks noGrp="1"/>
          </p:cNvSpPr>
          <p:nvPr>
            <p:ph idx="1"/>
          </p:nvPr>
        </p:nvSpPr>
        <p:spPr/>
        <p:txBody>
          <a:bodyPr/>
          <a:lstStyle/>
          <a:p>
            <a:r>
              <a:rPr lang="en-US"/>
              <a:t>    </a:t>
            </a:r>
            <a:endParaRPr lang="fi-FI"/>
          </a:p>
        </p:txBody>
      </p:sp>
      <p:graphicFrame>
        <p:nvGraphicFramePr>
          <p:cNvPr id="5" name="Taulukko 4">
            <a:extLst>
              <a:ext uri="{FF2B5EF4-FFF2-40B4-BE49-F238E27FC236}">
                <a16:creationId xmlns:a16="http://schemas.microsoft.com/office/drawing/2014/main" id="{3EA098D8-D993-0F4F-B79B-54905F3F7219}"/>
              </a:ext>
            </a:extLst>
          </p:cNvPr>
          <p:cNvGraphicFramePr/>
          <p:nvPr>
            <p:extLst>
              <p:ext uri="{D42A27DB-BD31-4B8C-83A1-F6EECF244321}">
                <p14:modId xmlns:p14="http://schemas.microsoft.com/office/powerpoint/2010/main" val="4018437523"/>
              </p:ext>
            </p:extLst>
          </p:nvPr>
        </p:nvGraphicFramePr>
        <p:xfrm>
          <a:off x="438149" y="95251"/>
          <a:ext cx="10515600" cy="6545030"/>
        </p:xfrm>
        <a:graphic>
          <a:graphicData uri="http://schemas.openxmlformats.org/drawingml/2006/table">
            <a:tbl>
              <a:tblPr>
                <a:tableStyleId>{5C22544A-7EE6-4342-B048-85BDC9FD1C3A}</a:tableStyleId>
              </a:tblPr>
              <a:tblGrid>
                <a:gridCol w="3505200">
                  <a:extLst>
                    <a:ext uri="{9D8B030D-6E8A-4147-A177-3AD203B41FA5}">
                      <a16:colId xmlns:a16="http://schemas.microsoft.com/office/drawing/2014/main" val="3496891691"/>
                    </a:ext>
                  </a:extLst>
                </a:gridCol>
                <a:gridCol w="3505200">
                  <a:extLst>
                    <a:ext uri="{9D8B030D-6E8A-4147-A177-3AD203B41FA5}">
                      <a16:colId xmlns:a16="http://schemas.microsoft.com/office/drawing/2014/main" val="1177968777"/>
                    </a:ext>
                  </a:extLst>
                </a:gridCol>
                <a:gridCol w="3505200">
                  <a:extLst>
                    <a:ext uri="{9D8B030D-6E8A-4147-A177-3AD203B41FA5}">
                      <a16:colId xmlns:a16="http://schemas.microsoft.com/office/drawing/2014/main" val="1843368918"/>
                    </a:ext>
                  </a:extLst>
                </a:gridCol>
              </a:tblGrid>
              <a:tr h="581972">
                <a:tc>
                  <a:txBody>
                    <a:bodyPr/>
                    <a:lstStyle/>
                    <a:p>
                      <a:pPr algn="l" fontAlgn="t"/>
                      <a:r>
                        <a:rPr lang="fi-FI" sz="1400">
                          <a:effectLst/>
                        </a:rPr>
                        <a:t>Perinteiset psykoosilääkkeet</a:t>
                      </a:r>
                      <a:endParaRPr lang="fi-FI" sz="1400">
                        <a:solidFill>
                          <a:srgbClr val="FFFFFF"/>
                        </a:solidFill>
                        <a:effectLst/>
                      </a:endParaRPr>
                    </a:p>
                  </a:txBody>
                  <a:tcPr marL="68591" marR="68591" marT="34295" marB="34295"/>
                </a:tc>
                <a:tc>
                  <a:txBody>
                    <a:bodyPr/>
                    <a:lstStyle/>
                    <a:p>
                      <a:pPr algn="l" fontAlgn="t"/>
                      <a:r>
                        <a:rPr lang="fi-FI" sz="1400">
                          <a:effectLst/>
                        </a:rPr>
                        <a:t>Annossuhdeluku</a:t>
                      </a:r>
                      <a:endParaRPr lang="fi-FI" sz="1400">
                        <a:solidFill>
                          <a:srgbClr val="FFFFFF"/>
                        </a:solidFill>
                        <a:effectLst/>
                      </a:endParaRPr>
                    </a:p>
                  </a:txBody>
                  <a:tcPr marL="68591" marR="68591" marT="34295" marB="34295"/>
                </a:tc>
                <a:tc>
                  <a:txBody>
                    <a:bodyPr/>
                    <a:lstStyle/>
                    <a:p>
                      <a:pPr algn="l" fontAlgn="t"/>
                      <a:r>
                        <a:rPr lang="fi-FI" sz="1400">
                          <a:effectLst/>
                        </a:rPr>
                        <a:t>Annosalue mg/vrk</a:t>
                      </a:r>
                      <a:endParaRPr lang="fi-FI" sz="1400">
                        <a:solidFill>
                          <a:srgbClr val="FFFFFF"/>
                        </a:solidFill>
                        <a:effectLst/>
                      </a:endParaRPr>
                    </a:p>
                  </a:txBody>
                  <a:tcPr marL="68591" marR="68591" marT="34295" marB="34295"/>
                </a:tc>
                <a:extLst>
                  <a:ext uri="{0D108BD9-81ED-4DB2-BD59-A6C34878D82A}">
                    <a16:rowId xmlns:a16="http://schemas.microsoft.com/office/drawing/2014/main" val="3299012237"/>
                  </a:ext>
                </a:extLst>
              </a:tr>
              <a:tr h="331281">
                <a:tc gridSpan="3">
                  <a:txBody>
                    <a:bodyPr/>
                    <a:lstStyle/>
                    <a:p>
                      <a:pPr fontAlgn="t"/>
                      <a:r>
                        <a:rPr lang="fi-FI" sz="1400">
                          <a:effectLst/>
                        </a:rPr>
                        <a:t>Fentiatsiinit</a:t>
                      </a:r>
                      <a:endParaRPr lang="fi-FI" sz="1400" b="1">
                        <a:solidFill>
                          <a:srgbClr val="1E57A6"/>
                        </a:solidFill>
                        <a:effectLst/>
                      </a:endParaRP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1810331716"/>
                  </a:ext>
                </a:extLst>
              </a:tr>
              <a:tr h="331281">
                <a:tc gridSpan="3">
                  <a:txBody>
                    <a:bodyPr/>
                    <a:lstStyle/>
                    <a:p>
                      <a:pPr fontAlgn="t"/>
                      <a:r>
                        <a:rPr lang="fi-FI" sz="1400">
                          <a:effectLst/>
                        </a:rPr>
                        <a:t>Suurannosfentiatsiinit</a:t>
                      </a: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2525416323"/>
                  </a:ext>
                </a:extLst>
              </a:tr>
              <a:tr h="331281">
                <a:tc>
                  <a:txBody>
                    <a:bodyPr/>
                    <a:lstStyle/>
                    <a:p>
                      <a:pPr fontAlgn="t"/>
                      <a:r>
                        <a:rPr lang="fi-FI" sz="1400">
                          <a:effectLst/>
                        </a:rPr>
                        <a:t>Klooripromatsiini</a:t>
                      </a:r>
                    </a:p>
                  </a:txBody>
                  <a:tcPr marL="68591" marR="68591" marT="34295" marB="34295"/>
                </a:tc>
                <a:tc>
                  <a:txBody>
                    <a:bodyPr/>
                    <a:lstStyle/>
                    <a:p>
                      <a:pPr algn="ctr" fontAlgn="t"/>
                      <a:r>
                        <a:rPr lang="fi-FI" sz="1400">
                          <a:effectLst/>
                        </a:rPr>
                        <a:t>100</a:t>
                      </a:r>
                    </a:p>
                  </a:txBody>
                  <a:tcPr marL="68591" marR="68591" marT="34295" marB="34295"/>
                </a:tc>
                <a:tc>
                  <a:txBody>
                    <a:bodyPr/>
                    <a:lstStyle/>
                    <a:p>
                      <a:pPr algn="ctr" fontAlgn="t"/>
                      <a:r>
                        <a:rPr lang="fi-FI" sz="1400">
                          <a:effectLst/>
                        </a:rPr>
                        <a:t>100–1 000</a:t>
                      </a:r>
                    </a:p>
                  </a:txBody>
                  <a:tcPr marL="68591" marR="68591" marT="34295" marB="34295"/>
                </a:tc>
                <a:extLst>
                  <a:ext uri="{0D108BD9-81ED-4DB2-BD59-A6C34878D82A}">
                    <a16:rowId xmlns:a16="http://schemas.microsoft.com/office/drawing/2014/main" val="3463178082"/>
                  </a:ext>
                </a:extLst>
              </a:tr>
              <a:tr h="331281">
                <a:tc>
                  <a:txBody>
                    <a:bodyPr/>
                    <a:lstStyle/>
                    <a:p>
                      <a:pPr fontAlgn="t"/>
                      <a:r>
                        <a:rPr lang="fi-FI" sz="1400">
                          <a:effectLst/>
                        </a:rPr>
                        <a:t>Levomepromatsiini</a:t>
                      </a:r>
                    </a:p>
                  </a:txBody>
                  <a:tcPr marL="68591" marR="68591" marT="34295" marB="34295"/>
                </a:tc>
                <a:tc>
                  <a:txBody>
                    <a:bodyPr/>
                    <a:lstStyle/>
                    <a:p>
                      <a:pPr algn="ctr" fontAlgn="t"/>
                      <a:r>
                        <a:rPr lang="fi-FI" sz="1400">
                          <a:effectLst/>
                        </a:rPr>
                        <a:t>50</a:t>
                      </a:r>
                    </a:p>
                  </a:txBody>
                  <a:tcPr marL="68591" marR="68591" marT="34295" marB="34295"/>
                </a:tc>
                <a:tc>
                  <a:txBody>
                    <a:bodyPr/>
                    <a:lstStyle/>
                    <a:p>
                      <a:pPr algn="ctr" fontAlgn="t"/>
                      <a:r>
                        <a:rPr lang="fi-FI" sz="1400">
                          <a:effectLst/>
                        </a:rPr>
                        <a:t>10–300</a:t>
                      </a:r>
                    </a:p>
                  </a:txBody>
                  <a:tcPr marL="68591" marR="68591" marT="34295" marB="34295"/>
                </a:tc>
                <a:extLst>
                  <a:ext uri="{0D108BD9-81ED-4DB2-BD59-A6C34878D82A}">
                    <a16:rowId xmlns:a16="http://schemas.microsoft.com/office/drawing/2014/main" val="3116343660"/>
                  </a:ext>
                </a:extLst>
              </a:tr>
              <a:tr h="331281">
                <a:tc>
                  <a:txBody>
                    <a:bodyPr/>
                    <a:lstStyle/>
                    <a:p>
                      <a:pPr fontAlgn="t"/>
                      <a:r>
                        <a:rPr lang="fi-FI" sz="1400">
                          <a:effectLst/>
                        </a:rPr>
                        <a:t>Promatsiini</a:t>
                      </a:r>
                    </a:p>
                  </a:txBody>
                  <a:tcPr marL="68591" marR="68591" marT="34295" marB="34295"/>
                </a:tc>
                <a:tc>
                  <a:txBody>
                    <a:bodyPr/>
                    <a:lstStyle/>
                    <a:p>
                      <a:pPr algn="ctr" fontAlgn="t"/>
                      <a:r>
                        <a:rPr lang="fi-FI" sz="1400">
                          <a:effectLst/>
                        </a:rPr>
                        <a:t>100</a:t>
                      </a:r>
                    </a:p>
                  </a:txBody>
                  <a:tcPr marL="68591" marR="68591" marT="34295" marB="34295"/>
                </a:tc>
                <a:tc>
                  <a:txBody>
                    <a:bodyPr/>
                    <a:lstStyle/>
                    <a:p>
                      <a:pPr algn="ctr" fontAlgn="t"/>
                      <a:r>
                        <a:rPr lang="fi-FI" sz="1400">
                          <a:effectLst/>
                        </a:rPr>
                        <a:t>25–1 000</a:t>
                      </a:r>
                    </a:p>
                  </a:txBody>
                  <a:tcPr marL="68591" marR="68591" marT="34295" marB="34295"/>
                </a:tc>
                <a:extLst>
                  <a:ext uri="{0D108BD9-81ED-4DB2-BD59-A6C34878D82A}">
                    <a16:rowId xmlns:a16="http://schemas.microsoft.com/office/drawing/2014/main" val="930468601"/>
                  </a:ext>
                </a:extLst>
              </a:tr>
              <a:tr h="331281">
                <a:tc gridSpan="3">
                  <a:txBody>
                    <a:bodyPr/>
                    <a:lstStyle/>
                    <a:p>
                      <a:pPr fontAlgn="t"/>
                      <a:r>
                        <a:rPr lang="fi-FI" sz="1400">
                          <a:effectLst/>
                        </a:rPr>
                        <a:t>Pienannosfentiatsiinit</a:t>
                      </a: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3711093383"/>
                  </a:ext>
                </a:extLst>
              </a:tr>
              <a:tr h="331281">
                <a:tc>
                  <a:txBody>
                    <a:bodyPr/>
                    <a:lstStyle/>
                    <a:p>
                      <a:pPr fontAlgn="t"/>
                      <a:r>
                        <a:rPr lang="fi-FI" sz="1400">
                          <a:effectLst/>
                        </a:rPr>
                        <a:t>Perfenatsiini</a:t>
                      </a:r>
                    </a:p>
                  </a:txBody>
                  <a:tcPr marL="68591" marR="68591" marT="34295" marB="34295"/>
                </a:tc>
                <a:tc>
                  <a:txBody>
                    <a:bodyPr/>
                    <a:lstStyle/>
                    <a:p>
                      <a:pPr algn="ctr" fontAlgn="t"/>
                      <a:r>
                        <a:rPr lang="fi-FI" sz="1400">
                          <a:effectLst/>
                        </a:rPr>
                        <a:t>8</a:t>
                      </a:r>
                    </a:p>
                  </a:txBody>
                  <a:tcPr marL="68591" marR="68591" marT="34295" marB="34295"/>
                </a:tc>
                <a:tc>
                  <a:txBody>
                    <a:bodyPr/>
                    <a:lstStyle/>
                    <a:p>
                      <a:pPr algn="ctr" fontAlgn="t"/>
                      <a:r>
                        <a:rPr lang="fi-FI" sz="1400">
                          <a:effectLst/>
                        </a:rPr>
                        <a:t>2–60</a:t>
                      </a:r>
                    </a:p>
                  </a:txBody>
                  <a:tcPr marL="68591" marR="68591" marT="34295" marB="34295"/>
                </a:tc>
                <a:extLst>
                  <a:ext uri="{0D108BD9-81ED-4DB2-BD59-A6C34878D82A}">
                    <a16:rowId xmlns:a16="http://schemas.microsoft.com/office/drawing/2014/main" val="2181305620"/>
                  </a:ext>
                </a:extLst>
              </a:tr>
              <a:tr h="331281">
                <a:tc>
                  <a:txBody>
                    <a:bodyPr/>
                    <a:lstStyle/>
                    <a:p>
                      <a:pPr fontAlgn="t"/>
                      <a:r>
                        <a:rPr lang="fi-FI" sz="1400">
                          <a:effectLst/>
                        </a:rPr>
                        <a:t>Flufenatsiini</a:t>
                      </a:r>
                    </a:p>
                  </a:txBody>
                  <a:tcPr marL="68591" marR="68591" marT="34295" marB="34295"/>
                </a:tc>
                <a:tc>
                  <a:txBody>
                    <a:bodyPr/>
                    <a:lstStyle/>
                    <a:p>
                      <a:pPr algn="ctr" fontAlgn="t"/>
                      <a:r>
                        <a:rPr lang="fi-FI" sz="1400">
                          <a:effectLst/>
                        </a:rPr>
                        <a:t>1–2</a:t>
                      </a:r>
                    </a:p>
                  </a:txBody>
                  <a:tcPr marL="68591" marR="68591" marT="34295" marB="34295"/>
                </a:tc>
                <a:tc>
                  <a:txBody>
                    <a:bodyPr/>
                    <a:lstStyle/>
                    <a:p>
                      <a:pPr algn="ctr" fontAlgn="t"/>
                      <a:r>
                        <a:rPr lang="fi-FI" sz="1400">
                          <a:effectLst/>
                        </a:rPr>
                        <a:t>2–4</a:t>
                      </a:r>
                    </a:p>
                  </a:txBody>
                  <a:tcPr marL="68591" marR="68591" marT="34295" marB="34295"/>
                </a:tc>
                <a:extLst>
                  <a:ext uri="{0D108BD9-81ED-4DB2-BD59-A6C34878D82A}">
                    <a16:rowId xmlns:a16="http://schemas.microsoft.com/office/drawing/2014/main" val="3083764501"/>
                  </a:ext>
                </a:extLst>
              </a:tr>
              <a:tr h="331281">
                <a:tc gridSpan="3">
                  <a:txBody>
                    <a:bodyPr/>
                    <a:lstStyle/>
                    <a:p>
                      <a:pPr fontAlgn="t"/>
                      <a:r>
                        <a:rPr lang="fi-FI" sz="1400">
                          <a:effectLst/>
                        </a:rPr>
                        <a:t>Tioksanteenit</a:t>
                      </a:r>
                      <a:endParaRPr lang="fi-FI" sz="1400" b="1">
                        <a:solidFill>
                          <a:srgbClr val="1E57A6"/>
                        </a:solidFill>
                        <a:effectLst/>
                      </a:endParaRP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3908152522"/>
                  </a:ext>
                </a:extLst>
              </a:tr>
              <a:tr h="331281">
                <a:tc gridSpan="3">
                  <a:txBody>
                    <a:bodyPr/>
                    <a:lstStyle/>
                    <a:p>
                      <a:pPr fontAlgn="t"/>
                      <a:r>
                        <a:rPr lang="fi-FI" sz="1400">
                          <a:effectLst/>
                        </a:rPr>
                        <a:t>Suurannostioksanteenit</a:t>
                      </a: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948062713"/>
                  </a:ext>
                </a:extLst>
              </a:tr>
              <a:tr h="331281">
                <a:tc>
                  <a:txBody>
                    <a:bodyPr/>
                    <a:lstStyle/>
                    <a:p>
                      <a:pPr fontAlgn="t"/>
                      <a:r>
                        <a:rPr lang="fi-FI" sz="1400">
                          <a:effectLst/>
                        </a:rPr>
                        <a:t>Klooriprotikseeni</a:t>
                      </a:r>
                    </a:p>
                  </a:txBody>
                  <a:tcPr marL="68591" marR="68591" marT="34295" marB="34295"/>
                </a:tc>
                <a:tc>
                  <a:txBody>
                    <a:bodyPr/>
                    <a:lstStyle/>
                    <a:p>
                      <a:pPr algn="ctr" fontAlgn="t"/>
                      <a:r>
                        <a:rPr lang="fi-FI" sz="1400">
                          <a:effectLst/>
                        </a:rPr>
                        <a:t>100</a:t>
                      </a:r>
                    </a:p>
                  </a:txBody>
                  <a:tcPr marL="68591" marR="68591" marT="34295" marB="34295"/>
                </a:tc>
                <a:tc>
                  <a:txBody>
                    <a:bodyPr/>
                    <a:lstStyle/>
                    <a:p>
                      <a:pPr algn="ctr" fontAlgn="t"/>
                      <a:r>
                        <a:rPr lang="fi-FI" sz="1400">
                          <a:effectLst/>
                        </a:rPr>
                        <a:t>10–600</a:t>
                      </a:r>
                    </a:p>
                  </a:txBody>
                  <a:tcPr marL="68591" marR="68591" marT="34295" marB="34295"/>
                </a:tc>
                <a:extLst>
                  <a:ext uri="{0D108BD9-81ED-4DB2-BD59-A6C34878D82A}">
                    <a16:rowId xmlns:a16="http://schemas.microsoft.com/office/drawing/2014/main" val="3865370529"/>
                  </a:ext>
                </a:extLst>
              </a:tr>
              <a:tr h="331281">
                <a:tc gridSpan="3">
                  <a:txBody>
                    <a:bodyPr/>
                    <a:lstStyle/>
                    <a:p>
                      <a:pPr fontAlgn="t"/>
                      <a:r>
                        <a:rPr lang="fi-FI" sz="1400">
                          <a:effectLst/>
                        </a:rPr>
                        <a:t>Pienannostioksanteenit</a:t>
                      </a: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2116515849"/>
                  </a:ext>
                </a:extLst>
              </a:tr>
              <a:tr h="331281">
                <a:tc>
                  <a:txBody>
                    <a:bodyPr/>
                    <a:lstStyle/>
                    <a:p>
                      <a:pPr fontAlgn="t"/>
                      <a:r>
                        <a:rPr lang="fi-FI" sz="1400">
                          <a:effectLst/>
                        </a:rPr>
                        <a:t>Tsuklopentiksoli</a:t>
                      </a:r>
                    </a:p>
                  </a:txBody>
                  <a:tcPr marL="68591" marR="68591" marT="34295" marB="34295"/>
                </a:tc>
                <a:tc>
                  <a:txBody>
                    <a:bodyPr/>
                    <a:lstStyle/>
                    <a:p>
                      <a:pPr algn="ctr" fontAlgn="t"/>
                      <a:r>
                        <a:rPr lang="fi-FI" sz="1400">
                          <a:effectLst/>
                        </a:rPr>
                        <a:t>10–25</a:t>
                      </a:r>
                    </a:p>
                  </a:txBody>
                  <a:tcPr marL="68591" marR="68591" marT="34295" marB="34295"/>
                </a:tc>
                <a:tc>
                  <a:txBody>
                    <a:bodyPr/>
                    <a:lstStyle/>
                    <a:p>
                      <a:pPr algn="ctr" fontAlgn="t"/>
                      <a:r>
                        <a:rPr lang="fi-FI" sz="1400">
                          <a:effectLst/>
                        </a:rPr>
                        <a:t>25–150</a:t>
                      </a:r>
                    </a:p>
                  </a:txBody>
                  <a:tcPr marL="68591" marR="68591" marT="34295" marB="34295"/>
                </a:tc>
                <a:extLst>
                  <a:ext uri="{0D108BD9-81ED-4DB2-BD59-A6C34878D82A}">
                    <a16:rowId xmlns:a16="http://schemas.microsoft.com/office/drawing/2014/main" val="2415875185"/>
                  </a:ext>
                </a:extLst>
              </a:tr>
              <a:tr h="331281">
                <a:tc>
                  <a:txBody>
                    <a:bodyPr/>
                    <a:lstStyle/>
                    <a:p>
                      <a:pPr fontAlgn="t"/>
                      <a:r>
                        <a:rPr lang="fi-FI" sz="1400">
                          <a:effectLst/>
                        </a:rPr>
                        <a:t>Flupentiksoli</a:t>
                      </a:r>
                    </a:p>
                  </a:txBody>
                  <a:tcPr marL="68591" marR="68591" marT="34295" marB="34295"/>
                </a:tc>
                <a:tc>
                  <a:txBody>
                    <a:bodyPr/>
                    <a:lstStyle/>
                    <a:p>
                      <a:pPr algn="ctr" fontAlgn="t"/>
                      <a:r>
                        <a:rPr lang="fi-FI" sz="1400">
                          <a:effectLst/>
                        </a:rPr>
                        <a:t>1–2</a:t>
                      </a:r>
                    </a:p>
                  </a:txBody>
                  <a:tcPr marL="68591" marR="68591" marT="34295" marB="34295"/>
                </a:tc>
                <a:tc>
                  <a:txBody>
                    <a:bodyPr/>
                    <a:lstStyle/>
                    <a:p>
                      <a:pPr algn="ctr" fontAlgn="t"/>
                      <a:r>
                        <a:rPr lang="fi-FI" sz="1400">
                          <a:effectLst/>
                        </a:rPr>
                        <a:t>3–25</a:t>
                      </a:r>
                    </a:p>
                  </a:txBody>
                  <a:tcPr marL="68591" marR="68591" marT="34295" marB="34295"/>
                </a:tc>
                <a:extLst>
                  <a:ext uri="{0D108BD9-81ED-4DB2-BD59-A6C34878D82A}">
                    <a16:rowId xmlns:a16="http://schemas.microsoft.com/office/drawing/2014/main" val="3678787362"/>
                  </a:ext>
                </a:extLst>
              </a:tr>
              <a:tr h="331281">
                <a:tc gridSpan="3">
                  <a:txBody>
                    <a:bodyPr/>
                    <a:lstStyle/>
                    <a:p>
                      <a:pPr fontAlgn="t"/>
                      <a:r>
                        <a:rPr lang="fi-FI" sz="1400">
                          <a:effectLst/>
                        </a:rPr>
                        <a:t>Butyrofenonit</a:t>
                      </a:r>
                      <a:endParaRPr lang="fi-FI" sz="1400" b="1">
                        <a:solidFill>
                          <a:srgbClr val="1E57A6"/>
                        </a:solidFill>
                        <a:effectLst/>
                      </a:endParaRP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3382279522"/>
                  </a:ext>
                </a:extLst>
              </a:tr>
              <a:tr h="331281">
                <a:tc>
                  <a:txBody>
                    <a:bodyPr/>
                    <a:lstStyle/>
                    <a:p>
                      <a:pPr fontAlgn="t"/>
                      <a:r>
                        <a:rPr lang="fi-FI" sz="1400">
                          <a:effectLst/>
                        </a:rPr>
                        <a:t>Haloperidoli</a:t>
                      </a:r>
                    </a:p>
                  </a:txBody>
                  <a:tcPr marL="68591" marR="68591" marT="34295" marB="34295"/>
                </a:tc>
                <a:tc>
                  <a:txBody>
                    <a:bodyPr/>
                    <a:lstStyle/>
                    <a:p>
                      <a:pPr algn="ctr" fontAlgn="t"/>
                      <a:r>
                        <a:rPr lang="fi-FI" sz="1400">
                          <a:effectLst/>
                        </a:rPr>
                        <a:t>2</a:t>
                      </a:r>
                    </a:p>
                  </a:txBody>
                  <a:tcPr marL="68591" marR="68591" marT="34295" marB="34295"/>
                </a:tc>
                <a:tc>
                  <a:txBody>
                    <a:bodyPr/>
                    <a:lstStyle/>
                    <a:p>
                      <a:pPr algn="ctr" fontAlgn="t"/>
                      <a:r>
                        <a:rPr lang="fi-FI" sz="1400">
                          <a:effectLst/>
                        </a:rPr>
                        <a:t>2–50</a:t>
                      </a:r>
                    </a:p>
                  </a:txBody>
                  <a:tcPr marL="68591" marR="68591" marT="34295" marB="34295"/>
                </a:tc>
                <a:extLst>
                  <a:ext uri="{0D108BD9-81ED-4DB2-BD59-A6C34878D82A}">
                    <a16:rowId xmlns:a16="http://schemas.microsoft.com/office/drawing/2014/main" val="3211683291"/>
                  </a:ext>
                </a:extLst>
              </a:tr>
              <a:tr h="331281">
                <a:tc gridSpan="3">
                  <a:txBody>
                    <a:bodyPr/>
                    <a:lstStyle/>
                    <a:p>
                      <a:pPr fontAlgn="t"/>
                      <a:r>
                        <a:rPr lang="fi-FI" sz="1400">
                          <a:effectLst/>
                        </a:rPr>
                        <a:t>Bentsamidit</a:t>
                      </a:r>
                      <a:endParaRPr lang="fi-FI" sz="1400" b="1">
                        <a:solidFill>
                          <a:srgbClr val="1E57A6"/>
                        </a:solidFill>
                        <a:effectLst/>
                      </a:endParaRPr>
                    </a:p>
                  </a:txBody>
                  <a:tcPr marL="68591" marR="68591" marT="34295" marB="34295"/>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971611289"/>
                  </a:ext>
                </a:extLst>
              </a:tr>
              <a:tr h="331281">
                <a:tc>
                  <a:txBody>
                    <a:bodyPr/>
                    <a:lstStyle/>
                    <a:p>
                      <a:pPr fontAlgn="t"/>
                      <a:r>
                        <a:rPr lang="fi-FI" sz="1400">
                          <a:effectLst/>
                        </a:rPr>
                        <a:t>Sulpiridi</a:t>
                      </a:r>
                    </a:p>
                  </a:txBody>
                  <a:tcPr marL="68591" marR="68591" marT="34295" marB="34295"/>
                </a:tc>
                <a:tc>
                  <a:txBody>
                    <a:bodyPr/>
                    <a:lstStyle/>
                    <a:p>
                      <a:pPr algn="ctr" fontAlgn="t"/>
                      <a:r>
                        <a:rPr lang="fi-FI" sz="1400">
                          <a:effectLst/>
                        </a:rPr>
                        <a:t>200</a:t>
                      </a:r>
                    </a:p>
                  </a:txBody>
                  <a:tcPr marL="68591" marR="68591" marT="34295" marB="34295"/>
                </a:tc>
                <a:tc>
                  <a:txBody>
                    <a:bodyPr/>
                    <a:lstStyle/>
                    <a:p>
                      <a:pPr algn="ctr" fontAlgn="t"/>
                      <a:r>
                        <a:rPr lang="fi-FI" sz="1400">
                          <a:effectLst/>
                        </a:rPr>
                        <a:t>800–1 600</a:t>
                      </a:r>
                    </a:p>
                  </a:txBody>
                  <a:tcPr marL="68591" marR="68591" marT="34295" marB="34295"/>
                </a:tc>
                <a:extLst>
                  <a:ext uri="{0D108BD9-81ED-4DB2-BD59-A6C34878D82A}">
                    <a16:rowId xmlns:a16="http://schemas.microsoft.com/office/drawing/2014/main" val="4026165648"/>
                  </a:ext>
                </a:extLst>
              </a:tr>
            </a:tbl>
          </a:graphicData>
        </a:graphic>
      </p:graphicFrame>
    </p:spTree>
    <p:extLst>
      <p:ext uri="{BB962C8B-B14F-4D97-AF65-F5344CB8AC3E}">
        <p14:creationId xmlns:p14="http://schemas.microsoft.com/office/powerpoint/2010/main" val="1081261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E3EE4E39-B788-0040-A3EE-E607E5783314}"/>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Toisen polven psykoosilääkkeet</a:t>
            </a:r>
            <a:endParaRPr lang="fi-FI" sz="4000">
              <a:solidFill>
                <a:srgbClr val="FFFFFF"/>
              </a:solidFill>
            </a:endParaRPr>
          </a:p>
        </p:txBody>
      </p:sp>
      <p:sp>
        <p:nvSpPr>
          <p:cNvPr id="3" name="Sisällön paikkamerkki 2">
            <a:extLst>
              <a:ext uri="{FF2B5EF4-FFF2-40B4-BE49-F238E27FC236}">
                <a16:creationId xmlns:a16="http://schemas.microsoft.com/office/drawing/2014/main" id="{90631B9D-3AEF-434E-9D4D-9C27E4CEE9D6}"/>
              </a:ext>
            </a:extLst>
          </p:cNvPr>
          <p:cNvSpPr>
            <a:spLocks noGrp="1"/>
          </p:cNvSpPr>
          <p:nvPr>
            <p:ph idx="1"/>
          </p:nvPr>
        </p:nvSpPr>
        <p:spPr>
          <a:xfrm>
            <a:off x="1179226" y="3092970"/>
            <a:ext cx="9833548" cy="2693976"/>
          </a:xfrm>
        </p:spPr>
        <p:txBody>
          <a:bodyPr>
            <a:normAutofit/>
          </a:bodyPr>
          <a:lstStyle/>
          <a:p>
            <a:r>
              <a:rPr lang="fi-FI" sz="1700" b="0" i="0">
                <a:solidFill>
                  <a:srgbClr val="000000"/>
                </a:solidFill>
                <a:effectLst/>
                <a:latin typeface="Open sans"/>
              </a:rPr>
              <a:t>Klotsapiinin</a:t>
            </a:r>
            <a:r>
              <a:rPr lang="en-US" sz="1700" b="0" i="0">
                <a:solidFill>
                  <a:srgbClr val="000000"/>
                </a:solidFill>
                <a:effectLst/>
                <a:latin typeface="Open sans"/>
              </a:rPr>
              <a:t> (LEPONEX)</a:t>
            </a:r>
            <a:r>
              <a:rPr lang="fi-FI" sz="1700" b="0" i="0">
                <a:solidFill>
                  <a:srgbClr val="000000"/>
                </a:solidFill>
                <a:effectLst/>
                <a:latin typeface="Open sans"/>
              </a:rPr>
              <a:t> löytäminen ja sen perinteisiä psykoosilääkkeitä paremman tehon osoittaminen 1970-luvulla aloitti uuden vaiheen psykoosilääkkeiden kehitystyössä. </a:t>
            </a:r>
            <a:endParaRPr lang="en-US" sz="1700" b="0" i="0">
              <a:solidFill>
                <a:srgbClr val="000000"/>
              </a:solidFill>
              <a:effectLst/>
              <a:latin typeface="Open sans"/>
            </a:endParaRPr>
          </a:p>
          <a:p>
            <a:r>
              <a:rPr lang="fi-FI" sz="1700" b="0" i="0">
                <a:solidFill>
                  <a:srgbClr val="000000"/>
                </a:solidFill>
                <a:effectLst/>
                <a:latin typeface="Open sans"/>
              </a:rPr>
              <a:t>Tuloksena tästä lääkekehityksestä tuli 1990-luvulta alkaen käyttöön useita uusia tai toisen polven psykoosilääkkeitä. </a:t>
            </a:r>
            <a:endParaRPr lang="en-US" sz="1700" b="0" i="0">
              <a:solidFill>
                <a:srgbClr val="000000"/>
              </a:solidFill>
              <a:effectLst/>
              <a:latin typeface="Open sans"/>
            </a:endParaRPr>
          </a:p>
          <a:p>
            <a:r>
              <a:rPr lang="fi-FI" sz="1700" b="0" i="0">
                <a:solidFill>
                  <a:srgbClr val="000000"/>
                </a:solidFill>
                <a:effectLst/>
                <a:latin typeface="Open sans"/>
              </a:rPr>
              <a:t>Etenkin aikaisemmin niitä kutsuttiin myös epätyypillisiksi tai atyyppisiksi psykoosilääkkeiksi, koska niiden vaikutustapa muistutti jonkin verran klotsapiinia ja siten erosi perinteisistä lääkkeistä. </a:t>
            </a:r>
            <a:endParaRPr lang="en-US" sz="1700" b="0" i="0">
              <a:solidFill>
                <a:srgbClr val="000000"/>
              </a:solidFill>
              <a:effectLst/>
              <a:latin typeface="Open sans"/>
            </a:endParaRPr>
          </a:p>
          <a:p>
            <a:r>
              <a:rPr lang="fi-FI" sz="1700" b="0" i="0">
                <a:solidFill>
                  <a:srgbClr val="000000"/>
                </a:solidFill>
                <a:effectLst/>
                <a:latin typeface="Open sans"/>
              </a:rPr>
              <a:t>Toisen polven psykoosilääkkeiden käytön yhteydessä ilmenee perinteisiä lääkkeitä vähemmän ekstrapyramidaalioireita. Myös pitkäaikaisen lihasten pakkoliikkeiden eli tardiivin dyskinesian riski on uudempien lääkkeiden säännöllisen käytön yhteydessä todennäköisesti pienempi.</a:t>
            </a:r>
            <a:endParaRPr lang="fi-FI" sz="1700">
              <a:solidFill>
                <a:srgbClr val="000000"/>
              </a:solidFill>
            </a:endParaRPr>
          </a:p>
        </p:txBody>
      </p:sp>
    </p:spTree>
    <p:extLst>
      <p:ext uri="{BB962C8B-B14F-4D97-AF65-F5344CB8AC3E}">
        <p14:creationId xmlns:p14="http://schemas.microsoft.com/office/powerpoint/2010/main" val="335582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56E45F-7221-094B-9881-7FCD692CD445}"/>
              </a:ext>
            </a:extLst>
          </p:cNvPr>
          <p:cNvSpPr>
            <a:spLocks noGrp="1"/>
          </p:cNvSpPr>
          <p:nvPr>
            <p:ph type="title"/>
          </p:nvPr>
        </p:nvSpPr>
        <p:spPr/>
        <p:txBody>
          <a:bodyPr/>
          <a:lstStyle/>
          <a:p>
            <a:r>
              <a:rPr lang="en-US"/>
              <a:t>   </a:t>
            </a:r>
            <a:endParaRPr lang="fi-FI"/>
          </a:p>
        </p:txBody>
      </p:sp>
      <p:sp>
        <p:nvSpPr>
          <p:cNvPr id="3" name="Sisällön paikkamerkki 2">
            <a:extLst>
              <a:ext uri="{FF2B5EF4-FFF2-40B4-BE49-F238E27FC236}">
                <a16:creationId xmlns:a16="http://schemas.microsoft.com/office/drawing/2014/main" id="{14AF7931-9114-1E43-BCF2-65ABAA9C5E38}"/>
              </a:ext>
            </a:extLst>
          </p:cNvPr>
          <p:cNvSpPr>
            <a:spLocks noGrp="1"/>
          </p:cNvSpPr>
          <p:nvPr>
            <p:ph idx="1"/>
          </p:nvPr>
        </p:nvSpPr>
        <p:spPr/>
        <p:txBody>
          <a:bodyPr/>
          <a:lstStyle/>
          <a:p>
            <a:r>
              <a:rPr lang="en-US"/>
              <a:t>   </a:t>
            </a:r>
            <a:endParaRPr lang="fi-FI"/>
          </a:p>
        </p:txBody>
      </p:sp>
      <p:graphicFrame>
        <p:nvGraphicFramePr>
          <p:cNvPr id="5" name="Taulukko 4">
            <a:extLst>
              <a:ext uri="{FF2B5EF4-FFF2-40B4-BE49-F238E27FC236}">
                <a16:creationId xmlns:a16="http://schemas.microsoft.com/office/drawing/2014/main" id="{1A83789E-626F-3347-A7AD-0324B40358CE}"/>
              </a:ext>
            </a:extLst>
          </p:cNvPr>
          <p:cNvGraphicFramePr/>
          <p:nvPr>
            <p:extLst>
              <p:ext uri="{D42A27DB-BD31-4B8C-83A1-F6EECF244321}">
                <p14:modId xmlns:p14="http://schemas.microsoft.com/office/powerpoint/2010/main" val="427496644"/>
              </p:ext>
            </p:extLst>
          </p:nvPr>
        </p:nvGraphicFramePr>
        <p:xfrm>
          <a:off x="838199" y="217714"/>
          <a:ext cx="10515600" cy="6275166"/>
        </p:xfrm>
        <a:graphic>
          <a:graphicData uri="http://schemas.openxmlformats.org/drawingml/2006/table">
            <a:tbl>
              <a:tblPr>
                <a:tableStyleId>{5C22544A-7EE6-4342-B048-85BDC9FD1C3A}</a:tableStyleId>
              </a:tblPr>
              <a:tblGrid>
                <a:gridCol w="3505200">
                  <a:extLst>
                    <a:ext uri="{9D8B030D-6E8A-4147-A177-3AD203B41FA5}">
                      <a16:colId xmlns:a16="http://schemas.microsoft.com/office/drawing/2014/main" val="1362542276"/>
                    </a:ext>
                  </a:extLst>
                </a:gridCol>
                <a:gridCol w="3505200">
                  <a:extLst>
                    <a:ext uri="{9D8B030D-6E8A-4147-A177-3AD203B41FA5}">
                      <a16:colId xmlns:a16="http://schemas.microsoft.com/office/drawing/2014/main" val="3092753385"/>
                    </a:ext>
                  </a:extLst>
                </a:gridCol>
                <a:gridCol w="3505200">
                  <a:extLst>
                    <a:ext uri="{9D8B030D-6E8A-4147-A177-3AD203B41FA5}">
                      <a16:colId xmlns:a16="http://schemas.microsoft.com/office/drawing/2014/main" val="2508898543"/>
                    </a:ext>
                  </a:extLst>
                </a:gridCol>
              </a:tblGrid>
              <a:tr h="861296">
                <a:tc>
                  <a:txBody>
                    <a:bodyPr/>
                    <a:lstStyle/>
                    <a:p>
                      <a:pPr algn="l" fontAlgn="t"/>
                      <a:r>
                        <a:rPr lang="fi-FI">
                          <a:effectLst/>
                        </a:rPr>
                        <a:t>Uuden polven psykoosilääkkeet</a:t>
                      </a:r>
                      <a:endParaRPr lang="fi-FI">
                        <a:solidFill>
                          <a:srgbClr val="FFFFFF"/>
                        </a:solidFill>
                        <a:effectLst/>
                      </a:endParaRPr>
                    </a:p>
                  </a:txBody>
                  <a:tcPr/>
                </a:tc>
                <a:tc>
                  <a:txBody>
                    <a:bodyPr/>
                    <a:lstStyle/>
                    <a:p>
                      <a:pPr algn="l" fontAlgn="t"/>
                      <a:endParaRPr lang="fi-FI">
                        <a:solidFill>
                          <a:srgbClr val="FFFFFF"/>
                        </a:solidFill>
                        <a:effectLst/>
                      </a:endParaRPr>
                    </a:p>
                  </a:txBody>
                  <a:tcPr/>
                </a:tc>
                <a:tc>
                  <a:txBody>
                    <a:bodyPr/>
                    <a:lstStyle/>
                    <a:p>
                      <a:pPr algn="l" fontAlgn="t"/>
                      <a:endParaRPr lang="fi-FI">
                        <a:solidFill>
                          <a:srgbClr val="FFFFFF"/>
                        </a:solidFill>
                        <a:effectLst/>
                      </a:endParaRPr>
                    </a:p>
                  </a:txBody>
                  <a:tcPr/>
                </a:tc>
                <a:extLst>
                  <a:ext uri="{0D108BD9-81ED-4DB2-BD59-A6C34878D82A}">
                    <a16:rowId xmlns:a16="http://schemas.microsoft.com/office/drawing/2014/main" val="2186454499"/>
                  </a:ext>
                </a:extLst>
              </a:tr>
              <a:tr h="492170">
                <a:tc>
                  <a:txBody>
                    <a:bodyPr/>
                    <a:lstStyle/>
                    <a:p>
                      <a:pPr fontAlgn="t"/>
                      <a:r>
                        <a:rPr lang="fi-FI">
                          <a:effectLst/>
                        </a:rPr>
                        <a:t>Risperidoni</a:t>
                      </a:r>
                    </a:p>
                  </a:txBody>
                  <a:tcPr/>
                </a:tc>
                <a:tc>
                  <a:txBody>
                    <a:bodyPr/>
                    <a:lstStyle/>
                    <a:p>
                      <a:pPr algn="ctr" fontAlgn="t"/>
                      <a:r>
                        <a:rPr lang="fi-FI">
                          <a:effectLst/>
                        </a:rPr>
                        <a:t>1</a:t>
                      </a:r>
                    </a:p>
                  </a:txBody>
                  <a:tcPr/>
                </a:tc>
                <a:tc>
                  <a:txBody>
                    <a:bodyPr/>
                    <a:lstStyle/>
                    <a:p>
                      <a:pPr algn="ctr" fontAlgn="t"/>
                      <a:r>
                        <a:rPr lang="fi-FI">
                          <a:effectLst/>
                        </a:rPr>
                        <a:t>2–8</a:t>
                      </a:r>
                    </a:p>
                  </a:txBody>
                  <a:tcPr/>
                </a:tc>
                <a:extLst>
                  <a:ext uri="{0D108BD9-81ED-4DB2-BD59-A6C34878D82A}">
                    <a16:rowId xmlns:a16="http://schemas.microsoft.com/office/drawing/2014/main" val="3770131219"/>
                  </a:ext>
                </a:extLst>
              </a:tr>
              <a:tr h="492170">
                <a:tc>
                  <a:txBody>
                    <a:bodyPr/>
                    <a:lstStyle/>
                    <a:p>
                      <a:pPr fontAlgn="t"/>
                      <a:r>
                        <a:rPr lang="fi-FI">
                          <a:effectLst/>
                        </a:rPr>
                        <a:t>Paliperidoni</a:t>
                      </a:r>
                    </a:p>
                  </a:txBody>
                  <a:tcPr/>
                </a:tc>
                <a:tc>
                  <a:txBody>
                    <a:bodyPr/>
                    <a:lstStyle/>
                    <a:p>
                      <a:pPr algn="ctr" fontAlgn="t"/>
                      <a:r>
                        <a:rPr lang="fi-FI">
                          <a:effectLst/>
                        </a:rPr>
                        <a:t>1</a:t>
                      </a:r>
                    </a:p>
                  </a:txBody>
                  <a:tcPr/>
                </a:tc>
                <a:tc>
                  <a:txBody>
                    <a:bodyPr/>
                    <a:lstStyle/>
                    <a:p>
                      <a:pPr algn="ctr" fontAlgn="t"/>
                      <a:r>
                        <a:rPr lang="fi-FI">
                          <a:effectLst/>
                        </a:rPr>
                        <a:t>6</a:t>
                      </a:r>
                    </a:p>
                  </a:txBody>
                  <a:tcPr/>
                </a:tc>
                <a:extLst>
                  <a:ext uri="{0D108BD9-81ED-4DB2-BD59-A6C34878D82A}">
                    <a16:rowId xmlns:a16="http://schemas.microsoft.com/office/drawing/2014/main" val="1186457830"/>
                  </a:ext>
                </a:extLst>
              </a:tr>
              <a:tr h="492170">
                <a:tc>
                  <a:txBody>
                    <a:bodyPr/>
                    <a:lstStyle/>
                    <a:p>
                      <a:pPr fontAlgn="t"/>
                      <a:r>
                        <a:rPr lang="fi-FI">
                          <a:effectLst/>
                        </a:rPr>
                        <a:t>Olantsapiini</a:t>
                      </a:r>
                    </a:p>
                  </a:txBody>
                  <a:tcPr/>
                </a:tc>
                <a:tc>
                  <a:txBody>
                    <a:bodyPr/>
                    <a:lstStyle/>
                    <a:p>
                      <a:pPr algn="ctr" fontAlgn="t"/>
                      <a:r>
                        <a:rPr lang="fi-FI">
                          <a:effectLst/>
                        </a:rPr>
                        <a:t>5</a:t>
                      </a:r>
                    </a:p>
                  </a:txBody>
                  <a:tcPr/>
                </a:tc>
                <a:tc>
                  <a:txBody>
                    <a:bodyPr/>
                    <a:lstStyle/>
                    <a:p>
                      <a:pPr algn="ctr" fontAlgn="t"/>
                      <a:r>
                        <a:rPr lang="fi-FI">
                          <a:effectLst/>
                        </a:rPr>
                        <a:t>5–30</a:t>
                      </a:r>
                    </a:p>
                  </a:txBody>
                  <a:tcPr/>
                </a:tc>
                <a:extLst>
                  <a:ext uri="{0D108BD9-81ED-4DB2-BD59-A6C34878D82A}">
                    <a16:rowId xmlns:a16="http://schemas.microsoft.com/office/drawing/2014/main" val="3993512310"/>
                  </a:ext>
                </a:extLst>
              </a:tr>
              <a:tr h="492170">
                <a:tc>
                  <a:txBody>
                    <a:bodyPr/>
                    <a:lstStyle/>
                    <a:p>
                      <a:pPr fontAlgn="t"/>
                      <a:r>
                        <a:rPr lang="fi-FI">
                          <a:effectLst/>
                        </a:rPr>
                        <a:t>Ketiapiini</a:t>
                      </a:r>
                    </a:p>
                  </a:txBody>
                  <a:tcPr/>
                </a:tc>
                <a:tc>
                  <a:txBody>
                    <a:bodyPr/>
                    <a:lstStyle/>
                    <a:p>
                      <a:pPr algn="ctr" fontAlgn="t"/>
                      <a:r>
                        <a:rPr lang="fi-FI">
                          <a:effectLst/>
                        </a:rPr>
                        <a:t>100</a:t>
                      </a:r>
                    </a:p>
                  </a:txBody>
                  <a:tcPr/>
                </a:tc>
                <a:tc>
                  <a:txBody>
                    <a:bodyPr/>
                    <a:lstStyle/>
                    <a:p>
                      <a:pPr algn="ctr" fontAlgn="t"/>
                      <a:r>
                        <a:rPr lang="fi-FI">
                          <a:effectLst/>
                        </a:rPr>
                        <a:t>300–600</a:t>
                      </a:r>
                    </a:p>
                  </a:txBody>
                  <a:tcPr/>
                </a:tc>
                <a:extLst>
                  <a:ext uri="{0D108BD9-81ED-4DB2-BD59-A6C34878D82A}">
                    <a16:rowId xmlns:a16="http://schemas.microsoft.com/office/drawing/2014/main" val="2893070488"/>
                  </a:ext>
                </a:extLst>
              </a:tr>
              <a:tr h="492170">
                <a:tc>
                  <a:txBody>
                    <a:bodyPr/>
                    <a:lstStyle/>
                    <a:p>
                      <a:pPr fontAlgn="t"/>
                      <a:r>
                        <a:rPr lang="fi-FI">
                          <a:effectLst/>
                        </a:rPr>
                        <a:t>Tsiprasidoni</a:t>
                      </a:r>
                    </a:p>
                  </a:txBody>
                  <a:tcPr/>
                </a:tc>
                <a:tc>
                  <a:txBody>
                    <a:bodyPr/>
                    <a:lstStyle/>
                    <a:p>
                      <a:pPr algn="ctr" fontAlgn="t"/>
                      <a:r>
                        <a:rPr lang="fi-FI">
                          <a:effectLst/>
                        </a:rPr>
                        <a:t>20</a:t>
                      </a:r>
                    </a:p>
                  </a:txBody>
                  <a:tcPr/>
                </a:tc>
                <a:tc>
                  <a:txBody>
                    <a:bodyPr/>
                    <a:lstStyle/>
                    <a:p>
                      <a:pPr algn="ctr" fontAlgn="t"/>
                      <a:r>
                        <a:rPr lang="fi-FI">
                          <a:effectLst/>
                        </a:rPr>
                        <a:t>40–160</a:t>
                      </a:r>
                    </a:p>
                  </a:txBody>
                  <a:tcPr/>
                </a:tc>
                <a:extLst>
                  <a:ext uri="{0D108BD9-81ED-4DB2-BD59-A6C34878D82A}">
                    <a16:rowId xmlns:a16="http://schemas.microsoft.com/office/drawing/2014/main" val="3074278024"/>
                  </a:ext>
                </a:extLst>
              </a:tr>
              <a:tr h="492170">
                <a:tc>
                  <a:txBody>
                    <a:bodyPr/>
                    <a:lstStyle/>
                    <a:p>
                      <a:pPr fontAlgn="t"/>
                      <a:r>
                        <a:rPr lang="fi-FI">
                          <a:effectLst/>
                        </a:rPr>
                        <a:t>Aripipratsoli</a:t>
                      </a:r>
                    </a:p>
                  </a:txBody>
                  <a:tcPr/>
                </a:tc>
                <a:tc>
                  <a:txBody>
                    <a:bodyPr/>
                    <a:lstStyle/>
                    <a:p>
                      <a:pPr algn="ctr" fontAlgn="t"/>
                      <a:r>
                        <a:rPr lang="fi-FI">
                          <a:effectLst/>
                        </a:rPr>
                        <a:t>5–15</a:t>
                      </a:r>
                    </a:p>
                  </a:txBody>
                  <a:tcPr/>
                </a:tc>
                <a:tc>
                  <a:txBody>
                    <a:bodyPr/>
                    <a:lstStyle/>
                    <a:p>
                      <a:pPr algn="ctr" fontAlgn="t"/>
                      <a:r>
                        <a:rPr lang="fi-FI">
                          <a:effectLst/>
                        </a:rPr>
                        <a:t>15–30</a:t>
                      </a:r>
                    </a:p>
                  </a:txBody>
                  <a:tcPr/>
                </a:tc>
                <a:extLst>
                  <a:ext uri="{0D108BD9-81ED-4DB2-BD59-A6C34878D82A}">
                    <a16:rowId xmlns:a16="http://schemas.microsoft.com/office/drawing/2014/main" val="3206374736"/>
                  </a:ext>
                </a:extLst>
              </a:tr>
              <a:tr h="492170">
                <a:tc>
                  <a:txBody>
                    <a:bodyPr/>
                    <a:lstStyle/>
                    <a:p>
                      <a:pPr fontAlgn="t"/>
                      <a:r>
                        <a:rPr lang="fi-FI">
                          <a:effectLst/>
                        </a:rPr>
                        <a:t>Sertindoli</a:t>
                      </a:r>
                    </a:p>
                  </a:txBody>
                  <a:tcPr/>
                </a:tc>
                <a:tc>
                  <a:txBody>
                    <a:bodyPr/>
                    <a:lstStyle/>
                    <a:p>
                      <a:pPr algn="ctr" fontAlgn="t"/>
                      <a:r>
                        <a:rPr lang="fi-FI">
                          <a:effectLst/>
                        </a:rPr>
                        <a:t>4</a:t>
                      </a:r>
                    </a:p>
                  </a:txBody>
                  <a:tcPr/>
                </a:tc>
                <a:tc>
                  <a:txBody>
                    <a:bodyPr/>
                    <a:lstStyle/>
                    <a:p>
                      <a:pPr algn="ctr" fontAlgn="t"/>
                      <a:r>
                        <a:rPr lang="fi-FI">
                          <a:effectLst/>
                        </a:rPr>
                        <a:t>12–20</a:t>
                      </a:r>
                    </a:p>
                  </a:txBody>
                  <a:tcPr/>
                </a:tc>
                <a:extLst>
                  <a:ext uri="{0D108BD9-81ED-4DB2-BD59-A6C34878D82A}">
                    <a16:rowId xmlns:a16="http://schemas.microsoft.com/office/drawing/2014/main" val="633306836"/>
                  </a:ext>
                </a:extLst>
              </a:tr>
              <a:tr h="492170">
                <a:tc>
                  <a:txBody>
                    <a:bodyPr/>
                    <a:lstStyle/>
                    <a:p>
                      <a:pPr fontAlgn="t"/>
                      <a:r>
                        <a:rPr lang="fi-FI">
                          <a:effectLst/>
                        </a:rPr>
                        <a:t>Klotsapiini</a:t>
                      </a:r>
                    </a:p>
                  </a:txBody>
                  <a:tcPr/>
                </a:tc>
                <a:tc>
                  <a:txBody>
                    <a:bodyPr/>
                    <a:lstStyle/>
                    <a:p>
                      <a:pPr algn="ctr" fontAlgn="t"/>
                      <a:r>
                        <a:rPr lang="fi-FI">
                          <a:effectLst/>
                        </a:rPr>
                        <a:t>100</a:t>
                      </a:r>
                    </a:p>
                  </a:txBody>
                  <a:tcPr/>
                </a:tc>
                <a:tc>
                  <a:txBody>
                    <a:bodyPr/>
                    <a:lstStyle/>
                    <a:p>
                      <a:pPr algn="ctr" fontAlgn="t"/>
                      <a:r>
                        <a:rPr lang="fi-FI">
                          <a:effectLst/>
                        </a:rPr>
                        <a:t>300–900</a:t>
                      </a:r>
                    </a:p>
                  </a:txBody>
                  <a:tcPr/>
                </a:tc>
                <a:extLst>
                  <a:ext uri="{0D108BD9-81ED-4DB2-BD59-A6C34878D82A}">
                    <a16:rowId xmlns:a16="http://schemas.microsoft.com/office/drawing/2014/main" val="3286000645"/>
                  </a:ext>
                </a:extLst>
              </a:tr>
              <a:tr h="492170">
                <a:tc>
                  <a:txBody>
                    <a:bodyPr/>
                    <a:lstStyle/>
                    <a:p>
                      <a:pPr fontAlgn="t"/>
                      <a:r>
                        <a:rPr lang="fi-FI">
                          <a:effectLst/>
                        </a:rPr>
                        <a:t>Asenapiini</a:t>
                      </a:r>
                    </a:p>
                  </a:txBody>
                  <a:tcPr/>
                </a:tc>
                <a:tc>
                  <a:txBody>
                    <a:bodyPr/>
                    <a:lstStyle/>
                    <a:p>
                      <a:pPr algn="ctr" fontAlgn="t"/>
                      <a:endParaRPr lang="fi-FI">
                        <a:effectLst/>
                      </a:endParaRPr>
                    </a:p>
                  </a:txBody>
                  <a:tcPr/>
                </a:tc>
                <a:tc>
                  <a:txBody>
                    <a:bodyPr/>
                    <a:lstStyle/>
                    <a:p>
                      <a:pPr algn="ctr" fontAlgn="t"/>
                      <a:r>
                        <a:rPr lang="fi-FI">
                          <a:effectLst/>
                        </a:rPr>
                        <a:t>5–10</a:t>
                      </a:r>
                    </a:p>
                  </a:txBody>
                  <a:tcPr/>
                </a:tc>
                <a:extLst>
                  <a:ext uri="{0D108BD9-81ED-4DB2-BD59-A6C34878D82A}">
                    <a16:rowId xmlns:a16="http://schemas.microsoft.com/office/drawing/2014/main" val="1307961845"/>
                  </a:ext>
                </a:extLst>
              </a:tr>
              <a:tr h="492170">
                <a:tc>
                  <a:txBody>
                    <a:bodyPr/>
                    <a:lstStyle/>
                    <a:p>
                      <a:pPr fontAlgn="t"/>
                      <a:r>
                        <a:rPr lang="fi-FI">
                          <a:effectLst/>
                        </a:rPr>
                        <a:t>Iloperidoni</a:t>
                      </a:r>
                    </a:p>
                  </a:txBody>
                  <a:tcPr/>
                </a:tc>
                <a:tc>
                  <a:txBody>
                    <a:bodyPr/>
                    <a:lstStyle/>
                    <a:p>
                      <a:pPr algn="ctr" fontAlgn="t"/>
                      <a:endParaRPr lang="fi-FI">
                        <a:effectLst/>
                      </a:endParaRPr>
                    </a:p>
                  </a:txBody>
                  <a:tcPr/>
                </a:tc>
                <a:tc>
                  <a:txBody>
                    <a:bodyPr/>
                    <a:lstStyle/>
                    <a:p>
                      <a:pPr algn="ctr" fontAlgn="t"/>
                      <a:r>
                        <a:rPr lang="fi-FI">
                          <a:effectLst/>
                        </a:rPr>
                        <a:t>6–12</a:t>
                      </a:r>
                    </a:p>
                  </a:txBody>
                  <a:tcPr/>
                </a:tc>
                <a:extLst>
                  <a:ext uri="{0D108BD9-81ED-4DB2-BD59-A6C34878D82A}">
                    <a16:rowId xmlns:a16="http://schemas.microsoft.com/office/drawing/2014/main" val="3472526010"/>
                  </a:ext>
                </a:extLst>
              </a:tr>
              <a:tr h="492170">
                <a:tc>
                  <a:txBody>
                    <a:bodyPr/>
                    <a:lstStyle/>
                    <a:p>
                      <a:pPr fontAlgn="t"/>
                      <a:r>
                        <a:rPr lang="fi-FI">
                          <a:effectLst/>
                        </a:rPr>
                        <a:t>Lurasidoni</a:t>
                      </a:r>
                    </a:p>
                  </a:txBody>
                  <a:tcPr/>
                </a:tc>
                <a:tc>
                  <a:txBody>
                    <a:bodyPr/>
                    <a:lstStyle/>
                    <a:p>
                      <a:pPr algn="ctr" fontAlgn="t"/>
                      <a:endParaRPr lang="fi-FI">
                        <a:effectLst/>
                      </a:endParaRPr>
                    </a:p>
                  </a:txBody>
                  <a:tcPr/>
                </a:tc>
                <a:tc>
                  <a:txBody>
                    <a:bodyPr/>
                    <a:lstStyle/>
                    <a:p>
                      <a:pPr algn="ctr" fontAlgn="t"/>
                      <a:r>
                        <a:rPr lang="fi-FI">
                          <a:effectLst/>
                        </a:rPr>
                        <a:t>20–80</a:t>
                      </a:r>
                    </a:p>
                  </a:txBody>
                  <a:tcPr/>
                </a:tc>
                <a:extLst>
                  <a:ext uri="{0D108BD9-81ED-4DB2-BD59-A6C34878D82A}">
                    <a16:rowId xmlns:a16="http://schemas.microsoft.com/office/drawing/2014/main" val="439639630"/>
                  </a:ext>
                </a:extLst>
              </a:tr>
            </a:tbl>
          </a:graphicData>
        </a:graphic>
      </p:graphicFrame>
    </p:spTree>
    <p:extLst>
      <p:ext uri="{BB962C8B-B14F-4D97-AF65-F5344CB8AC3E}">
        <p14:creationId xmlns:p14="http://schemas.microsoft.com/office/powerpoint/2010/main" val="148140554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884</Words>
  <Application>Microsoft Office PowerPoint</Application>
  <PresentationFormat>Laajakuva</PresentationFormat>
  <Paragraphs>187</Paragraphs>
  <Slides>16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Calibri</vt:lpstr>
      <vt:lpstr>Calibri Light</vt:lpstr>
      <vt:lpstr>Open sans</vt:lpstr>
      <vt:lpstr>Office-teema</vt:lpstr>
      <vt:lpstr>Psykoosilääkitys</vt:lpstr>
      <vt:lpstr>Psykoosin oireita</vt:lpstr>
      <vt:lpstr>…</vt:lpstr>
      <vt:lpstr>Milloin hoitoon psykoosin vuoksi?</vt:lpstr>
      <vt:lpstr>Lääkehoito</vt:lpstr>
      <vt:lpstr>Perinteiset psykoosilääkkeet</vt:lpstr>
      <vt:lpstr>   </vt:lpstr>
      <vt:lpstr>Toisen polven psykoosilääkkeet</vt:lpstr>
      <vt:lpstr>   </vt:lpstr>
      <vt:lpstr>Käyttöaiheita mm.</vt:lpstr>
      <vt:lpstr>Psykoosilääkkeiden haittavaikutuksia</vt:lpstr>
      <vt:lpstr>PowerPoint-esitys</vt:lpstr>
      <vt:lpstr>Neuroleptioireyhtymä</vt:lpstr>
      <vt:lpstr>...</vt:lpstr>
      <vt:lpstr>Neuroleptioireyhtymän hoito</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Peltola Heidi</cp:lastModifiedBy>
  <cp:revision>170</cp:revision>
  <dcterms:created xsi:type="dcterms:W3CDTF">2012-08-08T08:08:12Z</dcterms:created>
  <dcterms:modified xsi:type="dcterms:W3CDTF">2022-12-01T06:31:03Z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2022-12-01T06:30:38Z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2baacab8-5842-4cae-b85b-f70bdcce9af2</vt:lpwstr>
  </property>
  <property fmtid="{D5CDD505-2E9C-101B-9397-08002B2CF9AE}" pid="7" name="MSIP_Label_defa4170-0d19-0005-0004-bc88714345d2_ActionId">
    <vt:lpwstr>1a49fee4-e8af-438c-bcfe-3135756b3f66</vt:lpwstr>
  </property>
  <property fmtid="{D5CDD505-2E9C-101B-9397-08002B2CF9AE}" pid="8" name="MSIP_Label_defa4170-0d19-0005-0004-bc88714345d2_ContentBits">
    <vt:lpwstr>0</vt:lpwstr>
  </property>
</Properties>
</file>