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44" r:id="rId1"/>
  </p:sldMasterIdLst>
  <p:notesMasterIdLst>
    <p:notesMasterId r:id="rId10"/>
  </p:notesMasterIdLst>
  <p:sldIdLst>
    <p:sldId id="256" r:id="rId2"/>
    <p:sldId id="257" r:id="rId3"/>
    <p:sldId id="258" r:id="rId4"/>
    <p:sldId id="268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6605" autoAdjust="0"/>
  </p:normalViewPr>
  <p:slideViewPr>
    <p:cSldViewPr snapToGrid="0">
      <p:cViewPr varScale="1">
        <p:scale>
          <a:sx n="58" d="100"/>
          <a:sy n="58" d="100"/>
        </p:scale>
        <p:origin x="152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fi-FI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fi-FI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70646556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Shape 56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63" name="Shape 56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654839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Shape 57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72" name="Shape 57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lang="fi-FI"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3" name="Shape 573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fi-FI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lang="fi-FI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54294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Shape 57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79" name="Shape 57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470537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fi-FI" sz="1200" b="0" i="0" u="none" strike="noStrike" kern="1200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Toteutus:</a:t>
            </a:r>
            <a:r>
              <a:rPr lang="fi-FI" sz="1200" b="0" i="0" u="none" strike="noStrike" kern="1200" cap="none" baseline="0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i-FI" sz="1200" b="0" i="0" u="none" strike="noStrike" kern="1200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Jaetaan luokka seitsemään ryhmään. Jokainen ryhmä valmistelee perustelut saamaansa väitteeseen.</a:t>
            </a:r>
            <a:r>
              <a:rPr lang="fi-FI" sz="1200" b="0" i="0" u="none" strike="noStrike" kern="1200" cap="none" baseline="0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i-FI" sz="1200" b="0" i="0" u="none" strike="noStrike" kern="1200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Ryhmät esittelevät perustelunsa. Keskustellaan niistä yhdessä. Lopuksi jokainen antaa plussan siihen kohtaan, joka on ollut hänelle paras lukutapa läksyissä ja kokeisiin valmistautumisessa. </a:t>
            </a:r>
            <a:endParaRPr lang="fi-FI" b="0" dirty="0">
              <a:effectLst/>
            </a:endParaRPr>
          </a:p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fi-FI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</a:t>
            </a:fld>
            <a:endParaRPr lang="fi-FI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152453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Shape 59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96" name="Shape 59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fi-FI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Toteutus: Opo lukee väitteen kerrallaan. Oppilaat näyttävät</a:t>
            </a:r>
            <a:r>
              <a:rPr lang="fi-FI" sz="1200" b="0" i="0" u="none" strike="noStrike" cap="none" baseline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peukalolla kantansa. </a:t>
            </a:r>
            <a:r>
              <a:rPr lang="fi-FI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Jos</a:t>
            </a:r>
            <a:r>
              <a:rPr lang="fi-FI" sz="1200" b="0" i="0" u="none" strike="noStrike" cap="none" baseline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on</a:t>
            </a:r>
            <a:r>
              <a:rPr lang="fi-FI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samaa mieltä väitteen kanssa, nostaa peukalon ylös. Jos on eri mieltä, laskee peukalon alas.</a:t>
            </a:r>
          </a:p>
        </p:txBody>
      </p:sp>
      <p:sp>
        <p:nvSpPr>
          <p:cNvPr id="597" name="Shape 597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fi-FI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5</a:t>
            </a:fld>
            <a:endParaRPr lang="fi-FI"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173651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Shape 60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09" name="Shape 60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0" name="Shape 610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fi-FI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6</a:t>
            </a:fld>
            <a:endParaRPr lang="fi-FI"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634289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Shape 62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23" name="Shape 62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lang="fi-FI" dirty="0"/>
          </a:p>
        </p:txBody>
      </p:sp>
      <p:sp>
        <p:nvSpPr>
          <p:cNvPr id="624" name="Shape 624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fi-FI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7</a:t>
            </a:fld>
            <a:endParaRPr lang="fi-FI"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631973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Shape 63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32" name="Shape 63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lang="fi-FI"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3" name="Shape 633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fi-FI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</a:t>
            </a:fld>
            <a:endParaRPr lang="fi-FI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246865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Otsikkodia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1" name="Shape 21"/>
          <p:cNvSpPr txBox="1">
            <a:spLocks noGrp="1"/>
          </p:cNvSpPr>
          <p:nvPr>
            <p:ph type="ctrTitle"/>
          </p:nvPr>
        </p:nvSpPr>
        <p:spPr>
          <a:xfrm>
            <a:off x="685799" y="2202433"/>
            <a:ext cx="7772400" cy="93853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8494"/>
              </a:buClr>
              <a:buFont typeface="Cambria"/>
              <a:buNone/>
              <a:defRPr sz="4400" b="1" i="0" u="none" strike="noStrike" cap="none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mbria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r>
              <a:rPr lang="fi-FI"/>
              <a:t>Muokkaa perustyyl. napsautt.</a:t>
            </a:r>
            <a:endParaRPr dirty="0"/>
          </a:p>
        </p:txBody>
      </p:sp>
      <p:sp>
        <p:nvSpPr>
          <p:cNvPr id="22" name="Shape 22"/>
          <p:cNvSpPr txBox="1">
            <a:spLocks noGrp="1"/>
          </p:cNvSpPr>
          <p:nvPr>
            <p:ph type="subTitle" idx="1"/>
          </p:nvPr>
        </p:nvSpPr>
        <p:spPr>
          <a:xfrm>
            <a:off x="1371599" y="3284984"/>
            <a:ext cx="6400799" cy="72008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3200" b="1" i="0" u="none" strike="noStrike" cap="none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mbria"/>
              </a:defRPr>
            </a:lvl1pPr>
            <a:lvl2pPr marL="457200" marR="0" lvl="1" indent="0" algn="ctr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marL="914400" marR="0" lvl="2" indent="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marL="1371600" marR="0" lvl="3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marL="1828800" marR="0" lvl="4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marL="2286000" marR="0" lvl="5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fi-FI"/>
              <a:t>Muokkaa alaotsikon perustyyliä napsautt.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02085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Otsikko ja sisältö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>
            <a:spLocks noGrp="1"/>
          </p:cNvSpPr>
          <p:nvPr>
            <p:ph type="title"/>
          </p:nvPr>
        </p:nvSpPr>
        <p:spPr>
          <a:xfrm>
            <a:off x="457200" y="629816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8494"/>
              </a:buClr>
              <a:buFont typeface="Cambria"/>
              <a:buNone/>
              <a:defRPr sz="4400" b="1" i="0" u="none" strike="noStrike" cap="none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mbria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r>
              <a:rPr lang="fi-FI"/>
              <a:t>Muokkaa perustyyl. napsautt.</a:t>
            </a:r>
            <a:endParaRPr dirty="0"/>
          </a:p>
        </p:txBody>
      </p:sp>
      <p:sp>
        <p:nvSpPr>
          <p:cNvPr id="17" name="Shape 17"/>
          <p:cNvSpPr txBox="1">
            <a:spLocks noGrp="1"/>
          </p:cNvSpPr>
          <p:nvPr>
            <p:ph type="body" idx="1"/>
          </p:nvPr>
        </p:nvSpPr>
        <p:spPr>
          <a:xfrm>
            <a:off x="457200" y="1844825"/>
            <a:ext cx="8229600" cy="410445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rmAutofit/>
          </a:bodyPr>
          <a:lstStyle>
            <a:lvl1pPr marL="288000" marR="0" lvl="0" indent="-288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mbria"/>
              </a:defRPr>
            </a:lvl1pPr>
            <a:lvl2pPr marL="576000" marR="0" lvl="1" indent="2880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mbria"/>
              </a:defRPr>
            </a:lvl2pPr>
            <a:lvl3pPr marL="1143000" marR="0" lvl="2" indent="762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marL="1600200" marR="0" lvl="3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marL="2057400" marR="0" lvl="4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marL="2514600" marR="0" lvl="5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21" name="Shape 13">
            <a:extLst>
              <a:ext uri="{FF2B5EF4-FFF2-40B4-BE49-F238E27FC236}">
                <a16:creationId xmlns:a16="http://schemas.microsoft.com/office/drawing/2014/main" id="{EE79D7F0-B8D1-4374-81A0-BC2496A93D09}"/>
              </a:ext>
            </a:extLst>
          </p:cNvPr>
          <p:cNvSpPr txBox="1">
            <a:spLocks noGrp="1"/>
          </p:cNvSpPr>
          <p:nvPr>
            <p:ph type="ftr" idx="3"/>
          </p:nvPr>
        </p:nvSpPr>
        <p:spPr>
          <a:xfrm>
            <a:off x="0" y="6348173"/>
            <a:ext cx="2243241" cy="50982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mbria"/>
              <a:buNone/>
              <a:defRPr sz="14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mbria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fi-FI"/>
              <a:t>9. Opiskelutekniikat</a:t>
            </a:r>
          </a:p>
        </p:txBody>
      </p:sp>
      <p:sp>
        <p:nvSpPr>
          <p:cNvPr id="23" name="Shape 14">
            <a:extLst>
              <a:ext uri="{FF2B5EF4-FFF2-40B4-BE49-F238E27FC236}">
                <a16:creationId xmlns:a16="http://schemas.microsoft.com/office/drawing/2014/main" id="{33372256-CBEC-4552-B56C-506CD8914772}"/>
              </a:ext>
            </a:extLst>
          </p:cNvPr>
          <p:cNvSpPr txBox="1">
            <a:spLocks noGrp="1"/>
          </p:cNvSpPr>
          <p:nvPr>
            <p:ph type="sldNum" idx="4"/>
          </p:nvPr>
        </p:nvSpPr>
        <p:spPr>
          <a:xfrm>
            <a:off x="2243241" y="6348173"/>
            <a:ext cx="407861" cy="50982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>
            <a:lvl1pPr algn="ctr">
              <a:defRPr sz="1400" b="0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fi-FI" sz="1200" b="0" i="0" u="none" strike="noStrike" cap="none" smtClean="0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rPr>
              <a:t>‹#›</a:t>
            </a:fld>
            <a:endParaRPr lang="fi-FI" sz="1200" b="0" i="0" u="none" strike="noStrike" cap="none">
              <a:solidFill>
                <a:srgbClr val="888888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3907998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Vain otsikko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 txBox="1">
            <a:spLocks noGrp="1"/>
          </p:cNvSpPr>
          <p:nvPr>
            <p:ph type="title"/>
          </p:nvPr>
        </p:nvSpPr>
        <p:spPr>
          <a:xfrm>
            <a:off x="457200" y="629816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8494"/>
              </a:buClr>
              <a:buFont typeface="Cambria"/>
              <a:buNone/>
              <a:defRPr sz="4400" b="1" i="0" u="none" strike="noStrike" cap="none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mbria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r>
              <a:rPr lang="fi-FI"/>
              <a:t>Muokkaa perustyyl. napsautt.</a:t>
            </a:r>
            <a:endParaRPr dirty="0"/>
          </a:p>
        </p:txBody>
      </p:sp>
      <p:sp>
        <p:nvSpPr>
          <p:cNvPr id="13" name="Shape 13">
            <a:extLst>
              <a:ext uri="{FF2B5EF4-FFF2-40B4-BE49-F238E27FC236}">
                <a16:creationId xmlns:a16="http://schemas.microsoft.com/office/drawing/2014/main" id="{324E829D-6C57-4C3C-981B-33E3B3F0D7B9}"/>
              </a:ext>
            </a:extLst>
          </p:cNvPr>
          <p:cNvSpPr txBox="1">
            <a:spLocks noGrp="1"/>
          </p:cNvSpPr>
          <p:nvPr>
            <p:ph type="ftr" idx="3"/>
          </p:nvPr>
        </p:nvSpPr>
        <p:spPr>
          <a:xfrm>
            <a:off x="0" y="6348173"/>
            <a:ext cx="2243241" cy="50982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mbria"/>
              <a:buNone/>
              <a:defRPr sz="14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mbria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fi-FI"/>
              <a:t>9. Opiskelutekniikat</a:t>
            </a:r>
          </a:p>
        </p:txBody>
      </p:sp>
      <p:sp>
        <p:nvSpPr>
          <p:cNvPr id="14" name="Shape 14">
            <a:extLst>
              <a:ext uri="{FF2B5EF4-FFF2-40B4-BE49-F238E27FC236}">
                <a16:creationId xmlns:a16="http://schemas.microsoft.com/office/drawing/2014/main" id="{8781B7ED-2DE2-449D-A0EE-846B11E0FFE3}"/>
              </a:ext>
            </a:extLst>
          </p:cNvPr>
          <p:cNvSpPr txBox="1">
            <a:spLocks noGrp="1"/>
          </p:cNvSpPr>
          <p:nvPr>
            <p:ph type="sldNum" idx="4"/>
          </p:nvPr>
        </p:nvSpPr>
        <p:spPr>
          <a:xfrm>
            <a:off x="2243241" y="6348173"/>
            <a:ext cx="407861" cy="50982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>
            <a:lvl1pPr algn="ctr">
              <a:defRPr sz="1400" b="0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fi-FI" sz="1200" b="0" i="0" u="none" strike="noStrike" cap="none" smtClean="0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rPr>
              <a:t>‹#›</a:t>
            </a:fld>
            <a:endParaRPr lang="fi-FI" sz="1200" b="0" i="0" u="none" strike="noStrike" cap="none">
              <a:solidFill>
                <a:srgbClr val="888888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1527107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Vain otsikko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>
            <a:extLst>
              <a:ext uri="{FF2B5EF4-FFF2-40B4-BE49-F238E27FC236}">
                <a16:creationId xmlns:a16="http://schemas.microsoft.com/office/drawing/2014/main" id="{A3AF6E8F-3118-4A6E-BF62-701DB2F2E540}"/>
              </a:ext>
            </a:extLst>
          </p:cNvPr>
          <p:cNvSpPr txBox="1">
            <a:spLocks noGrp="1"/>
          </p:cNvSpPr>
          <p:nvPr>
            <p:ph type="ftr" idx="3"/>
          </p:nvPr>
        </p:nvSpPr>
        <p:spPr>
          <a:xfrm>
            <a:off x="0" y="6348173"/>
            <a:ext cx="2243241" cy="50982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mbria"/>
              <a:buNone/>
              <a:defRPr sz="14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mbria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fi-FI"/>
              <a:t>9. Opiskelutekniikat</a:t>
            </a:r>
          </a:p>
        </p:txBody>
      </p:sp>
      <p:sp>
        <p:nvSpPr>
          <p:cNvPr id="14" name="Shape 14">
            <a:extLst>
              <a:ext uri="{FF2B5EF4-FFF2-40B4-BE49-F238E27FC236}">
                <a16:creationId xmlns:a16="http://schemas.microsoft.com/office/drawing/2014/main" id="{0CE76427-E7A6-47EF-8542-ADE3298BDA0A}"/>
              </a:ext>
            </a:extLst>
          </p:cNvPr>
          <p:cNvSpPr txBox="1">
            <a:spLocks noGrp="1"/>
          </p:cNvSpPr>
          <p:nvPr>
            <p:ph type="sldNum" idx="4"/>
          </p:nvPr>
        </p:nvSpPr>
        <p:spPr>
          <a:xfrm>
            <a:off x="2243241" y="6348173"/>
            <a:ext cx="407861" cy="50982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>
            <a:lvl1pPr algn="ctr">
              <a:defRPr sz="1400" b="0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fi-FI" sz="1200" b="0" i="0" u="none" strike="noStrike" cap="none" smtClean="0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rPr>
              <a:t>‹#›</a:t>
            </a:fld>
            <a:endParaRPr lang="fi-FI" sz="1200" b="0" i="0" u="none" strike="noStrike" cap="none">
              <a:solidFill>
                <a:srgbClr val="888888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12262949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Vain otsikko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736"/>
            <a:ext cx="9144000" cy="6858000"/>
          </a:xfrm>
          <a:prstGeom prst="rect">
            <a:avLst/>
          </a:prstGeom>
        </p:spPr>
      </p:pic>
      <p:sp>
        <p:nvSpPr>
          <p:cNvPr id="14" name="Shape 13">
            <a:extLst>
              <a:ext uri="{FF2B5EF4-FFF2-40B4-BE49-F238E27FC236}">
                <a16:creationId xmlns:a16="http://schemas.microsoft.com/office/drawing/2014/main" id="{9E4C7D10-BF69-4384-8A11-6EFC49E2E3CF}"/>
              </a:ext>
            </a:extLst>
          </p:cNvPr>
          <p:cNvSpPr txBox="1">
            <a:spLocks noGrp="1"/>
          </p:cNvSpPr>
          <p:nvPr>
            <p:ph type="ftr" idx="3"/>
          </p:nvPr>
        </p:nvSpPr>
        <p:spPr>
          <a:xfrm>
            <a:off x="0" y="6348173"/>
            <a:ext cx="2243241" cy="50982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mbria"/>
              <a:buNone/>
              <a:defRPr sz="14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mbria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fi-FI"/>
              <a:t>9. Opiskelutekniikat</a:t>
            </a:r>
          </a:p>
        </p:txBody>
      </p:sp>
      <p:sp>
        <p:nvSpPr>
          <p:cNvPr id="15" name="Shape 14">
            <a:extLst>
              <a:ext uri="{FF2B5EF4-FFF2-40B4-BE49-F238E27FC236}">
                <a16:creationId xmlns:a16="http://schemas.microsoft.com/office/drawing/2014/main" id="{6E629FDF-A4D7-40C9-BE53-A68C26EC5B9B}"/>
              </a:ext>
            </a:extLst>
          </p:cNvPr>
          <p:cNvSpPr txBox="1">
            <a:spLocks noGrp="1"/>
          </p:cNvSpPr>
          <p:nvPr>
            <p:ph type="sldNum" idx="4"/>
          </p:nvPr>
        </p:nvSpPr>
        <p:spPr>
          <a:xfrm>
            <a:off x="2243241" y="6348173"/>
            <a:ext cx="407861" cy="50982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>
            <a:lvl1pPr algn="ctr">
              <a:defRPr sz="1400" b="0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fi-FI" sz="1200" b="0" i="0" u="none" strike="noStrike" cap="none" smtClean="0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rPr>
              <a:t>‹#›</a:t>
            </a:fld>
            <a:endParaRPr lang="fi-FI" sz="1200" b="0" i="0" u="none" strike="noStrike" cap="none">
              <a:solidFill>
                <a:srgbClr val="888888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18789598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Vertailu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>
            <a:spLocks noGrp="1"/>
          </p:cNvSpPr>
          <p:nvPr>
            <p:ph type="title"/>
          </p:nvPr>
        </p:nvSpPr>
        <p:spPr>
          <a:xfrm>
            <a:off x="457200" y="629816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8494"/>
              </a:buClr>
              <a:buFont typeface="Cambria"/>
              <a:buNone/>
              <a:defRPr sz="4400" b="1" i="0" u="none" strike="noStrike" cap="none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mbria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r>
              <a:rPr lang="fi-FI"/>
              <a:t>Muokkaa perustyyl. napsautt.</a:t>
            </a:r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body" idx="1"/>
          </p:nvPr>
        </p:nvSpPr>
        <p:spPr>
          <a:xfrm>
            <a:off x="457200" y="1925142"/>
            <a:ext cx="4040187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>
            <a:normAutofit/>
          </a:bodyPr>
          <a:lstStyle>
            <a:lvl1pPr marL="0" marR="0" lvl="0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mbria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34" name="Shape 34"/>
          <p:cNvSpPr txBox="1">
            <a:spLocks noGrp="1"/>
          </p:cNvSpPr>
          <p:nvPr>
            <p:ph type="body" idx="2"/>
          </p:nvPr>
        </p:nvSpPr>
        <p:spPr>
          <a:xfrm>
            <a:off x="457200" y="2678111"/>
            <a:ext cx="4040187" cy="34480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rmAutofit/>
          </a:bodyPr>
          <a:lstStyle>
            <a:lvl1pPr marL="288000" marR="0" lvl="0" indent="-288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mbria"/>
              </a:defRPr>
            </a:lvl1pPr>
            <a:lvl2pPr marL="742950" marR="0" lvl="1" indent="-317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marL="1143000" marR="0" lvl="2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marL="1600200" marR="0" lvl="3" indent="-254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marL="2057400" marR="0" lvl="4" indent="-254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marL="2514600" marR="0" lvl="5" indent="-254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54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54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54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35" name="Shape 35"/>
          <p:cNvSpPr txBox="1">
            <a:spLocks noGrp="1"/>
          </p:cNvSpPr>
          <p:nvPr>
            <p:ph type="body" idx="3"/>
          </p:nvPr>
        </p:nvSpPr>
        <p:spPr>
          <a:xfrm>
            <a:off x="4645025" y="1925142"/>
            <a:ext cx="4041773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>
            <a:normAutofit/>
          </a:bodyPr>
          <a:lstStyle>
            <a:lvl1pPr marL="0" marR="0" lvl="0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mbria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36" name="Shape 36"/>
          <p:cNvSpPr txBox="1">
            <a:spLocks noGrp="1"/>
          </p:cNvSpPr>
          <p:nvPr>
            <p:ph type="body" idx="4"/>
          </p:nvPr>
        </p:nvSpPr>
        <p:spPr>
          <a:xfrm>
            <a:off x="4645025" y="2678111"/>
            <a:ext cx="4041773" cy="34480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rmAutofit/>
          </a:bodyPr>
          <a:lstStyle>
            <a:lvl1pPr marL="288000" marR="0" lvl="0" indent="-288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mbria"/>
              </a:defRPr>
            </a:lvl1pPr>
            <a:lvl2pPr marL="742950" marR="0" lvl="1" indent="-317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marL="1143000" marR="0" lvl="2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marL="1600200" marR="0" lvl="3" indent="-254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marL="2057400" marR="0" lvl="4" indent="-254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marL="2514600" marR="0" lvl="5" indent="-254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54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54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54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16" name="Shape 13">
            <a:extLst>
              <a:ext uri="{FF2B5EF4-FFF2-40B4-BE49-F238E27FC236}">
                <a16:creationId xmlns:a16="http://schemas.microsoft.com/office/drawing/2014/main" id="{7E6D0775-B45E-4A39-BC88-EFEDD5B0BA1D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0" y="6348173"/>
            <a:ext cx="2243241" cy="50982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mbria"/>
              <a:buNone/>
              <a:defRPr sz="14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mbria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fi-FI"/>
              <a:t>9. Opiskelutekniikat</a:t>
            </a:r>
          </a:p>
        </p:txBody>
      </p:sp>
      <p:sp>
        <p:nvSpPr>
          <p:cNvPr id="18" name="Shape 14">
            <a:extLst>
              <a:ext uri="{FF2B5EF4-FFF2-40B4-BE49-F238E27FC236}">
                <a16:creationId xmlns:a16="http://schemas.microsoft.com/office/drawing/2014/main" id="{33706A59-E79E-422D-9050-93FAA42780C2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2243241" y="6348173"/>
            <a:ext cx="407861" cy="50982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>
            <a:lvl1pPr algn="ctr">
              <a:defRPr sz="1400" b="0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fi-FI" sz="1200" b="0" i="0" u="none" strike="noStrike" cap="none" smtClean="0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rPr>
              <a:t>‹#›</a:t>
            </a:fld>
            <a:endParaRPr lang="fi-FI" sz="1200" b="0" i="0" u="none" strike="noStrike" cap="none">
              <a:solidFill>
                <a:srgbClr val="888888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34147020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san ylätunniste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722312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8494"/>
              </a:buClr>
              <a:buFont typeface="Cambria"/>
              <a:buNone/>
              <a:defRPr sz="4000" b="1" i="0" u="none" strike="noStrike" cap="none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mbria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r>
              <a:rPr lang="fi-FI"/>
              <a:t>Muokkaa perustyyl. napsautt.</a:t>
            </a:r>
            <a:endParaRPr dirty="0"/>
          </a:p>
        </p:txBody>
      </p:sp>
      <p:sp>
        <p:nvSpPr>
          <p:cNvPr id="12" name="Shape 13">
            <a:extLst>
              <a:ext uri="{FF2B5EF4-FFF2-40B4-BE49-F238E27FC236}">
                <a16:creationId xmlns:a16="http://schemas.microsoft.com/office/drawing/2014/main" id="{1C9B47D1-16A4-47A9-A186-516F39315594}"/>
              </a:ext>
            </a:extLst>
          </p:cNvPr>
          <p:cNvSpPr txBox="1">
            <a:spLocks noGrp="1"/>
          </p:cNvSpPr>
          <p:nvPr>
            <p:ph type="ftr" idx="3"/>
          </p:nvPr>
        </p:nvSpPr>
        <p:spPr>
          <a:xfrm>
            <a:off x="0" y="6348173"/>
            <a:ext cx="2243241" cy="50982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mbria"/>
              <a:buNone/>
              <a:defRPr sz="14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mbria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fi-FI"/>
              <a:t>9. Opiskelutekniikat</a:t>
            </a:r>
          </a:p>
        </p:txBody>
      </p:sp>
      <p:sp>
        <p:nvSpPr>
          <p:cNvPr id="13" name="Shape 14">
            <a:extLst>
              <a:ext uri="{FF2B5EF4-FFF2-40B4-BE49-F238E27FC236}">
                <a16:creationId xmlns:a16="http://schemas.microsoft.com/office/drawing/2014/main" id="{EBF1ADD5-30C5-4432-B593-1CC1304414D0}"/>
              </a:ext>
            </a:extLst>
          </p:cNvPr>
          <p:cNvSpPr txBox="1">
            <a:spLocks noGrp="1"/>
          </p:cNvSpPr>
          <p:nvPr>
            <p:ph type="sldNum" idx="4"/>
          </p:nvPr>
        </p:nvSpPr>
        <p:spPr>
          <a:xfrm>
            <a:off x="2243241" y="6348173"/>
            <a:ext cx="407861" cy="50982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>
            <a:lvl1pPr algn="ctr">
              <a:defRPr sz="1400" b="0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fi-FI" sz="1200" b="0" i="0" u="none" strike="noStrike" cap="none" smtClean="0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rPr>
              <a:t>‹#›</a:t>
            </a:fld>
            <a:endParaRPr lang="fi-FI" sz="1200" b="0" i="0" u="none" strike="noStrike" cap="none">
              <a:solidFill>
                <a:srgbClr val="888888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35815259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Tyhjä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3">
            <a:extLst>
              <a:ext uri="{FF2B5EF4-FFF2-40B4-BE49-F238E27FC236}">
                <a16:creationId xmlns:a16="http://schemas.microsoft.com/office/drawing/2014/main" id="{A913C38E-8503-4A45-A6BA-9732E0F917AE}"/>
              </a:ext>
            </a:extLst>
          </p:cNvPr>
          <p:cNvSpPr txBox="1">
            <a:spLocks noGrp="1"/>
          </p:cNvSpPr>
          <p:nvPr>
            <p:ph type="ftr" idx="3"/>
          </p:nvPr>
        </p:nvSpPr>
        <p:spPr>
          <a:xfrm>
            <a:off x="0" y="6348173"/>
            <a:ext cx="2243241" cy="50982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mbria"/>
              <a:buNone/>
              <a:defRPr sz="14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mbria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fi-FI"/>
              <a:t>9. Opiskelutekniikat</a:t>
            </a:r>
          </a:p>
        </p:txBody>
      </p:sp>
      <p:sp>
        <p:nvSpPr>
          <p:cNvPr id="12" name="Shape 14">
            <a:extLst>
              <a:ext uri="{FF2B5EF4-FFF2-40B4-BE49-F238E27FC236}">
                <a16:creationId xmlns:a16="http://schemas.microsoft.com/office/drawing/2014/main" id="{A3536F8B-A14C-4426-87F6-A8961896C098}"/>
              </a:ext>
            </a:extLst>
          </p:cNvPr>
          <p:cNvSpPr txBox="1">
            <a:spLocks noGrp="1"/>
          </p:cNvSpPr>
          <p:nvPr>
            <p:ph type="sldNum" idx="4"/>
          </p:nvPr>
        </p:nvSpPr>
        <p:spPr>
          <a:xfrm>
            <a:off x="2243241" y="6348173"/>
            <a:ext cx="407861" cy="50982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>
            <a:lvl1pPr algn="ctr">
              <a:defRPr sz="1400" b="0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fi-FI" sz="1200" b="0" i="0" u="none" strike="noStrike" cap="none" smtClean="0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rPr>
              <a:t>‹#›</a:t>
            </a:fld>
            <a:endParaRPr lang="fi-FI" sz="1200" b="0" i="0" u="none" strike="noStrike" cap="none">
              <a:solidFill>
                <a:srgbClr val="888888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1742263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Kaksi sisältökohdetta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rgbClr val="228494"/>
              </a:buClr>
              <a:buFont typeface="Cambria"/>
              <a:buNone/>
              <a:defRPr sz="4400" b="1" i="0" u="none" strike="noStrike" cap="none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mbria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r>
              <a:rPr lang="fi-FI"/>
              <a:t>Muokkaa perustyyl. napsautt.</a:t>
            </a:r>
            <a:endParaRPr dirty="0"/>
          </a:p>
        </p:txBody>
      </p:sp>
      <p:sp>
        <p:nvSpPr>
          <p:cNvPr id="34" name="Shape 3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rmAutofit/>
          </a:bodyPr>
          <a:lstStyle>
            <a:lvl1pPr marL="288000" marR="0" lvl="0" indent="-288000" algn="l" rtl="0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mbria"/>
              </a:defRPr>
            </a:lvl1pPr>
            <a:lvl2pPr marL="742950" marR="0" lvl="1" indent="-13335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marL="1143000" marR="0" lvl="2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marL="1600200" marR="0" lvl="3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marL="2057400" marR="0" lvl="4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marL="2514600" marR="0" lvl="5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35" name="Shape 35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rmAutofit/>
          </a:bodyPr>
          <a:lstStyle>
            <a:lvl1pPr marL="288000" marR="0" lvl="0" indent="-288000" algn="l" rtl="0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mbria"/>
              </a:defRPr>
            </a:lvl1pPr>
            <a:lvl2pPr marL="742950" marR="0" lvl="1" indent="-13335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marL="1143000" marR="0" lvl="2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marL="1600200" marR="0" lvl="3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marL="2057400" marR="0" lvl="4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marL="2514600" marR="0" lvl="5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37" name="Shape 37"/>
          <p:cNvSpPr txBox="1">
            <a:spLocks noGrp="1"/>
          </p:cNvSpPr>
          <p:nvPr>
            <p:ph type="sldNum" idx="12"/>
          </p:nvPr>
        </p:nvSpPr>
        <p:spPr>
          <a:xfrm>
            <a:off x="8460432" y="6304235"/>
            <a:ext cx="504056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fi-FI" sz="1200" b="0" i="0" u="none" strike="noStrike" cap="none" smtClean="0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rPr>
              <a:t>‹#›</a:t>
            </a:fld>
            <a:endParaRPr lang="fi-FI" sz="1200" b="0" i="0" u="none" strike="noStrike" cap="none">
              <a:solidFill>
                <a:srgbClr val="888888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4" name="Shape 13">
            <a:extLst>
              <a:ext uri="{FF2B5EF4-FFF2-40B4-BE49-F238E27FC236}">
                <a16:creationId xmlns:a16="http://schemas.microsoft.com/office/drawing/2014/main" id="{809500E4-2C6A-450C-BF36-5C717A3C5C9E}"/>
              </a:ext>
            </a:extLst>
          </p:cNvPr>
          <p:cNvSpPr txBox="1">
            <a:spLocks noGrp="1"/>
          </p:cNvSpPr>
          <p:nvPr>
            <p:ph type="ftr" idx="3"/>
          </p:nvPr>
        </p:nvSpPr>
        <p:spPr>
          <a:xfrm>
            <a:off x="0" y="6348173"/>
            <a:ext cx="2243241" cy="50982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mbria"/>
              <a:buNone/>
              <a:defRPr sz="14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mbria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fi-FI"/>
              <a:t>9. Opiskelutekniikat</a:t>
            </a:r>
          </a:p>
        </p:txBody>
      </p:sp>
      <p:sp>
        <p:nvSpPr>
          <p:cNvPr id="15" name="Shape 14">
            <a:extLst>
              <a:ext uri="{FF2B5EF4-FFF2-40B4-BE49-F238E27FC236}">
                <a16:creationId xmlns:a16="http://schemas.microsoft.com/office/drawing/2014/main" id="{ACDA7631-06DA-4DEF-8B7F-3A02F908C236}"/>
              </a:ext>
            </a:extLst>
          </p:cNvPr>
          <p:cNvSpPr txBox="1">
            <a:spLocks/>
          </p:cNvSpPr>
          <p:nvPr/>
        </p:nvSpPr>
        <p:spPr>
          <a:xfrm>
            <a:off x="2243241" y="6348173"/>
            <a:ext cx="407861" cy="50982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b="0" i="0" u="none" strike="noStrike" cap="none">
                <a:solidFill>
                  <a:schemeClr val="tx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ct val="25000"/>
            </a:pPr>
            <a:fld id="{DA65D109-80C8-47D3-9439-7B33636186F8}" type="slidenum">
              <a:rPr lang="fi-FI" sz="1400" smtClean="0">
                <a:ea typeface="Cambria"/>
                <a:sym typeface="Cambria"/>
              </a:rPr>
              <a:pPr>
                <a:buSzPct val="25000"/>
              </a:pPr>
              <a:t>‹#›</a:t>
            </a:fld>
            <a:endParaRPr lang="fi-FI" sz="1400" dirty="0">
              <a:ea typeface="Cambria"/>
              <a:sym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31072076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4">
            <a:extLst>
              <a:ext uri="{FF2B5EF4-FFF2-40B4-BE49-F238E27FC236}">
                <a16:creationId xmlns:a16="http://schemas.microsoft.com/office/drawing/2014/main" id="{89D45B1C-F264-496B-8D52-3323E268F7D7}"/>
              </a:ext>
            </a:extLst>
          </p:cNvPr>
          <p:cNvSpPr txBox="1">
            <a:spLocks noGrp="1"/>
          </p:cNvSpPr>
          <p:nvPr>
            <p:ph type="sldNum" idx="4"/>
          </p:nvPr>
        </p:nvSpPr>
        <p:spPr>
          <a:xfrm>
            <a:off x="2243241" y="6348173"/>
            <a:ext cx="407861" cy="50982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>
            <a:lvl1pPr algn="ctr">
              <a:defRPr sz="1400" b="0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fi-FI" sz="1200" b="0" i="0" u="none" strike="noStrike" cap="none" smtClean="0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rPr>
              <a:t>‹#›</a:t>
            </a:fld>
            <a:endParaRPr lang="fi-FI" sz="1200" b="0" i="0" u="none" strike="noStrike" cap="none">
              <a:solidFill>
                <a:srgbClr val="888888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6" name="Shape 13">
            <a:extLst>
              <a:ext uri="{FF2B5EF4-FFF2-40B4-BE49-F238E27FC236}">
                <a16:creationId xmlns:a16="http://schemas.microsoft.com/office/drawing/2014/main" id="{282D9EBE-0B4C-4143-B6C2-5DBC7EFA63A5}"/>
              </a:ext>
            </a:extLst>
          </p:cNvPr>
          <p:cNvSpPr txBox="1">
            <a:spLocks noGrp="1"/>
          </p:cNvSpPr>
          <p:nvPr>
            <p:ph type="ftr" idx="3"/>
          </p:nvPr>
        </p:nvSpPr>
        <p:spPr>
          <a:xfrm>
            <a:off x="0" y="6348173"/>
            <a:ext cx="2243241" cy="50982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mbria"/>
              <a:buNone/>
              <a:defRPr sz="14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mbria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fi-FI"/>
              <a:t>9. Opiskelutekniikat</a:t>
            </a:r>
          </a:p>
        </p:txBody>
      </p:sp>
    </p:spTree>
    <p:extLst>
      <p:ext uri="{BB962C8B-B14F-4D97-AF65-F5344CB8AC3E}">
        <p14:creationId xmlns:p14="http://schemas.microsoft.com/office/powerpoint/2010/main" val="302310776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</p:sldLayoutIdLst>
  <p:hf hd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chemeClr val="accent5"/>
          </a:solidFill>
          <a:latin typeface="Trebuchet MS" panose="020B0603020202020204" pitchFamily="34" charset="0"/>
          <a:ea typeface="Trebuchet MS" panose="020B0603020202020204" pitchFamily="34" charset="0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chemeClr val="accent5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5" name="Shape 565" descr="pienoislentokone_shutter_hires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2251541" y="3564614"/>
            <a:ext cx="4932039" cy="2624743"/>
          </a:xfrm>
          <a:prstGeom prst="rect">
            <a:avLst/>
          </a:prstGeom>
          <a:noFill/>
          <a:ln>
            <a:noFill/>
          </a:ln>
        </p:spPr>
      </p:pic>
      <p:sp>
        <p:nvSpPr>
          <p:cNvPr id="566" name="Shape 566"/>
          <p:cNvSpPr txBox="1">
            <a:spLocks noGrp="1"/>
          </p:cNvSpPr>
          <p:nvPr>
            <p:ph type="ctrTitle"/>
          </p:nvPr>
        </p:nvSpPr>
        <p:spPr/>
        <p:txBody>
          <a:bodyPr/>
          <a:lstStyle/>
          <a:p>
            <a:pPr lvl="0"/>
            <a:r>
              <a:rPr lang="fi-FI">
                <a:sym typeface="Cambria"/>
              </a:rPr>
              <a:t>9. Opiskelutekniikat</a:t>
            </a:r>
          </a:p>
        </p:txBody>
      </p:sp>
      <p:sp>
        <p:nvSpPr>
          <p:cNvPr id="567" name="Shape 567"/>
          <p:cNvSpPr txBox="1"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lvl="0"/>
            <a:r>
              <a:rPr lang="fi-FI">
                <a:sym typeface="Cambria"/>
              </a:rPr>
              <a:t>s. 42‒45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13152"/>
            <a:ext cx="9144000" cy="4617690"/>
          </a:xfrm>
          <a:prstGeom prst="rect">
            <a:avLst/>
          </a:prstGeom>
        </p:spPr>
      </p:pic>
      <p:sp>
        <p:nvSpPr>
          <p:cNvPr id="6" name="Suorakulmio 9">
            <a:extLst>
              <a:ext uri="{FF2B5EF4-FFF2-40B4-BE49-F238E27FC236}">
                <a16:creationId xmlns:a16="http://schemas.microsoft.com/office/drawing/2014/main" id="{DEE77B0E-52E2-4793-99C5-542640D8D408}"/>
              </a:ext>
            </a:extLst>
          </p:cNvPr>
          <p:cNvSpPr/>
          <p:nvPr/>
        </p:nvSpPr>
        <p:spPr>
          <a:xfrm>
            <a:off x="935665" y="0"/>
            <a:ext cx="2818530" cy="1456839"/>
          </a:xfrm>
          <a:prstGeom prst="rect">
            <a:avLst/>
          </a:prstGeom>
          <a:solidFill>
            <a:schemeClr val="accent5"/>
          </a:solidFill>
          <a:ln w="28575">
            <a:solidFill>
              <a:schemeClr val="bg1"/>
            </a:solidFill>
            <a:prstDash val="sysDash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Osaatko lukea karttaa?</a:t>
            </a:r>
          </a:p>
        </p:txBody>
      </p:sp>
      <p:sp>
        <p:nvSpPr>
          <p:cNvPr id="7" name="Suorakulmio 9">
            <a:extLst>
              <a:ext uri="{FF2B5EF4-FFF2-40B4-BE49-F238E27FC236}">
                <a16:creationId xmlns:a16="http://schemas.microsoft.com/office/drawing/2014/main" id="{DEE77B0E-52E2-4793-99C5-542640D8D408}"/>
              </a:ext>
            </a:extLst>
          </p:cNvPr>
          <p:cNvSpPr/>
          <p:nvPr/>
        </p:nvSpPr>
        <p:spPr>
          <a:xfrm>
            <a:off x="290674" y="5402422"/>
            <a:ext cx="2818530" cy="1456839"/>
          </a:xfrm>
          <a:prstGeom prst="rect">
            <a:avLst/>
          </a:prstGeom>
          <a:solidFill>
            <a:schemeClr val="accent5"/>
          </a:solidFill>
          <a:ln w="28575">
            <a:solidFill>
              <a:schemeClr val="bg1"/>
            </a:solidFill>
            <a:prstDash val="sysDash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Miten valmistaudut kokeisiin?</a:t>
            </a:r>
          </a:p>
        </p:txBody>
      </p:sp>
      <p:sp>
        <p:nvSpPr>
          <p:cNvPr id="8" name="Suorakulmio 9">
            <a:extLst>
              <a:ext uri="{FF2B5EF4-FFF2-40B4-BE49-F238E27FC236}">
                <a16:creationId xmlns:a16="http://schemas.microsoft.com/office/drawing/2014/main" id="{DEE77B0E-52E2-4793-99C5-542640D8D408}"/>
              </a:ext>
            </a:extLst>
          </p:cNvPr>
          <p:cNvSpPr/>
          <p:nvPr/>
        </p:nvSpPr>
        <p:spPr>
          <a:xfrm>
            <a:off x="6325470" y="0"/>
            <a:ext cx="2818530" cy="1456839"/>
          </a:xfrm>
          <a:prstGeom prst="rect">
            <a:avLst/>
          </a:prstGeom>
          <a:solidFill>
            <a:schemeClr val="accent5"/>
          </a:solidFill>
          <a:ln w="28575">
            <a:solidFill>
              <a:schemeClr val="bg1"/>
            </a:solidFill>
            <a:prstDash val="sysDash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Oletko tiedonhaun mestari?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Shape 58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fi-FI">
                <a:sym typeface="Cambria"/>
              </a:rPr>
              <a:t>Keskeiset sisällöt</a:t>
            </a:r>
          </a:p>
        </p:txBody>
      </p:sp>
      <p:sp>
        <p:nvSpPr>
          <p:cNvPr id="582" name="Shape 58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fi-FI" dirty="0">
                <a:sym typeface="Cambria"/>
              </a:rPr>
              <a:t>monipuolinen lukutaito</a:t>
            </a:r>
          </a:p>
          <a:p>
            <a:pPr lvl="0"/>
            <a:r>
              <a:rPr lang="fi-FI" dirty="0">
                <a:sym typeface="Cambria"/>
              </a:rPr>
              <a:t>erilaiset tavat tehdä muistiinpanoja</a:t>
            </a:r>
          </a:p>
          <a:p>
            <a:pPr lvl="0"/>
            <a:r>
              <a:rPr lang="fi-FI" dirty="0">
                <a:sym typeface="Cambria"/>
              </a:rPr>
              <a:t>aloittelijasta mestariksi tiedonhaussa</a:t>
            </a:r>
          </a:p>
          <a:p>
            <a:pPr lvl="0"/>
            <a:r>
              <a:rPr lang="fi-FI" dirty="0">
                <a:sym typeface="Cambria"/>
              </a:rPr>
              <a:t>valmistautuminen kokeisiin </a:t>
            </a:r>
          </a:p>
          <a:p>
            <a:pPr lvl="0"/>
            <a:endParaRPr lang="fi-FI" dirty="0">
              <a:sym typeface="Cambria"/>
            </a:endParaRPr>
          </a:p>
        </p:txBody>
      </p:sp>
      <p:sp>
        <p:nvSpPr>
          <p:cNvPr id="583" name="Shape 583"/>
          <p:cNvSpPr txBox="1">
            <a:spLocks noGrp="1"/>
          </p:cNvSpPr>
          <p:nvPr>
            <p:ph type="ftr" idx="3"/>
          </p:nvPr>
        </p:nvSpPr>
        <p:spPr/>
        <p:txBody>
          <a:bodyPr/>
          <a:lstStyle/>
          <a:p>
            <a:pPr lvl="0"/>
            <a:r>
              <a:rPr lang="fi-FI">
                <a:sym typeface="Cambria"/>
              </a:rPr>
              <a:t>9. Opiskelutekniikat</a:t>
            </a:r>
          </a:p>
        </p:txBody>
      </p:sp>
      <p:sp>
        <p:nvSpPr>
          <p:cNvPr id="584" name="Shape 584"/>
          <p:cNvSpPr txBox="1">
            <a:spLocks noGrp="1"/>
          </p:cNvSpPr>
          <p:nvPr>
            <p:ph type="sldNum" idx="4"/>
          </p:nvPr>
        </p:nvSpPr>
        <p:spPr/>
        <p:txBody>
          <a:bodyPr/>
          <a:lstStyle/>
          <a:p>
            <a:pPr lvl="0"/>
            <a:fld id="{00000000-1234-1234-1234-123412341234}" type="slidenum">
              <a:rPr lang="fi-FI" smtClean="0">
                <a:sym typeface="Cambria"/>
              </a:rPr>
              <a:pPr lvl="0"/>
              <a:t>3</a:t>
            </a:fld>
            <a:endParaRPr lang="fi-FI">
              <a:sym typeface="Cambri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A465B7D-2A9F-42F1-B0CD-5B7C27CDA8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970060"/>
            <a:ext cx="8229600" cy="1143000"/>
          </a:xfrm>
        </p:spPr>
        <p:txBody>
          <a:bodyPr/>
          <a:lstStyle/>
          <a:p>
            <a:r>
              <a:rPr lang="fi-FI" dirty="0"/>
              <a:t>Miten kannattaa lukea? Perustelkaa väitteet.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D4A6DA5F-0067-464B-883B-727FCD87F5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2371059"/>
            <a:ext cx="5092995" cy="3578221"/>
          </a:xfrm>
        </p:spPr>
        <p:txBody>
          <a:bodyPr>
            <a:normAutofit fontScale="70000" lnSpcReduction="20000"/>
          </a:bodyPr>
          <a:lstStyle/>
          <a:p>
            <a:r>
              <a:rPr lang="fi-FI" dirty="0"/>
              <a:t>Keskity siihen, mitä luet.</a:t>
            </a:r>
          </a:p>
          <a:p>
            <a:r>
              <a:rPr lang="fi-FI" dirty="0"/>
              <a:t>Aivan hyvin voi samalla tehdä muitakin asioita, kun lukee läksyjä tai kokeeseen.</a:t>
            </a:r>
          </a:p>
          <a:p>
            <a:r>
              <a:rPr lang="fi-FI" dirty="0"/>
              <a:t>Pyri ymmärtämään, mitä luet.</a:t>
            </a:r>
          </a:p>
          <a:p>
            <a:r>
              <a:rPr lang="fi-FI" dirty="0"/>
              <a:t>Kaikkea ei tarvitse ymmärtää lukemastaan. </a:t>
            </a:r>
          </a:p>
          <a:p>
            <a:r>
              <a:rPr lang="fi-FI" dirty="0"/>
              <a:t>Hidasta lukunopeuttasi, jos et ymmärrä. </a:t>
            </a:r>
          </a:p>
          <a:p>
            <a:r>
              <a:rPr lang="fi-FI" dirty="0"/>
              <a:t>Harppaa yli, jos et ymmärrä jotakin kohtaa.</a:t>
            </a:r>
          </a:p>
          <a:p>
            <a:r>
              <a:rPr lang="fi-FI" dirty="0"/>
              <a:t>Yhdistä lukemasi aiempiin tietoihisi.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34AB1AA2-6254-4D27-AC53-B17C9BDFA132}"/>
              </a:ext>
            </a:extLst>
          </p:cNvPr>
          <p:cNvSpPr>
            <a:spLocks noGrp="1"/>
          </p:cNvSpPr>
          <p:nvPr>
            <p:ph type="ftr" idx="3"/>
          </p:nvPr>
        </p:nvSpPr>
        <p:spPr/>
        <p:txBody>
          <a:bodyPr/>
          <a:lstStyle/>
          <a:p>
            <a:r>
              <a:rPr lang="fi-FI"/>
              <a:t>9. Opiskelutekniikat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5CD7F627-87A5-4FED-9DFB-E0B048D05A03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pPr lvl="0"/>
            <a:fld id="{00000000-1234-1234-1234-123412341234}" type="slidenum">
              <a:rPr lang="fi-FI" smtClean="0">
                <a:sym typeface="Cambria"/>
              </a:rPr>
              <a:pPr lvl="0"/>
              <a:t>4</a:t>
            </a:fld>
            <a:endParaRPr lang="fi-FI" dirty="0">
              <a:sym typeface="Cambria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0195" y="2512812"/>
            <a:ext cx="3593805" cy="2695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5048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Shape 599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fi-FI">
                <a:sym typeface="Cambria"/>
              </a:rPr>
              <a:t>Miten luet läksyt?</a:t>
            </a:r>
          </a:p>
        </p:txBody>
      </p:sp>
      <p:sp>
        <p:nvSpPr>
          <p:cNvPr id="600" name="Shape 600"/>
          <p:cNvSpPr txBox="1">
            <a:spLocks noGrp="1"/>
          </p:cNvSpPr>
          <p:nvPr>
            <p:ph type="ftr" idx="3"/>
          </p:nvPr>
        </p:nvSpPr>
        <p:spPr/>
        <p:txBody>
          <a:bodyPr/>
          <a:lstStyle/>
          <a:p>
            <a:pPr lvl="0"/>
            <a:r>
              <a:rPr lang="fi-FI" dirty="0">
                <a:sym typeface="Cambria"/>
              </a:rPr>
              <a:t>9. Opiskelutekniikat</a:t>
            </a:r>
          </a:p>
        </p:txBody>
      </p:sp>
      <p:sp>
        <p:nvSpPr>
          <p:cNvPr id="601" name="Shape 601"/>
          <p:cNvSpPr txBox="1">
            <a:spLocks noGrp="1"/>
          </p:cNvSpPr>
          <p:nvPr>
            <p:ph type="sldNum" idx="4"/>
          </p:nvPr>
        </p:nvSpPr>
        <p:spPr/>
        <p:txBody>
          <a:bodyPr/>
          <a:lstStyle/>
          <a:p>
            <a:pPr lvl="0"/>
            <a:fld id="{00000000-1234-1234-1234-123412341234}" type="slidenum">
              <a:rPr lang="fi-FI" smtClean="0">
                <a:sym typeface="Cambria"/>
              </a:rPr>
              <a:pPr lvl="0"/>
              <a:t>5</a:t>
            </a:fld>
            <a:endParaRPr lang="fi-FI" dirty="0">
              <a:sym typeface="Cambria"/>
            </a:endParaRPr>
          </a:p>
        </p:txBody>
      </p:sp>
      <p:sp>
        <p:nvSpPr>
          <p:cNvPr id="602" name="Shape 602"/>
          <p:cNvSpPr/>
          <p:nvPr/>
        </p:nvSpPr>
        <p:spPr>
          <a:xfrm>
            <a:off x="733168" y="3796367"/>
            <a:ext cx="2871003" cy="1787696"/>
          </a:xfrm>
          <a:prstGeom prst="wedgeEllipseCallout">
            <a:avLst>
              <a:gd name="adj1" fmla="val -43137"/>
              <a:gd name="adj2" fmla="val 70899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fi-FI" sz="2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Mietin, mitä tiedän aiheesta ennestään.</a:t>
            </a:r>
          </a:p>
        </p:txBody>
      </p:sp>
      <p:sp>
        <p:nvSpPr>
          <p:cNvPr id="603" name="Shape 603"/>
          <p:cNvSpPr/>
          <p:nvPr/>
        </p:nvSpPr>
        <p:spPr>
          <a:xfrm>
            <a:off x="6335751" y="1712134"/>
            <a:ext cx="2452404" cy="1377949"/>
          </a:xfrm>
          <a:prstGeom prst="wedgeEllipseCallout">
            <a:avLst>
              <a:gd name="adj1" fmla="val 41832"/>
              <a:gd name="adj2" fmla="val 68774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fi-FI" sz="2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Luen tekstin huolella.</a:t>
            </a:r>
          </a:p>
        </p:txBody>
      </p:sp>
      <p:sp>
        <p:nvSpPr>
          <p:cNvPr id="604" name="Shape 604"/>
          <p:cNvSpPr/>
          <p:nvPr/>
        </p:nvSpPr>
        <p:spPr>
          <a:xfrm>
            <a:off x="642551" y="1772816"/>
            <a:ext cx="3190309" cy="1785724"/>
          </a:xfrm>
          <a:prstGeom prst="wedgeEllipseCallout">
            <a:avLst>
              <a:gd name="adj1" fmla="val -48489"/>
              <a:gd name="adj2" fmla="val 56569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fi-FI" sz="2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Silmäilen tekstin ja mietin, mitä aiheesta voitaisiin kysyä.</a:t>
            </a:r>
          </a:p>
        </p:txBody>
      </p:sp>
      <p:sp>
        <p:nvSpPr>
          <p:cNvPr id="605" name="Shape 605"/>
          <p:cNvSpPr/>
          <p:nvPr/>
        </p:nvSpPr>
        <p:spPr>
          <a:xfrm>
            <a:off x="3851659" y="4407351"/>
            <a:ext cx="4427721" cy="1940822"/>
          </a:xfrm>
          <a:prstGeom prst="wedgeEllipseCallout">
            <a:avLst>
              <a:gd name="adj1" fmla="val 43341"/>
              <a:gd name="adj2" fmla="val 54034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fi-FI" sz="2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Tarkistan, että olen ymmärtänyt lukemani, tai pyydän, että joku kyselee minulta tekstistä. </a:t>
            </a:r>
          </a:p>
        </p:txBody>
      </p:sp>
      <p:sp>
        <p:nvSpPr>
          <p:cNvPr id="606" name="Shape 606"/>
          <p:cNvSpPr/>
          <p:nvPr/>
        </p:nvSpPr>
        <p:spPr>
          <a:xfrm>
            <a:off x="3952308" y="2855134"/>
            <a:ext cx="2464968" cy="1073486"/>
          </a:xfrm>
          <a:prstGeom prst="wedgeEllipseCallout">
            <a:avLst>
              <a:gd name="adj1" fmla="val 41832"/>
              <a:gd name="adj2" fmla="val 68774"/>
            </a:avLst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fi-FI" sz="2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 mitenkään.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Shape 6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fi-FI">
                <a:sym typeface="Cambria"/>
              </a:rPr>
              <a:t>Muistiinpanotekniikat</a:t>
            </a:r>
          </a:p>
        </p:txBody>
      </p:sp>
      <p:sp>
        <p:nvSpPr>
          <p:cNvPr id="613" name="Shape 613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fi-FI" dirty="0">
                <a:sym typeface="Cambria"/>
              </a:rPr>
              <a:t>Tietoa toistavat tekniikat</a:t>
            </a:r>
          </a:p>
        </p:txBody>
      </p:sp>
      <p:sp>
        <p:nvSpPr>
          <p:cNvPr id="614" name="Shape 614"/>
          <p:cNvSpPr txBox="1">
            <a:spLocks noGrp="1"/>
          </p:cNvSpPr>
          <p:nvPr>
            <p:ph type="body" idx="2"/>
          </p:nvPr>
        </p:nvSpPr>
        <p:spPr/>
        <p:txBody>
          <a:bodyPr/>
          <a:lstStyle/>
          <a:p>
            <a:pPr lvl="0"/>
            <a:r>
              <a:rPr lang="fi-FI" dirty="0">
                <a:sym typeface="Cambria"/>
              </a:rPr>
              <a:t>sanalistojen kirjoittaminen</a:t>
            </a:r>
          </a:p>
          <a:p>
            <a:pPr lvl="0"/>
            <a:r>
              <a:rPr lang="fi-FI" dirty="0">
                <a:sym typeface="Cambria"/>
              </a:rPr>
              <a:t>tekstin alleviivaus</a:t>
            </a:r>
          </a:p>
          <a:p>
            <a:pPr lvl="0"/>
            <a:r>
              <a:rPr lang="fi-FI" dirty="0">
                <a:sym typeface="Cambria"/>
              </a:rPr>
              <a:t>tekstin kopiointi</a:t>
            </a:r>
          </a:p>
          <a:p>
            <a:pPr lvl="0"/>
            <a:r>
              <a:rPr lang="fi-FI" dirty="0">
                <a:sym typeface="Cambria"/>
              </a:rPr>
              <a:t>numerointi</a:t>
            </a:r>
          </a:p>
        </p:txBody>
      </p:sp>
      <p:sp>
        <p:nvSpPr>
          <p:cNvPr id="615" name="Shape 615"/>
          <p:cNvSpPr txBox="1">
            <a:spLocks noGrp="1"/>
          </p:cNvSpPr>
          <p:nvPr>
            <p:ph type="body" idx="3"/>
          </p:nvPr>
        </p:nvSpPr>
        <p:spPr/>
        <p:txBody>
          <a:bodyPr/>
          <a:lstStyle/>
          <a:p>
            <a:pPr lvl="0"/>
            <a:r>
              <a:rPr lang="fi-FI">
                <a:sym typeface="Cambria"/>
              </a:rPr>
              <a:t>Kehittyneet tekniikat</a:t>
            </a:r>
          </a:p>
        </p:txBody>
      </p:sp>
      <p:sp>
        <p:nvSpPr>
          <p:cNvPr id="616" name="Shape 616"/>
          <p:cNvSpPr txBox="1">
            <a:spLocks noGrp="1"/>
          </p:cNvSpPr>
          <p:nvPr>
            <p:ph type="body" idx="4"/>
          </p:nvPr>
        </p:nvSpPr>
        <p:spPr/>
        <p:txBody>
          <a:bodyPr/>
          <a:lstStyle/>
          <a:p>
            <a:pPr lvl="0"/>
            <a:r>
              <a:rPr lang="fi-FI">
                <a:sym typeface="Cambria"/>
              </a:rPr>
              <a:t>tietojen jäsentäminen</a:t>
            </a:r>
          </a:p>
          <a:p>
            <a:pPr lvl="0"/>
            <a:r>
              <a:rPr lang="fi-FI">
                <a:sym typeface="Cambria"/>
              </a:rPr>
              <a:t>aiempien tietojen aktivointi ennen uuden opiskelua</a:t>
            </a:r>
          </a:p>
          <a:p>
            <a:pPr lvl="0"/>
            <a:r>
              <a:rPr lang="fi-FI">
                <a:sym typeface="Cambria"/>
              </a:rPr>
              <a:t>tietojen yhdistäminen aiemmin opittuun</a:t>
            </a:r>
          </a:p>
          <a:p>
            <a:pPr lvl="0"/>
            <a:r>
              <a:rPr lang="fi-FI">
                <a:sym typeface="Cambria"/>
              </a:rPr>
              <a:t>yhteenvetojen laatiminen</a:t>
            </a:r>
          </a:p>
          <a:p>
            <a:pPr lvl="0"/>
            <a:r>
              <a:rPr lang="fi-FI">
                <a:sym typeface="Cambria"/>
              </a:rPr>
              <a:t>omat kaaviot ja käsitekartat</a:t>
            </a:r>
          </a:p>
        </p:txBody>
      </p:sp>
      <p:sp>
        <p:nvSpPr>
          <p:cNvPr id="617" name="Shape 617"/>
          <p:cNvSpPr txBox="1">
            <a:spLocks noGrp="1"/>
          </p:cNvSpPr>
          <p:nvPr>
            <p:ph type="ftr" idx="11"/>
          </p:nvPr>
        </p:nvSpPr>
        <p:spPr/>
        <p:txBody>
          <a:bodyPr/>
          <a:lstStyle/>
          <a:p>
            <a:pPr lvl="0"/>
            <a:r>
              <a:rPr lang="fi-FI">
                <a:sym typeface="Cambria"/>
              </a:rPr>
              <a:t>9. Opiskelutekniikat</a:t>
            </a:r>
          </a:p>
        </p:txBody>
      </p:sp>
      <p:sp>
        <p:nvSpPr>
          <p:cNvPr id="618" name="Shape 618"/>
          <p:cNvSpPr txBox="1"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fi-FI" smtClean="0">
                <a:sym typeface="Cambria"/>
              </a:rPr>
              <a:pPr lvl="0"/>
              <a:t>6</a:t>
            </a:fld>
            <a:endParaRPr lang="fi-FI">
              <a:sym typeface="Cambria"/>
            </a:endParaRPr>
          </a:p>
        </p:txBody>
      </p:sp>
      <p:sp>
        <p:nvSpPr>
          <p:cNvPr id="11" name="Suorakulmio 9">
            <a:extLst>
              <a:ext uri="{FF2B5EF4-FFF2-40B4-BE49-F238E27FC236}">
                <a16:creationId xmlns:a16="http://schemas.microsoft.com/office/drawing/2014/main" id="{DEE77B0E-52E2-4793-99C5-542640D8D408}"/>
              </a:ext>
            </a:extLst>
          </p:cNvPr>
          <p:cNvSpPr/>
          <p:nvPr/>
        </p:nvSpPr>
        <p:spPr>
          <a:xfrm>
            <a:off x="457200" y="4934465"/>
            <a:ext cx="2673809" cy="762481"/>
          </a:xfrm>
          <a:prstGeom prst="rect">
            <a:avLst/>
          </a:prstGeom>
          <a:solidFill>
            <a:schemeClr val="tx2"/>
          </a:solidFill>
          <a:ln w="28575">
            <a:solidFill>
              <a:schemeClr val="accent5"/>
            </a:solidFill>
            <a:prstDash val="sysDash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mekaanisia, perustuvat toistoon</a:t>
            </a:r>
          </a:p>
        </p:txBody>
      </p:sp>
      <p:sp>
        <p:nvSpPr>
          <p:cNvPr id="12" name="Suorakulmio 9">
            <a:extLst>
              <a:ext uri="{FF2B5EF4-FFF2-40B4-BE49-F238E27FC236}">
                <a16:creationId xmlns:a16="http://schemas.microsoft.com/office/drawing/2014/main" id="{DEE77B0E-52E2-4793-99C5-542640D8D408}"/>
              </a:ext>
            </a:extLst>
          </p:cNvPr>
          <p:cNvSpPr/>
          <p:nvPr/>
        </p:nvSpPr>
        <p:spPr>
          <a:xfrm>
            <a:off x="4894343" y="5696946"/>
            <a:ext cx="3209366" cy="868053"/>
          </a:xfrm>
          <a:prstGeom prst="rect">
            <a:avLst/>
          </a:prstGeom>
          <a:solidFill>
            <a:schemeClr val="tx2"/>
          </a:solidFill>
          <a:ln w="28575">
            <a:solidFill>
              <a:schemeClr val="accent3"/>
            </a:solidFill>
            <a:prstDash val="sysDash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Edellyttävät omaa pohdintaa ja tietojen prosessointia.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Shape 626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fi-FI" dirty="0">
                <a:sym typeface="Cambria"/>
              </a:rPr>
              <a:t>Ajatuskartta</a:t>
            </a:r>
          </a:p>
        </p:txBody>
      </p:sp>
      <p:sp>
        <p:nvSpPr>
          <p:cNvPr id="627" name="Shape 627"/>
          <p:cNvSpPr txBox="1">
            <a:spLocks noGrp="1"/>
          </p:cNvSpPr>
          <p:nvPr>
            <p:ph type="ftr" idx="3"/>
          </p:nvPr>
        </p:nvSpPr>
        <p:spPr/>
        <p:txBody>
          <a:bodyPr/>
          <a:lstStyle/>
          <a:p>
            <a:pPr lvl="0"/>
            <a:r>
              <a:rPr lang="fi-FI">
                <a:sym typeface="Cambria"/>
              </a:rPr>
              <a:t>9. Opiskelutekniikat</a:t>
            </a:r>
          </a:p>
        </p:txBody>
      </p:sp>
      <p:sp>
        <p:nvSpPr>
          <p:cNvPr id="628" name="Shape 628"/>
          <p:cNvSpPr txBox="1">
            <a:spLocks noGrp="1"/>
          </p:cNvSpPr>
          <p:nvPr>
            <p:ph type="sldNum" idx="4"/>
          </p:nvPr>
        </p:nvSpPr>
        <p:spPr/>
        <p:txBody>
          <a:bodyPr/>
          <a:lstStyle/>
          <a:p>
            <a:pPr lvl="0"/>
            <a:fld id="{00000000-1234-1234-1234-123412341234}" type="slidenum">
              <a:rPr lang="fi-FI" smtClean="0">
                <a:sym typeface="Cambria"/>
              </a:rPr>
              <a:pPr lvl="0"/>
              <a:t>7</a:t>
            </a:fld>
            <a:endParaRPr lang="fi-FI">
              <a:sym typeface="Cambria"/>
            </a:endParaRPr>
          </a:p>
        </p:txBody>
      </p:sp>
      <p:pic>
        <p:nvPicPr>
          <p:cNvPr id="629" name="Shape 629" descr="miellekartta (1)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>
            <a:off x="2142416" y="622196"/>
            <a:ext cx="4741327" cy="64482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Shape 635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fi-FI">
                <a:sym typeface="Cambria"/>
              </a:rPr>
              <a:t>Tiedonhakutaidot</a:t>
            </a:r>
          </a:p>
        </p:txBody>
      </p:sp>
      <p:sp>
        <p:nvSpPr>
          <p:cNvPr id="636" name="Shape 636"/>
          <p:cNvSpPr txBox="1">
            <a:spLocks noGrp="1"/>
          </p:cNvSpPr>
          <p:nvPr>
            <p:ph type="body" idx="1"/>
          </p:nvPr>
        </p:nvSpPr>
        <p:spPr>
          <a:xfrm>
            <a:off x="457200" y="1844825"/>
            <a:ext cx="4106562" cy="4104456"/>
          </a:xfrm>
        </p:spPr>
        <p:txBody>
          <a:bodyPr>
            <a:normAutofit fontScale="85000" lnSpcReduction="10000"/>
          </a:bodyPr>
          <a:lstStyle/>
          <a:p>
            <a:pPr lvl="0"/>
            <a:r>
              <a:rPr lang="fi-FI" dirty="0">
                <a:sym typeface="Cambria"/>
              </a:rPr>
              <a:t>Mieti, millaista tietoa tarvitset. Valitse hakutapa sen mukaan.</a:t>
            </a:r>
          </a:p>
          <a:p>
            <a:pPr lvl="0"/>
            <a:r>
              <a:rPr lang="fi-FI" dirty="0">
                <a:sym typeface="Cambria"/>
              </a:rPr>
              <a:t>Keksi sopivat hakusanat.</a:t>
            </a:r>
          </a:p>
          <a:p>
            <a:pPr lvl="0"/>
            <a:r>
              <a:rPr lang="fi-FI" dirty="0">
                <a:sym typeface="Cambria"/>
              </a:rPr>
              <a:t>Valitse luotettavat tietolähteet.</a:t>
            </a:r>
          </a:p>
          <a:p>
            <a:pPr lvl="0"/>
            <a:r>
              <a:rPr lang="fi-FI" dirty="0">
                <a:sym typeface="Cambria"/>
              </a:rPr>
              <a:t>Etsi tietoja.</a:t>
            </a:r>
          </a:p>
          <a:p>
            <a:pPr lvl="0"/>
            <a:r>
              <a:rPr lang="fi-FI" dirty="0">
                <a:sym typeface="Cambria"/>
              </a:rPr>
              <a:t>Valitse tiedot.</a:t>
            </a:r>
          </a:p>
          <a:p>
            <a:pPr lvl="0"/>
            <a:r>
              <a:rPr lang="fi-FI" dirty="0">
                <a:sym typeface="Cambria"/>
              </a:rPr>
              <a:t>Merkitse lähteet muistiin.</a:t>
            </a:r>
          </a:p>
        </p:txBody>
      </p:sp>
      <p:sp>
        <p:nvSpPr>
          <p:cNvPr id="637" name="Shape 637"/>
          <p:cNvSpPr txBox="1">
            <a:spLocks noGrp="1"/>
          </p:cNvSpPr>
          <p:nvPr>
            <p:ph type="ftr" idx="3"/>
          </p:nvPr>
        </p:nvSpPr>
        <p:spPr/>
        <p:txBody>
          <a:bodyPr/>
          <a:lstStyle/>
          <a:p>
            <a:pPr lvl="0"/>
            <a:r>
              <a:rPr lang="fi-FI">
                <a:sym typeface="Cambria"/>
              </a:rPr>
              <a:t>9. Opiskelutekniikat</a:t>
            </a:r>
          </a:p>
        </p:txBody>
      </p:sp>
      <p:sp>
        <p:nvSpPr>
          <p:cNvPr id="638" name="Shape 638"/>
          <p:cNvSpPr txBox="1">
            <a:spLocks noGrp="1"/>
          </p:cNvSpPr>
          <p:nvPr>
            <p:ph type="sldNum" idx="4"/>
          </p:nvPr>
        </p:nvSpPr>
        <p:spPr/>
        <p:txBody>
          <a:bodyPr/>
          <a:lstStyle/>
          <a:p>
            <a:pPr lvl="0"/>
            <a:fld id="{00000000-1234-1234-1234-123412341234}" type="slidenum">
              <a:rPr lang="fi-FI" smtClean="0">
                <a:sym typeface="Cambria"/>
              </a:rPr>
              <a:pPr lvl="0"/>
              <a:t>8</a:t>
            </a:fld>
            <a:endParaRPr lang="fi-FI">
              <a:sym typeface="Cambria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4505" y="2061314"/>
            <a:ext cx="4379495" cy="367147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valmentaja_2017">
  <a:themeElements>
    <a:clrScheme name="Mukautettu 3">
      <a:dk1>
        <a:srgbClr val="000000"/>
      </a:dk1>
      <a:lt1>
        <a:srgbClr val="FFFFFF"/>
      </a:lt1>
      <a:dk2>
        <a:srgbClr val="1FBECA"/>
      </a:dk2>
      <a:lt2>
        <a:srgbClr val="FFFFFF"/>
      </a:lt2>
      <a:accent1>
        <a:srgbClr val="6D94CC"/>
      </a:accent1>
      <a:accent2>
        <a:srgbClr val="8AC75B"/>
      </a:accent2>
      <a:accent3>
        <a:srgbClr val="F06780"/>
      </a:accent3>
      <a:accent4>
        <a:srgbClr val="F3EF72"/>
      </a:accent4>
      <a:accent5>
        <a:srgbClr val="66C2CD"/>
      </a:accent5>
      <a:accent6>
        <a:srgbClr val="8064A2"/>
      </a:accent6>
      <a:hlink>
        <a:srgbClr val="2EB0C6"/>
      </a:hlink>
      <a:folHlink>
        <a:srgbClr val="22849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lmentaja_2017" id="{BB5363B9-D9BA-435F-AA2A-973D94A674CB}" vid="{90C1BC07-E95B-498E-BA25-50A8B3A20D90}"/>
    </a:ext>
  </a:extLst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</TotalTime>
  <Words>310</Words>
  <Application>Microsoft Office PowerPoint</Application>
  <PresentationFormat>Näytössä katseltava diaesitys (4:3)</PresentationFormat>
  <Paragraphs>66</Paragraphs>
  <Slides>8</Slides>
  <Notes>8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8</vt:i4>
      </vt:variant>
    </vt:vector>
  </HeadingPairs>
  <TitlesOfParts>
    <vt:vector size="13" baseType="lpstr">
      <vt:lpstr>Arial</vt:lpstr>
      <vt:lpstr>Calibri</vt:lpstr>
      <vt:lpstr>Cambria</vt:lpstr>
      <vt:lpstr>Trebuchet MS</vt:lpstr>
      <vt:lpstr>valmentaja_2017</vt:lpstr>
      <vt:lpstr>9. Opiskelutekniikat</vt:lpstr>
      <vt:lpstr>PowerPoint-esitys</vt:lpstr>
      <vt:lpstr>Keskeiset sisällöt</vt:lpstr>
      <vt:lpstr>Miten kannattaa lukea? Perustelkaa väitteet.</vt:lpstr>
      <vt:lpstr>Miten luet läksyt?</vt:lpstr>
      <vt:lpstr>Muistiinpanotekniikat</vt:lpstr>
      <vt:lpstr>Ajatuskartta</vt:lpstr>
      <vt:lpstr>Tiedonhakutaidot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9. Opiskelutekniikat</dc:title>
  <dc:creator>Anssi Voipio</dc:creator>
  <cp:lastModifiedBy>Tuulijärvi Taru</cp:lastModifiedBy>
  <cp:revision>15</cp:revision>
  <dcterms:modified xsi:type="dcterms:W3CDTF">2020-03-19T09:07:20Z</dcterms:modified>
</cp:coreProperties>
</file>