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9" r:id="rId4"/>
    <p:sldId id="261" r:id="rId5"/>
    <p:sldId id="262" r:id="rId6"/>
    <p:sldId id="263" r:id="rId7"/>
    <p:sldId id="264" r:id="rId8"/>
    <p:sldId id="265" r:id="rId9"/>
    <p:sldId id="267" r:id="rId10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728" autoAdjust="0"/>
  </p:normalViewPr>
  <p:slideViewPr>
    <p:cSldViewPr>
      <p:cViewPr varScale="1">
        <p:scale>
          <a:sx n="106" d="100"/>
          <a:sy n="106" d="100"/>
        </p:scale>
        <p:origin x="115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8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6CF4E7-3780-464F-A4D4-A7F5457E9168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2F5825-7AA9-410C-8803-C344D2A7F1A2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65384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2F5825-7AA9-410C-8803-C344D2A7F1A2}" type="slidenum">
              <a:rPr lang="fi-FI" smtClean="0"/>
              <a:t>4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51978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5545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2746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28555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68851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589853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20202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240889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23767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750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977687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524729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70C2C9-2F09-4196-BCE9-81AB48AF9BB9}" type="datetimeFigureOut">
              <a:rPr lang="fi-FI" smtClean="0"/>
              <a:t>26.8.2019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30843-811B-4A85-9A59-ED7C4A01C57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29330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fi-FI" dirty="0" smtClean="0"/>
              <a:t>Kodin ja koulun </a:t>
            </a:r>
            <a:r>
              <a:rPr lang="fi-FI" dirty="0"/>
              <a:t>yhteistyö</a:t>
            </a:r>
            <a:br>
              <a:rPr lang="fi-FI" dirty="0"/>
            </a:br>
            <a:r>
              <a:rPr lang="fi-FI" sz="1800" dirty="0" smtClean="0"/>
              <a:t>Lähde (diat 1-5): Laatua </a:t>
            </a:r>
            <a:r>
              <a:rPr lang="fi-FI" sz="1800" dirty="0"/>
              <a:t>kodin ja koulun </a:t>
            </a:r>
            <a:r>
              <a:rPr lang="fi-FI" sz="1800" dirty="0" smtClean="0"/>
              <a:t>yhteistyöhön, Opetushallitus </a:t>
            </a:r>
            <a:r>
              <a:rPr lang="fi-FI" sz="1800" dirty="0"/>
              <a:t>ja Suomen Vanhempainliitto</a:t>
            </a:r>
            <a:r>
              <a:rPr lang="fi-FI" sz="1600" dirty="0"/>
              <a:t/>
            </a:r>
            <a:br>
              <a:rPr lang="fi-FI" sz="1600" dirty="0"/>
            </a:br>
            <a:endParaRPr lang="fi-FI" sz="1600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dirty="0" smtClean="0"/>
          </a:p>
          <a:p>
            <a:r>
              <a:rPr lang="fi-FI" dirty="0" smtClean="0"/>
              <a:t>Ensisijainen ja kokonaisvaltainen kasvatusvastuu lapsesta ja nuoresta on aina vanhemmilla/huoltajilla.</a:t>
            </a:r>
          </a:p>
          <a:p>
            <a:r>
              <a:rPr lang="fi-FI" dirty="0" smtClean="0"/>
              <a:t>Kodin ohella myös koulu on lapsen ja nuoren kasvulle ja oppimiselle tärkeä kehitysympäristö ja merkittävä vaikuttaja.</a:t>
            </a:r>
          </a:p>
        </p:txBody>
      </p:sp>
    </p:spTree>
    <p:extLst>
      <p:ext uri="{BB962C8B-B14F-4D97-AF65-F5344CB8AC3E}">
        <p14:creationId xmlns:p14="http://schemas.microsoft.com/office/powerpoint/2010/main" val="3954521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fi-FI" dirty="0" smtClean="0"/>
              <a:t>Hyvän yhteistyön vaikutukset</a:t>
            </a:r>
            <a:endParaRPr lang="fi-FI" dirty="0"/>
          </a:p>
        </p:txBody>
      </p:sp>
      <p:sp>
        <p:nvSpPr>
          <p:cNvPr id="5" name="Sisällön paikkamerkki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Hyvä yhteistyö vaikuttaa myönteisesti oppilaiden koulumenestykseen, kotitehtävien tekemiseen ja yleiseen koulutuksen arvostamiseen ja siihen asennoitumiseen. </a:t>
            </a:r>
          </a:p>
          <a:p>
            <a:r>
              <a:rPr lang="fi-FI" dirty="0" smtClean="0"/>
              <a:t>Sillä on myös ennaltaehkäisevä tehtävä; hyvällä yhteistyöllä voidaan ehkäistä ongelmien syntymistä ja helpottaa niiden ratkaisemista. </a:t>
            </a:r>
          </a:p>
        </p:txBody>
      </p:sp>
    </p:spTree>
    <p:extLst>
      <p:ext uri="{BB962C8B-B14F-4D97-AF65-F5344CB8AC3E}">
        <p14:creationId xmlns:p14="http://schemas.microsoft.com/office/powerpoint/2010/main" val="2881817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>
          <a:ln>
            <a:solidFill>
              <a:srgbClr val="7030A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fi-FI" dirty="0" smtClean="0"/>
              <a:t>Mitä pitäisi tietää? Mistä pitäisi sopia?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fi-FI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fi-FI" sz="2800" dirty="0" smtClean="0">
                <a:solidFill>
                  <a:prstClr val="black"/>
                </a:solidFill>
                <a:ea typeface="+mj-ea"/>
                <a:cs typeface="+mj-cs"/>
              </a:rPr>
              <a:t>Hyvin </a:t>
            </a:r>
            <a: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  <a:t>toimiva yhteistyö edellyttää, että vanhemmilla ja koulun henkilöstöllä on riittävän yhteinen käsitys yhteistyön päämäärästä, tavoitteista ja tarkoituksesta. </a:t>
            </a:r>
            <a:endParaRPr lang="fi-FI" sz="2800" dirty="0" smtClean="0">
              <a:solidFill>
                <a:prstClr val="black"/>
              </a:solidFill>
              <a:ea typeface="+mj-ea"/>
              <a:cs typeface="+mj-cs"/>
            </a:endParaRPr>
          </a:p>
          <a:p>
            <a:r>
              <a:rPr lang="fi-FI" sz="2800" dirty="0" smtClean="0">
                <a:solidFill>
                  <a:prstClr val="black"/>
                </a:solidFill>
                <a:ea typeface="+mj-ea"/>
                <a:cs typeface="+mj-cs"/>
              </a:rPr>
              <a:t>Vain vanhempien </a:t>
            </a:r>
            <a: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  <a:t>ja koulun rooleista ja tehtävistä avoimesti keskustelemalla löydetään yhteistyölle yhteiset pelisäännöt ja rajat, jotka helpottavat ja selkiyttävät </a:t>
            </a:r>
            <a:r>
              <a:rPr lang="fi-FI" sz="2800" dirty="0" smtClean="0">
                <a:solidFill>
                  <a:prstClr val="black"/>
                </a:solidFill>
                <a:ea typeface="+mj-ea"/>
                <a:cs typeface="+mj-cs"/>
              </a:rPr>
              <a:t>yhteistyön </a:t>
            </a:r>
            <a:r>
              <a:rPr lang="fi-FI" sz="2800" dirty="0">
                <a:solidFill>
                  <a:prstClr val="black"/>
                </a:solidFill>
                <a:ea typeface="+mj-ea"/>
                <a:cs typeface="+mj-cs"/>
              </a:rPr>
              <a:t>toteuttamista ja työnjakoa.</a:t>
            </a:r>
            <a:endParaRPr lang="fi-FI" sz="2800" dirty="0"/>
          </a:p>
        </p:txBody>
      </p:sp>
    </p:spTree>
    <p:extLst>
      <p:ext uri="{BB962C8B-B14F-4D97-AF65-F5344CB8AC3E}">
        <p14:creationId xmlns:p14="http://schemas.microsoft.com/office/powerpoint/2010/main" val="1383007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sikko 9"/>
          <p:cNvSpPr>
            <a:spLocks noGrp="1"/>
          </p:cNvSpPr>
          <p:nvPr>
            <p:ph type="title"/>
          </p:nvPr>
        </p:nvSpPr>
        <p:spPr>
          <a:ln>
            <a:solidFill>
              <a:schemeClr val="accent4">
                <a:lumMod val="60000"/>
                <a:lumOff val="40000"/>
              </a:schemeClr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txBody>
          <a:bodyPr>
            <a:normAutofit fontScale="90000"/>
          </a:bodyPr>
          <a:lstStyle/>
          <a:p>
            <a:r>
              <a:rPr lang="fi-FI" dirty="0" smtClean="0"/>
              <a:t>Koulun/opettajan esille ottamat ”huolipuheet” ja oppilashuolto</a:t>
            </a:r>
            <a:endParaRPr lang="fi-FI" dirty="0"/>
          </a:p>
        </p:txBody>
      </p:sp>
      <p:sp>
        <p:nvSpPr>
          <p:cNvPr id="11" name="Sisällön paikkamerkki 10"/>
          <p:cNvSpPr>
            <a:spLocks noGrp="1"/>
          </p:cNvSpPr>
          <p:nvPr>
            <p:ph idx="1"/>
          </p:nvPr>
        </p:nvSpPr>
        <p:spPr>
          <a:ln>
            <a:solidFill>
              <a:schemeClr val="tx1"/>
            </a:solidFill>
          </a:ln>
        </p:spPr>
        <p:txBody>
          <a:bodyPr>
            <a:normAutofit fontScale="92500"/>
          </a:bodyPr>
          <a:lstStyle/>
          <a:p>
            <a:endParaRPr lang="fi-FI" dirty="0" smtClean="0"/>
          </a:p>
          <a:p>
            <a:r>
              <a:rPr lang="fi-FI" dirty="0" smtClean="0"/>
              <a:t>varhaisen puuttumisen periaate </a:t>
            </a:r>
          </a:p>
          <a:p>
            <a:r>
              <a:rPr lang="fi-FI" dirty="0"/>
              <a:t>o</a:t>
            </a:r>
            <a:r>
              <a:rPr lang="fi-FI" dirty="0" smtClean="0"/>
              <a:t>ppilaan eheän kasvun ja oppimisen turvaaminen</a:t>
            </a:r>
          </a:p>
          <a:p>
            <a:r>
              <a:rPr lang="fi-FI" dirty="0"/>
              <a:t>O</a:t>
            </a:r>
            <a:r>
              <a:rPr lang="fi-FI" dirty="0" smtClean="0"/>
              <a:t>ppilashuoltoryhmä </a:t>
            </a:r>
            <a:r>
              <a:rPr lang="fi-FI" dirty="0"/>
              <a:t>koordinoi ja kehittää koulun toimintatapoja oppilaiden erityistarpeiden huomioimiseksi ja koulunkäynnin järjestämiseksi. Tarkoituksena on ennaltaehkäistä ongelmia sekä niiden ilmetessä puuttua niihin mahdollisimman varhain.</a:t>
            </a:r>
            <a:endParaRPr lang="fi-FI" dirty="0" smtClean="0"/>
          </a:p>
          <a:p>
            <a:pPr marL="0" indent="0">
              <a:buNone/>
            </a:pPr>
            <a:endParaRPr lang="fi-FI" dirty="0" smtClean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819442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tsikko 3"/>
          <p:cNvSpPr>
            <a:spLocks noGrp="1"/>
          </p:cNvSpPr>
          <p:nvPr>
            <p:ph type="title"/>
          </p:nvPr>
        </p:nvSpPr>
        <p:spPr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fi-FI" sz="2800" dirty="0" smtClean="0"/>
              <a:t>Esimerkki koulun ja kodin yhteistyöstä;</a:t>
            </a:r>
            <a:br>
              <a:rPr lang="fi-FI" sz="2800" dirty="0" smtClean="0"/>
            </a:br>
            <a:r>
              <a:rPr lang="fi-FI" sz="2800" dirty="0" smtClean="0"/>
              <a:t>Läksyjen tekeminen ja koulutarvikkeista huolehtiminen</a:t>
            </a:r>
            <a:endParaRPr lang="fi-FI" sz="2800" dirty="0"/>
          </a:p>
        </p:txBody>
      </p:sp>
      <p:sp>
        <p:nvSpPr>
          <p:cNvPr id="5" name="Tekstin paikkamerkki 4"/>
          <p:cNvSpPr>
            <a:spLocks noGrp="1"/>
          </p:cNvSpPr>
          <p:nvPr>
            <p:ph type="body" idx="1"/>
          </p:nvPr>
        </p:nvSpPr>
        <p:spPr>
          <a:ln>
            <a:solidFill>
              <a:srgbClr val="00B0F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Oppilas A: läksyt tekemättä ja/tai tarvikkeet kotona </a:t>
            </a:r>
            <a:endParaRPr lang="fi-FI" dirty="0"/>
          </a:p>
        </p:txBody>
      </p:sp>
      <p:sp>
        <p:nvSpPr>
          <p:cNvPr id="6" name="Sisällön paikkamerkki 5"/>
          <p:cNvSpPr>
            <a:spLocks noGrp="1"/>
          </p:cNvSpPr>
          <p:nvPr>
            <p:ph sz="half" idx="2"/>
          </p:nvPr>
        </p:nvSpPr>
        <p:spPr>
          <a:ln>
            <a:solidFill>
              <a:srgbClr val="00B0F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fi-FI" dirty="0" smtClean="0"/>
              <a:t>Oppilas joutuu luokassa kertomaan/toteamaan tilanteen</a:t>
            </a:r>
          </a:p>
          <a:p>
            <a:r>
              <a:rPr lang="fi-FI" dirty="0" smtClean="0"/>
              <a:t>Opettajan on vaikea antaa positiivista palautetta</a:t>
            </a:r>
          </a:p>
          <a:p>
            <a:r>
              <a:rPr lang="fi-FI" dirty="0"/>
              <a:t>Tuntityöskentelyn lähtökohdat </a:t>
            </a:r>
            <a:r>
              <a:rPr lang="fi-FI" dirty="0" smtClean="0"/>
              <a:t>ovat huonot, myös uuden oppimisen äärellä</a:t>
            </a:r>
          </a:p>
          <a:p>
            <a:r>
              <a:rPr lang="fi-FI" dirty="0" smtClean="0"/>
              <a:t>Useasti toistuvana se on myös itsetuntoon liittyvä kysymys; en osannut, en pystynyt</a:t>
            </a:r>
            <a:endParaRPr lang="fi-FI" dirty="0"/>
          </a:p>
          <a:p>
            <a:endParaRPr lang="fi-FI" dirty="0"/>
          </a:p>
        </p:txBody>
      </p:sp>
      <p:sp>
        <p:nvSpPr>
          <p:cNvPr id="7" name="Tekstin paikkamerkki 6"/>
          <p:cNvSpPr>
            <a:spLocks noGrp="1"/>
          </p:cNvSpPr>
          <p:nvPr>
            <p:ph type="body" sz="quarter" idx="3"/>
          </p:nvPr>
        </p:nvSpPr>
        <p:spPr>
          <a:ln>
            <a:solidFill>
              <a:srgbClr val="92D050"/>
            </a:solidFill>
          </a:ln>
        </p:spPr>
        <p:txBody>
          <a:bodyPr>
            <a:normAutofit fontScale="92500" lnSpcReduction="20000"/>
          </a:bodyPr>
          <a:lstStyle/>
          <a:p>
            <a:r>
              <a:rPr lang="fi-FI" dirty="0" smtClean="0"/>
              <a:t>Oppilas B: läksyt tehty ja tarvikkeet mukana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sz="quarter" idx="4"/>
          </p:nvPr>
        </p:nvSpPr>
        <p:spPr>
          <a:ln>
            <a:solidFill>
              <a:srgbClr val="92D050"/>
            </a:solidFill>
          </a:ln>
        </p:spPr>
        <p:txBody>
          <a:bodyPr/>
          <a:lstStyle/>
          <a:p>
            <a:r>
              <a:rPr lang="fi-FI" dirty="0" smtClean="0"/>
              <a:t>Oppilas voi aloittaa tuntityöskentelyn levollisesti, koska annetut tehtävät on suoritettu</a:t>
            </a:r>
          </a:p>
          <a:p>
            <a:r>
              <a:rPr lang="fi-FI" dirty="0" smtClean="0"/>
              <a:t>Oppilas kokee positiivista tunnetta ja uuden oppiminen ja motivaatio kunnossa</a:t>
            </a:r>
          </a:p>
          <a:p>
            <a:r>
              <a:rPr lang="fi-FI" dirty="0" smtClean="0"/>
              <a:t>Itsetunto kehittyy – minä suoriudun, minä osaan!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28660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4122"/>
          </a:xfrm>
          <a:ln>
            <a:solidFill>
              <a:srgbClr val="FF0000"/>
            </a:solidFill>
          </a:ln>
          <a:effectLst>
            <a:glow rad="101600">
              <a:schemeClr val="accent5">
                <a:satMod val="175000"/>
                <a:alpha val="40000"/>
              </a:schemeClr>
            </a:glow>
          </a:effectLst>
        </p:spPr>
        <p:txBody>
          <a:bodyPr>
            <a:noAutofit/>
          </a:bodyPr>
          <a:lstStyle/>
          <a:p>
            <a:r>
              <a:rPr lang="fi-FI" sz="3200" dirty="0" smtClean="0"/>
              <a:t>Miten koti voi tukea läksyjen tekemistä ja koulutarvikkeista huolehtimista?</a:t>
            </a:r>
            <a:endParaRPr lang="fi-FI" sz="3200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ln>
            <a:solidFill>
              <a:srgbClr val="0070C0"/>
            </a:solidFill>
          </a:ln>
        </p:spPr>
        <p:txBody>
          <a:bodyPr>
            <a:normAutofit fontScale="85000" lnSpcReduction="10000"/>
          </a:bodyPr>
          <a:lstStyle/>
          <a:p>
            <a:r>
              <a:rPr lang="fi-FI" dirty="0" smtClean="0"/>
              <a:t>Ole kiinnostunut lapsesi koulunkäynnistä!</a:t>
            </a:r>
          </a:p>
          <a:p>
            <a:r>
              <a:rPr lang="fi-FI" dirty="0" smtClean="0"/>
              <a:t>Sovi lapsen kanssa yhdessä seuraavia asioita; </a:t>
            </a:r>
          </a:p>
          <a:p>
            <a:pPr lvl="1">
              <a:buFont typeface="Wingdings" pitchFamily="2" charset="2"/>
              <a:buChar char="Ø"/>
            </a:pPr>
            <a:r>
              <a:rPr lang="fi-FI" dirty="0" smtClean="0"/>
              <a:t>milloin, missä ja miten teet läksyt</a:t>
            </a:r>
          </a:p>
          <a:p>
            <a:pPr lvl="1">
              <a:buFont typeface="Wingdings" pitchFamily="2" charset="2"/>
              <a:buChar char="Ø"/>
            </a:pPr>
            <a:r>
              <a:rPr lang="fi-FI" dirty="0" smtClean="0"/>
              <a:t>koulutarvikkeiden säilyttämisestä kotona</a:t>
            </a:r>
          </a:p>
          <a:p>
            <a:pPr lvl="1">
              <a:buFont typeface="Wingdings" pitchFamily="2" charset="2"/>
              <a:buChar char="Ø"/>
            </a:pPr>
            <a:r>
              <a:rPr lang="fi-FI" dirty="0" smtClean="0"/>
              <a:t>koulutarvikkeiden pakkaamisesta seuraavaa koulupäivää varten hyvissä ajoin illalla (lukujärjestys apuna)</a:t>
            </a:r>
          </a:p>
          <a:p>
            <a:pPr lvl="0"/>
            <a:r>
              <a:rPr lang="fi-FI" dirty="0">
                <a:solidFill>
                  <a:prstClr val="black"/>
                </a:solidFill>
              </a:rPr>
              <a:t>Jos mahdollista, kysele läksyjä, koekertauksia tarpeen mukaan – välität viestin, että nämä asiat ovat </a:t>
            </a:r>
            <a:r>
              <a:rPr lang="fi-FI" dirty="0" smtClean="0">
                <a:solidFill>
                  <a:prstClr val="black"/>
                </a:solidFill>
              </a:rPr>
              <a:t>tärkeitä!</a:t>
            </a:r>
          </a:p>
          <a:p>
            <a:pPr lvl="0"/>
            <a:r>
              <a:rPr lang="fi-FI" dirty="0" smtClean="0">
                <a:solidFill>
                  <a:prstClr val="black"/>
                </a:solidFill>
              </a:rPr>
              <a:t>Ole tukena, mutta anna myös omaa vastuuta.</a:t>
            </a:r>
          </a:p>
          <a:p>
            <a:pPr lvl="0"/>
            <a:r>
              <a:rPr lang="fi-FI" dirty="0">
                <a:solidFill>
                  <a:prstClr val="black"/>
                </a:solidFill>
              </a:rPr>
              <a:t>M</a:t>
            </a:r>
            <a:r>
              <a:rPr lang="fi-FI" dirty="0" smtClean="0">
                <a:solidFill>
                  <a:prstClr val="black"/>
                </a:solidFill>
              </a:rPr>
              <a:t>uista positiivinen palaute, kun siihen on aihetta!</a:t>
            </a:r>
          </a:p>
          <a:p>
            <a:pPr marL="0" lvl="0" indent="0">
              <a:buNone/>
            </a:pPr>
            <a:endParaRPr lang="fi-FI" dirty="0">
              <a:solidFill>
                <a:prstClr val="black"/>
              </a:solidFill>
            </a:endParaRPr>
          </a:p>
          <a:p>
            <a:pPr marL="457200" lvl="1" indent="0">
              <a:buNone/>
            </a:pPr>
            <a:endParaRPr lang="fi-FI" dirty="0" smtClean="0"/>
          </a:p>
          <a:p>
            <a:pPr marL="457200" lvl="1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4103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>
          <a:ln w="57150">
            <a:solidFill>
              <a:srgbClr val="00B050"/>
            </a:solidFill>
          </a:ln>
        </p:spPr>
        <p:txBody>
          <a:bodyPr/>
          <a:lstStyle/>
          <a:p>
            <a:r>
              <a:rPr lang="fi-FI" dirty="0" smtClean="0"/>
              <a:t>Pohdittavaksi;</a:t>
            </a:r>
            <a:endParaRPr lang="fi-FI" dirty="0"/>
          </a:p>
        </p:txBody>
      </p:sp>
      <p:sp>
        <p:nvSpPr>
          <p:cNvPr id="8" name="Sisällön paikkamerkki 7"/>
          <p:cNvSpPr>
            <a:spLocks noGrp="1"/>
          </p:cNvSpPr>
          <p:nvPr>
            <p:ph idx="1"/>
          </p:nvPr>
        </p:nvSpPr>
        <p:spPr>
          <a:ln>
            <a:solidFill>
              <a:srgbClr val="7030A0"/>
            </a:solidFill>
          </a:ln>
          <a:effectLst>
            <a:softEdge rad="12700"/>
          </a:effectLst>
        </p:spPr>
        <p:txBody>
          <a:bodyPr/>
          <a:lstStyle/>
          <a:p>
            <a:pPr marL="0" indent="0" algn="ctr">
              <a:buNone/>
            </a:pPr>
            <a:r>
              <a:rPr lang="fi-FI" sz="4400" dirty="0" smtClean="0">
                <a:solidFill>
                  <a:srgbClr val="7030A0"/>
                </a:solidFill>
              </a:rPr>
              <a:t>Onko lapsella oikeus vanhempien/huoltajien antamaan aikaan koulutyön eri haasteissa?</a:t>
            </a:r>
          </a:p>
          <a:p>
            <a:pPr marL="0" indent="0">
              <a:buNone/>
            </a:pPr>
            <a:endParaRPr lang="fi-FI" sz="4000" dirty="0" smtClean="0">
              <a:solidFill>
                <a:srgbClr val="7030A0"/>
              </a:solidFill>
            </a:endParaRPr>
          </a:p>
          <a:p>
            <a:pPr lvl="3">
              <a:buFont typeface="Wingdings" pitchFamily="2" charset="2"/>
              <a:buChar char="Ø"/>
            </a:pPr>
            <a:r>
              <a:rPr lang="fi-FI" sz="4000" dirty="0" smtClean="0"/>
              <a:t>Kuka siitä huolehtisi?</a:t>
            </a:r>
            <a:endParaRPr lang="fi-FI" sz="4000" dirty="0"/>
          </a:p>
        </p:txBody>
      </p:sp>
    </p:spTree>
    <p:extLst>
      <p:ext uri="{BB962C8B-B14F-4D97-AF65-F5344CB8AC3E}">
        <p14:creationId xmlns:p14="http://schemas.microsoft.com/office/powerpoint/2010/main" val="881633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tsikko 7"/>
          <p:cNvSpPr>
            <a:spLocks noGrp="1"/>
          </p:cNvSpPr>
          <p:nvPr>
            <p:ph type="ctrTitle"/>
          </p:nvPr>
        </p:nvSpPr>
        <p:spPr>
          <a:xfrm>
            <a:off x="685800" y="548681"/>
            <a:ext cx="7772400" cy="3051770"/>
          </a:xfrm>
          <a:ln w="38100">
            <a:solidFill>
              <a:srgbClr val="92D050"/>
            </a:solidFill>
          </a:ln>
        </p:spPr>
        <p:txBody>
          <a:bodyPr>
            <a:normAutofit/>
          </a:bodyPr>
          <a:lstStyle/>
          <a:p>
            <a:r>
              <a:rPr lang="fi-FI" sz="5400" dirty="0">
                <a:solidFill>
                  <a:srgbClr val="0070C0"/>
                </a:solidFill>
              </a:rPr>
              <a:t>Iloa ja voimia huoltajille koulutyön tukemiseen!</a:t>
            </a:r>
            <a:br>
              <a:rPr lang="fi-FI" sz="5400" dirty="0">
                <a:solidFill>
                  <a:srgbClr val="0070C0"/>
                </a:solidFill>
              </a:rPr>
            </a:br>
            <a:endParaRPr lang="fi-FI" sz="5400" dirty="0">
              <a:solidFill>
                <a:srgbClr val="0070C0"/>
              </a:solidFill>
            </a:endParaRPr>
          </a:p>
        </p:txBody>
      </p:sp>
      <p:sp>
        <p:nvSpPr>
          <p:cNvPr id="7" name="Sisällön paikkamerkki 6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Kiitos, kun kuuntelit!</a:t>
            </a:r>
            <a:endParaRPr lang="fi-FI" sz="4800" dirty="0"/>
          </a:p>
        </p:txBody>
      </p:sp>
    </p:spTree>
    <p:extLst>
      <p:ext uri="{BB962C8B-B14F-4D97-AF65-F5344CB8AC3E}">
        <p14:creationId xmlns:p14="http://schemas.microsoft.com/office/powerpoint/2010/main" val="3462582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ln>
            <a:solidFill>
              <a:srgbClr val="0070C0"/>
            </a:solidFill>
          </a:ln>
        </p:spPr>
        <p:txBody>
          <a:bodyPr>
            <a:normAutofit/>
          </a:bodyPr>
          <a:lstStyle/>
          <a:p>
            <a:r>
              <a:rPr lang="fi-FI" dirty="0" smtClean="0"/>
              <a:t>Koulun toiveita/huomioita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400" dirty="0" smtClean="0"/>
              <a:t>Asianmukainen vaatetus sään mukaan</a:t>
            </a:r>
          </a:p>
          <a:p>
            <a:r>
              <a:rPr lang="fi-FI" sz="2400" dirty="0" smtClean="0"/>
              <a:t>Liikuntavarusteet ja pyyhe tarvittaessa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sz="2400" dirty="0" smtClean="0"/>
              <a:t>Läksyt </a:t>
            </a:r>
            <a:r>
              <a:rPr lang="fi-FI" sz="2400" dirty="0"/>
              <a:t>tehtynä ja koulutarvikkeet </a:t>
            </a:r>
            <a:r>
              <a:rPr lang="fi-FI" sz="2400" dirty="0" smtClean="0"/>
              <a:t>mukana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sz="2400" dirty="0" smtClean="0"/>
              <a:t>Varhainen puuttuminen asioihin (jos jokin huoli; oppimisessa, kouluun lähdön vaikeus, kiusaaminen, yksinäisyys)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fi-FI" sz="2400" dirty="0" smtClean="0"/>
              <a:t>Poissaoloista ilmoittaminen</a:t>
            </a:r>
          </a:p>
          <a:p>
            <a:r>
              <a:rPr lang="fi-FI" sz="2400" dirty="0" smtClean="0"/>
              <a:t>Jos koulutyöstä tarvitaan vapaata, sitä tulee kysyä muodossa; saisiko/voisiko?</a:t>
            </a:r>
          </a:p>
          <a:p>
            <a:pPr lvl="1"/>
            <a:r>
              <a:rPr lang="fi-FI" sz="2400" dirty="0" err="1" smtClean="0"/>
              <a:t>Wilman</a:t>
            </a:r>
            <a:r>
              <a:rPr lang="fi-FI" sz="2400" dirty="0" smtClean="0"/>
              <a:t> kautta tai käyttäen Tilapäinen poissaoloanomus</a:t>
            </a:r>
            <a:r>
              <a:rPr lang="fi-FI" sz="2400" dirty="0"/>
              <a:t> </a:t>
            </a:r>
            <a:r>
              <a:rPr lang="fi-FI" sz="2400" dirty="0" smtClean="0"/>
              <a:t>–lomaketta</a:t>
            </a:r>
            <a:endParaRPr lang="fi-FI" sz="2400" dirty="0"/>
          </a:p>
          <a:p>
            <a:pPr lvl="1"/>
            <a:r>
              <a:rPr lang="fi-FI" sz="2400" dirty="0" smtClean="0"/>
              <a:t>Opetuksesta ja läksyistä vastaa huoltajat</a:t>
            </a:r>
          </a:p>
        </p:txBody>
      </p:sp>
    </p:spTree>
    <p:extLst>
      <p:ext uri="{BB962C8B-B14F-4D97-AF65-F5344CB8AC3E}">
        <p14:creationId xmlns:p14="http://schemas.microsoft.com/office/powerpoint/2010/main" val="18198766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201</TotalTime>
  <Words>421</Words>
  <Application>Microsoft Office PowerPoint</Application>
  <PresentationFormat>Näytössä katseltava diaesitys (4:3)</PresentationFormat>
  <Paragraphs>52</Paragraphs>
  <Slides>9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9</vt:i4>
      </vt:variant>
    </vt:vector>
  </HeadingPairs>
  <TitlesOfParts>
    <vt:vector size="13" baseType="lpstr">
      <vt:lpstr>Arial</vt:lpstr>
      <vt:lpstr>Calibri</vt:lpstr>
      <vt:lpstr>Wingdings</vt:lpstr>
      <vt:lpstr>Office-teema</vt:lpstr>
      <vt:lpstr>Kodin ja koulun yhteistyö Lähde (diat 1-5): Laatua kodin ja koulun yhteistyöhön, Opetushallitus ja Suomen Vanhempainliitto </vt:lpstr>
      <vt:lpstr>Hyvän yhteistyön vaikutukset</vt:lpstr>
      <vt:lpstr>Mitä pitäisi tietää? Mistä pitäisi sopia?</vt:lpstr>
      <vt:lpstr>Koulun/opettajan esille ottamat ”huolipuheet” ja oppilashuolto</vt:lpstr>
      <vt:lpstr>Esimerkki koulun ja kodin yhteistyöstä; Läksyjen tekeminen ja koulutarvikkeista huolehtiminen</vt:lpstr>
      <vt:lpstr>Miten koti voi tukea läksyjen tekemistä ja koulutarvikkeista huolehtimista?</vt:lpstr>
      <vt:lpstr>Pohdittavaksi;</vt:lpstr>
      <vt:lpstr>Iloa ja voimia huoltajille koulutyön tukemiseen! </vt:lpstr>
      <vt:lpstr>Koulun toiveita/huomioita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Kodin ja koulun yhteistyö</dc:title>
  <dc:creator>opettaja</dc:creator>
  <cp:lastModifiedBy>Huovinen Tuija</cp:lastModifiedBy>
  <cp:revision>28</cp:revision>
  <dcterms:created xsi:type="dcterms:W3CDTF">2013-08-31T13:06:56Z</dcterms:created>
  <dcterms:modified xsi:type="dcterms:W3CDTF">2019-08-26T07:24:50Z</dcterms:modified>
</cp:coreProperties>
</file>