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5" r:id="rId4"/>
    <p:sldId id="273" r:id="rId5"/>
    <p:sldId id="280" r:id="rId6"/>
    <p:sldId id="262" r:id="rId7"/>
    <p:sldId id="274" r:id="rId8"/>
    <p:sldId id="258" r:id="rId9"/>
    <p:sldId id="283" r:id="rId10"/>
    <p:sldId id="263" r:id="rId11"/>
    <p:sldId id="284" r:id="rId12"/>
    <p:sldId id="267" r:id="rId13"/>
    <p:sldId id="282" r:id="rId14"/>
    <p:sldId id="278" r:id="rId15"/>
    <p:sldId id="279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5C7"/>
    <a:srgbClr val="333E76"/>
    <a:srgbClr val="6AA6D4"/>
    <a:srgbClr val="FF7C80"/>
    <a:srgbClr val="4FF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just format 1 - Dekorfär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582" y="-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580237437142219E-2"/>
          <c:y val="3.5577558777622156E-2"/>
          <c:w val="0.9058231745294294"/>
          <c:h val="0.879382709753560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Municipal frame timetable (min/w)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Blad1!$A$2:$A$8</c:f>
              <c:strCache>
                <c:ptCount val="7"/>
                <c:pt idx="0">
                  <c:v>Grade 7</c:v>
                </c:pt>
                <c:pt idx="1">
                  <c:v>Grade 8</c:v>
                </c:pt>
                <c:pt idx="2">
                  <c:v>Grade 9</c:v>
                </c:pt>
                <c:pt idx="4">
                  <c:v>Grade 7</c:v>
                </c:pt>
                <c:pt idx="5">
                  <c:v>Grade 8</c:v>
                </c:pt>
                <c:pt idx="6">
                  <c:v>Grade 9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120</c:v>
                </c:pt>
                <c:pt idx="1">
                  <c:v>120</c:v>
                </c:pt>
                <c:pt idx="2">
                  <c:v>110</c:v>
                </c:pt>
                <c:pt idx="4">
                  <c:v>160</c:v>
                </c:pt>
                <c:pt idx="5">
                  <c:v>160</c:v>
                </c:pt>
                <c:pt idx="6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E1-482A-880C-C084F4DB56B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Språkskolan's timetable (min/w)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Blad1!$A$2:$A$8</c:f>
              <c:strCache>
                <c:ptCount val="7"/>
                <c:pt idx="0">
                  <c:v>Grade 7</c:v>
                </c:pt>
                <c:pt idx="1">
                  <c:v>Grade 8</c:v>
                </c:pt>
                <c:pt idx="2">
                  <c:v>Grade 9</c:v>
                </c:pt>
                <c:pt idx="4">
                  <c:v>Grade 7</c:v>
                </c:pt>
                <c:pt idx="5">
                  <c:v>Grade 8</c:v>
                </c:pt>
                <c:pt idx="6">
                  <c:v>Grade 9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180</c:v>
                </c:pt>
                <c:pt idx="1">
                  <c:v>160</c:v>
                </c:pt>
                <c:pt idx="2">
                  <c:v>160</c:v>
                </c:pt>
                <c:pt idx="4">
                  <c:v>240</c:v>
                </c:pt>
                <c:pt idx="5">
                  <c:v>240</c:v>
                </c:pt>
                <c:pt idx="6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E1-482A-880C-C084F4DB5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7486304"/>
        <c:axId val="289118472"/>
        <c:axId val="0"/>
      </c:bar3DChart>
      <c:catAx>
        <c:axId val="43748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89118472"/>
        <c:crosses val="autoZero"/>
        <c:auto val="1"/>
        <c:lblAlgn val="ctr"/>
        <c:lblOffset val="100"/>
        <c:noMultiLvlLbl val="0"/>
      </c:catAx>
      <c:valAx>
        <c:axId val="289118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748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598654021607032E-2"/>
          <c:y val="3.0375684752976164E-2"/>
          <c:w val="0.55097371335844836"/>
          <c:h val="0.198648237627513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580237437142219E-2"/>
          <c:y val="3.5577558777622156E-2"/>
          <c:w val="0.9058231745294294"/>
          <c:h val="0.879382709753560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Guaranteed hours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Blad1!$A$2:$A$12</c:f>
              <c:strCache>
                <c:ptCount val="11"/>
                <c:pt idx="0">
                  <c:v>SV</c:v>
                </c:pt>
                <c:pt idx="1">
                  <c:v>MA</c:v>
                </c:pt>
                <c:pt idx="2">
                  <c:v>EN</c:v>
                </c:pt>
                <c:pt idx="3">
                  <c:v>SPV</c:v>
                </c:pt>
                <c:pt idx="4">
                  <c:v>ELV</c:v>
                </c:pt>
                <c:pt idx="5">
                  <c:v>NO</c:v>
                </c:pt>
                <c:pt idx="6">
                  <c:v>SO</c:v>
                </c:pt>
                <c:pt idx="7">
                  <c:v>BL</c:v>
                </c:pt>
                <c:pt idx="8">
                  <c:v>IDH</c:v>
                </c:pt>
                <c:pt idx="9">
                  <c:v>MU</c:v>
                </c:pt>
                <c:pt idx="10">
                  <c:v>SL</c:v>
                </c:pt>
              </c:strCache>
            </c:strRef>
          </c:cat>
          <c:val>
            <c:numRef>
              <c:f>Blad1!$B$2:$B$12</c:f>
              <c:numCache>
                <c:formatCode>General</c:formatCode>
                <c:ptCount val="11"/>
                <c:pt idx="0">
                  <c:v>1490</c:v>
                </c:pt>
                <c:pt idx="1">
                  <c:v>1020</c:v>
                </c:pt>
                <c:pt idx="2">
                  <c:v>480</c:v>
                </c:pt>
                <c:pt idx="3">
                  <c:v>320</c:v>
                </c:pt>
                <c:pt idx="4">
                  <c:v>382</c:v>
                </c:pt>
                <c:pt idx="5">
                  <c:v>800</c:v>
                </c:pt>
                <c:pt idx="6">
                  <c:v>885</c:v>
                </c:pt>
                <c:pt idx="7">
                  <c:v>230</c:v>
                </c:pt>
                <c:pt idx="8">
                  <c:v>500</c:v>
                </c:pt>
                <c:pt idx="9">
                  <c:v>230</c:v>
                </c:pt>
                <c:pt idx="10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94-459D-A0B3-2FD4946903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Språkskolan's hours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Blad1!$A$2:$A$12</c:f>
              <c:strCache>
                <c:ptCount val="11"/>
                <c:pt idx="0">
                  <c:v>SV</c:v>
                </c:pt>
                <c:pt idx="1">
                  <c:v>MA</c:v>
                </c:pt>
                <c:pt idx="2">
                  <c:v>EN</c:v>
                </c:pt>
                <c:pt idx="3">
                  <c:v>SPV</c:v>
                </c:pt>
                <c:pt idx="4">
                  <c:v>ELV</c:v>
                </c:pt>
                <c:pt idx="5">
                  <c:v>NO</c:v>
                </c:pt>
                <c:pt idx="6">
                  <c:v>SO</c:v>
                </c:pt>
                <c:pt idx="7">
                  <c:v>BL</c:v>
                </c:pt>
                <c:pt idx="8">
                  <c:v>IDH</c:v>
                </c:pt>
                <c:pt idx="9">
                  <c:v>MU</c:v>
                </c:pt>
                <c:pt idx="10">
                  <c:v>SL</c:v>
                </c:pt>
              </c:strCache>
            </c:strRef>
          </c:cat>
          <c:val>
            <c:numRef>
              <c:f>Blad1!$C$2:$C$12</c:f>
              <c:numCache>
                <c:formatCode>General</c:formatCode>
                <c:ptCount val="11"/>
                <c:pt idx="0">
                  <c:v>1515</c:v>
                </c:pt>
                <c:pt idx="1">
                  <c:v>1053</c:v>
                </c:pt>
                <c:pt idx="2">
                  <c:v>828</c:v>
                </c:pt>
                <c:pt idx="3">
                  <c:v>467</c:v>
                </c:pt>
                <c:pt idx="4">
                  <c:v>213</c:v>
                </c:pt>
                <c:pt idx="5">
                  <c:v>817</c:v>
                </c:pt>
                <c:pt idx="6">
                  <c:v>888</c:v>
                </c:pt>
                <c:pt idx="7">
                  <c:v>233</c:v>
                </c:pt>
                <c:pt idx="8">
                  <c:v>503</c:v>
                </c:pt>
                <c:pt idx="9">
                  <c:v>231</c:v>
                </c:pt>
                <c:pt idx="10">
                  <c:v>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94-459D-A0B3-2FD494690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8828016"/>
        <c:axId val="288827232"/>
        <c:axId val="0"/>
      </c:bar3DChart>
      <c:catAx>
        <c:axId val="28882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88827232"/>
        <c:crosses val="autoZero"/>
        <c:auto val="1"/>
        <c:lblAlgn val="ctr"/>
        <c:lblOffset val="100"/>
        <c:noMultiLvlLbl val="0"/>
      </c:catAx>
      <c:valAx>
        <c:axId val="28882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8882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442089487251148"/>
          <c:y val="4.6789413970838238E-2"/>
          <c:w val="0.38877021520616678"/>
          <c:h val="0.215272073594737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7784A-2428-41CD-A717-EE04528CBABE}" type="datetimeFigureOut">
              <a:rPr lang="sv-SE" smtClean="0"/>
              <a:t>2018-02-03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98C04-2D52-4CDA-A2B3-30BE582D92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874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98C04-2D52-4CDA-A2B3-30BE582D928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29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CE4E-8425-461C-B1AD-D5EDA7210F97}" type="datetimeFigureOut">
              <a:rPr lang="sv-SE" smtClean="0"/>
              <a:pPr/>
              <a:t>2018-02-03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842A-D9F5-49F7-B126-A6A5DCCE48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562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CE4E-8425-461C-B1AD-D5EDA7210F97}" type="datetimeFigureOut">
              <a:rPr lang="sv-SE" smtClean="0"/>
              <a:pPr/>
              <a:t>2018-02-03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842A-D9F5-49F7-B126-A6A5DCCE48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732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CE4E-8425-461C-B1AD-D5EDA7210F97}" type="datetimeFigureOut">
              <a:rPr lang="sv-SE" smtClean="0"/>
              <a:pPr/>
              <a:t>2018-02-03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842A-D9F5-49F7-B126-A6A5DCCE48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248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CE4E-8425-461C-B1AD-D5EDA7210F97}" type="datetimeFigureOut">
              <a:rPr lang="sv-SE" smtClean="0"/>
              <a:pPr/>
              <a:t>2018-02-03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842A-D9F5-49F7-B126-A6A5DCCE48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59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CE4E-8425-461C-B1AD-D5EDA7210F97}" type="datetimeFigureOut">
              <a:rPr lang="sv-SE" smtClean="0"/>
              <a:pPr/>
              <a:t>2018-02-03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842A-D9F5-49F7-B126-A6A5DCCE48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746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CE4E-8425-461C-B1AD-D5EDA7210F97}" type="datetimeFigureOut">
              <a:rPr lang="sv-SE" smtClean="0"/>
              <a:pPr/>
              <a:t>2018-02-03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842A-D9F5-49F7-B126-A6A5DCCE48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448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CE4E-8425-461C-B1AD-D5EDA7210F97}" type="datetimeFigureOut">
              <a:rPr lang="sv-SE" smtClean="0"/>
              <a:pPr/>
              <a:t>2018-02-03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842A-D9F5-49F7-B126-A6A5DCCE48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329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CE4E-8425-461C-B1AD-D5EDA7210F97}" type="datetimeFigureOut">
              <a:rPr lang="sv-SE" smtClean="0"/>
              <a:pPr/>
              <a:t>2018-02-03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842A-D9F5-49F7-B126-A6A5DCCE48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646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CE4E-8425-461C-B1AD-D5EDA7210F97}" type="datetimeFigureOut">
              <a:rPr lang="sv-SE" smtClean="0"/>
              <a:pPr/>
              <a:t>2018-02-03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842A-D9F5-49F7-B126-A6A5DCCE48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26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CE4E-8425-461C-B1AD-D5EDA7210F97}" type="datetimeFigureOut">
              <a:rPr lang="sv-SE" smtClean="0"/>
              <a:pPr/>
              <a:t>2018-02-03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842A-D9F5-49F7-B126-A6A5DCCE48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96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CE4E-8425-461C-B1AD-D5EDA7210F97}" type="datetimeFigureOut">
              <a:rPr lang="sv-SE" smtClean="0"/>
              <a:pPr/>
              <a:t>2018-02-03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842A-D9F5-49F7-B126-A6A5DCCE48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2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CCE4E-8425-461C-B1AD-D5EDA7210F97}" type="datetimeFigureOut">
              <a:rPr lang="sv-SE" smtClean="0"/>
              <a:pPr/>
              <a:t>2018-02-03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842A-D9F5-49F7-B126-A6A5DCCE48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76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3550146"/>
            <a:ext cx="9144000" cy="1293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b="1" dirty="0" err="1">
                <a:latin typeface="Segoe UI" pitchFamily="34" charset="0"/>
                <a:cs typeface="Segoe UI" pitchFamily="34" charset="0"/>
              </a:rPr>
              <a:t>Language</a:t>
            </a:r>
            <a:r>
              <a:rPr lang="sv-SE" sz="3600" b="1" dirty="0">
                <a:latin typeface="Segoe UI" pitchFamily="34" charset="0"/>
                <a:cs typeface="Segoe UI" pitchFamily="34" charset="0"/>
              </a:rPr>
              <a:t>, media and </a:t>
            </a:r>
            <a:r>
              <a:rPr lang="sv-SE" sz="3600" b="1" dirty="0" err="1">
                <a:latin typeface="Segoe UI" pitchFamily="34" charset="0"/>
                <a:cs typeface="Segoe UI" pitchFamily="34" charset="0"/>
              </a:rPr>
              <a:t>communication</a:t>
            </a:r>
            <a:endParaRPr lang="sv-SE" sz="3600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204367" cy="210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62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764590" y="5517231"/>
            <a:ext cx="627980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sv-SE" sz="1600" dirty="0" err="1"/>
              <a:t>Comment</a:t>
            </a:r>
            <a:r>
              <a:rPr lang="sv-SE" sz="1600" dirty="0"/>
              <a:t>: </a:t>
            </a:r>
            <a:br>
              <a:rPr lang="sv-SE" sz="1600" dirty="0"/>
            </a:br>
            <a:r>
              <a:rPr lang="sv-SE" sz="1600" dirty="0"/>
              <a:t>The </a:t>
            </a:r>
            <a:r>
              <a:rPr lang="sv-SE" sz="1600" dirty="0" err="1"/>
              <a:t>response</a:t>
            </a:r>
            <a:r>
              <a:rPr lang="sv-SE" sz="1600" dirty="0"/>
              <a:t> alternatives </a:t>
            </a:r>
            <a:r>
              <a:rPr lang="sv-SE" sz="1600" dirty="0" err="1"/>
              <a:t>refers</a:t>
            </a:r>
            <a:r>
              <a:rPr lang="sv-SE" sz="1600" dirty="0"/>
              <a:t> to positive </a:t>
            </a:r>
            <a:r>
              <a:rPr lang="sv-SE" sz="1600" dirty="0" err="1"/>
              <a:t>results</a:t>
            </a:r>
            <a:r>
              <a:rPr lang="sv-SE" sz="1600" dirty="0"/>
              <a:t> as </a:t>
            </a:r>
            <a:r>
              <a:rPr lang="en-US" sz="1600" dirty="0"/>
              <a:t>satisfied/quite satisfied and good/pretty good.</a:t>
            </a:r>
            <a:r>
              <a:rPr lang="sv-SE" sz="1600" dirty="0"/>
              <a:t> The </a:t>
            </a:r>
            <a:r>
              <a:rPr lang="sv-SE" sz="1600" dirty="0" err="1"/>
              <a:t>numbers</a:t>
            </a:r>
            <a:r>
              <a:rPr lang="sv-SE" sz="1600" dirty="0"/>
              <a:t> </a:t>
            </a:r>
            <a:r>
              <a:rPr lang="sv-SE" sz="1600" dirty="0" err="1"/>
              <a:t>are</a:t>
            </a:r>
            <a:r>
              <a:rPr lang="sv-SE" sz="1600" dirty="0"/>
              <a:t> </a:t>
            </a:r>
            <a:r>
              <a:rPr lang="sv-SE" sz="1600" dirty="0" err="1"/>
              <a:t>rounded</a:t>
            </a:r>
            <a:r>
              <a:rPr lang="sv-SE" sz="1600" dirty="0"/>
              <a:t> to the </a:t>
            </a:r>
            <a:r>
              <a:rPr lang="sv-SE" sz="1600" dirty="0" err="1"/>
              <a:t>nearest</a:t>
            </a:r>
            <a:r>
              <a:rPr lang="sv-SE" sz="1600" dirty="0"/>
              <a:t> </a:t>
            </a:r>
            <a:r>
              <a:rPr lang="sv-SE" sz="1600" dirty="0" err="1"/>
              <a:t>whole</a:t>
            </a:r>
            <a:r>
              <a:rPr lang="sv-SE" sz="1600" dirty="0"/>
              <a:t> </a:t>
            </a:r>
            <a:r>
              <a:rPr lang="sv-SE" sz="1600" dirty="0" err="1"/>
              <a:t>number</a:t>
            </a:r>
            <a:r>
              <a:rPr lang="sv-SE" sz="1600" dirty="0"/>
              <a:t>.</a:t>
            </a: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673287"/>
              </p:ext>
            </p:extLst>
          </p:nvPr>
        </p:nvGraphicFramePr>
        <p:xfrm>
          <a:off x="764590" y="1597694"/>
          <a:ext cx="6336704" cy="362728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2000" dirty="0">
                        <a:solidFill>
                          <a:srgbClr val="FF0000"/>
                        </a:solidFill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87857" marR="87857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 err="1">
                          <a:effectLst/>
                        </a:rPr>
                        <a:t>Grade</a:t>
                      </a:r>
                      <a:r>
                        <a:rPr lang="sv-SE" sz="2000" dirty="0">
                          <a:effectLst/>
                        </a:rPr>
                        <a:t> F-2</a:t>
                      </a:r>
                      <a:endParaRPr lang="sv-SE" sz="2000" b="0" dirty="0">
                        <a:solidFill>
                          <a:srgbClr val="FF0000"/>
                        </a:solidFill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87857" marR="87857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 err="1">
                          <a:effectLst/>
                        </a:rPr>
                        <a:t>Grade</a:t>
                      </a:r>
                      <a:r>
                        <a:rPr lang="sv-SE" sz="2000" dirty="0">
                          <a:effectLst/>
                        </a:rPr>
                        <a:t> 3-7</a:t>
                      </a:r>
                      <a:endParaRPr lang="sv-SE" sz="2000" b="0" dirty="0">
                        <a:solidFill>
                          <a:srgbClr val="FF0000"/>
                        </a:solidFill>
                        <a:effectLst/>
                        <a:latin typeface="Segoe UI"/>
                        <a:ea typeface="Calibri"/>
                        <a:cs typeface="Times New Roman"/>
                      </a:endParaRPr>
                    </a:p>
                  </a:txBody>
                  <a:tcPr marL="87857" marR="8785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728"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1. </a:t>
                      </a:r>
                      <a:r>
                        <a:rPr lang="sv-SE" sz="2000" kern="1200" dirty="0" err="1">
                          <a:effectLst/>
                        </a:rPr>
                        <a:t>Teaching</a:t>
                      </a:r>
                      <a:endParaRPr lang="sv-SE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100 %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98 %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728"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2. </a:t>
                      </a:r>
                      <a:r>
                        <a:rPr lang="sv-SE" sz="2000" kern="1200" dirty="0" err="1">
                          <a:effectLst/>
                        </a:rPr>
                        <a:t>Lessons</a:t>
                      </a:r>
                      <a:endParaRPr lang="sv-SE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100 %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95 %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728"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3. </a:t>
                      </a:r>
                      <a:r>
                        <a:rPr lang="sv-SE" sz="2000" kern="1200" dirty="0" err="1">
                          <a:effectLst/>
                        </a:rPr>
                        <a:t>Teaching</a:t>
                      </a:r>
                      <a:r>
                        <a:rPr lang="sv-SE" sz="2000" kern="1200" dirty="0">
                          <a:effectLst/>
                        </a:rPr>
                        <a:t> material</a:t>
                      </a:r>
                      <a:endParaRPr lang="sv-SE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100 %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89 %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728"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4. </a:t>
                      </a:r>
                      <a:r>
                        <a:rPr lang="sv-SE" sz="2000" kern="1200" dirty="0" err="1">
                          <a:effectLst/>
                        </a:rPr>
                        <a:t>Study</a:t>
                      </a:r>
                      <a:r>
                        <a:rPr lang="sv-SE" sz="2000" kern="1200" dirty="0">
                          <a:effectLst/>
                        </a:rPr>
                        <a:t> </a:t>
                      </a:r>
                      <a:r>
                        <a:rPr lang="sv-SE" sz="2000" kern="1200" dirty="0" err="1">
                          <a:effectLst/>
                        </a:rPr>
                        <a:t>results</a:t>
                      </a:r>
                      <a:endParaRPr lang="sv-SE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100 %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98 %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728"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5. </a:t>
                      </a:r>
                      <a:r>
                        <a:rPr lang="sv-SE" sz="2000" kern="1200" dirty="0" err="1">
                          <a:effectLst/>
                        </a:rPr>
                        <a:t>Influence</a:t>
                      </a:r>
                      <a:endParaRPr lang="sv-SE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100 %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93 %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728"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6. </a:t>
                      </a:r>
                      <a:r>
                        <a:rPr lang="sv-SE" sz="2000" kern="1200" dirty="0" err="1">
                          <a:effectLst/>
                        </a:rPr>
                        <a:t>Treatment</a:t>
                      </a:r>
                      <a:endParaRPr lang="sv-SE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100 %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98 %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728"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7. Forms </a:t>
                      </a:r>
                      <a:r>
                        <a:rPr lang="sv-SE" sz="2000" kern="1200" dirty="0" err="1">
                          <a:effectLst/>
                        </a:rPr>
                        <a:t>of</a:t>
                      </a:r>
                      <a:r>
                        <a:rPr lang="sv-SE" sz="2000" kern="1200" dirty="0">
                          <a:effectLst/>
                        </a:rPr>
                        <a:t> </a:t>
                      </a:r>
                      <a:r>
                        <a:rPr lang="sv-SE" sz="2000" kern="1200" dirty="0" err="1">
                          <a:effectLst/>
                        </a:rPr>
                        <a:t>study</a:t>
                      </a:r>
                      <a:endParaRPr lang="sv-SE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/>
                      <a:r>
                        <a:rPr lang="sv-S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97 %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728"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8. </a:t>
                      </a:r>
                      <a:r>
                        <a:rPr lang="sv-SE" sz="2000" kern="1200" dirty="0" err="1">
                          <a:effectLst/>
                        </a:rPr>
                        <a:t>Homework</a:t>
                      </a:r>
                      <a:endParaRPr lang="sv-SE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96 %</a:t>
                      </a:r>
                      <a:endParaRPr lang="sv-S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728">
                <a:tc>
                  <a:txBody>
                    <a:bodyPr/>
                    <a:lstStyle/>
                    <a:p>
                      <a:pPr marL="0" marR="0" lvl="0" indent="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kern="1200" dirty="0">
                          <a:effectLst/>
                        </a:rPr>
                        <a:t>Overall </a:t>
                      </a:r>
                      <a:r>
                        <a:rPr lang="sv-SE" sz="2000" kern="1200" dirty="0" err="1">
                          <a:effectLst/>
                        </a:rPr>
                        <a:t>assessment</a:t>
                      </a:r>
                      <a:endParaRPr lang="sv-SE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100 %</a:t>
                      </a:r>
                      <a:endParaRPr lang="sv-SE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sv-SE" sz="2000" kern="1200" dirty="0">
                          <a:effectLst/>
                        </a:rPr>
                        <a:t>96 %</a:t>
                      </a:r>
                      <a:endParaRPr lang="sv-SE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Our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 students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thrive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630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Språkskolan is </a:t>
            </a:r>
            <a:r>
              <a:rPr lang="sv-SE" dirty="0" err="1"/>
              <a:t>run</a:t>
            </a:r>
            <a:r>
              <a:rPr lang="sv-SE" dirty="0"/>
              <a:t> as an </a:t>
            </a:r>
            <a:r>
              <a:rPr lang="sv-SE" dirty="0" err="1"/>
              <a:t>economic</a:t>
            </a:r>
            <a:r>
              <a:rPr lang="sv-SE" dirty="0"/>
              <a:t> association </a:t>
            </a:r>
            <a:r>
              <a:rPr lang="sv-SE" dirty="0" err="1"/>
              <a:t>without</a:t>
            </a:r>
            <a:r>
              <a:rPr lang="sv-SE" dirty="0"/>
              <a:t> profit interests,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surplus</a:t>
            </a:r>
            <a:r>
              <a:rPr lang="sv-SE" dirty="0"/>
              <a:t> is </a:t>
            </a:r>
            <a:r>
              <a:rPr lang="sv-SE" dirty="0" err="1"/>
              <a:t>returned</a:t>
            </a:r>
            <a:r>
              <a:rPr lang="sv-SE" dirty="0"/>
              <a:t> </a:t>
            </a:r>
            <a:r>
              <a:rPr lang="sv-SE" dirty="0" err="1"/>
              <a:t>directly</a:t>
            </a:r>
            <a:r>
              <a:rPr lang="sv-SE" dirty="0"/>
              <a:t> to the association.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Economic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 Association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05" y="3356992"/>
            <a:ext cx="4811965" cy="320238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3501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0" y="1290628"/>
            <a:ext cx="9144000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sv-SE" sz="2600" b="1" dirty="0">
              <a:latin typeface="Segoe UI" pitchFamily="34" charset="0"/>
              <a:ea typeface="+mj-ea"/>
              <a:cs typeface="Segoe UI" pitchFamily="34" charset="0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"/>
          <a:stretch/>
        </p:blipFill>
        <p:spPr>
          <a:xfrm rot="-60000">
            <a:off x="-372679" y="3305312"/>
            <a:ext cx="8901591" cy="5001022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Språkskolan</a:t>
            </a: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539552" y="1556792"/>
            <a:ext cx="7344816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ts val="800"/>
              </a:spcBef>
              <a:spcAft>
                <a:spcPts val="1100"/>
              </a:spcAft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Complete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primary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school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from pre-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school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to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grade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9</a:t>
            </a: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Newly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built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, modern,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bright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and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fresh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New,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bigger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school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yard</a:t>
            </a: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665" y="-9053"/>
            <a:ext cx="1671335" cy="68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29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dirty="0"/>
              <a:t>Independent students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self</a:t>
            </a:r>
            <a:r>
              <a:rPr lang="sv-SE" dirty="0"/>
              <a:t>-image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dirty="0" err="1"/>
              <a:t>Can</a:t>
            </a:r>
            <a:r>
              <a:rPr lang="sv-SE" dirty="0"/>
              <a:t> and </a:t>
            </a:r>
            <a:r>
              <a:rPr lang="sv-SE" dirty="0" err="1"/>
              <a:t>dares</a:t>
            </a:r>
            <a:r>
              <a:rPr lang="sv-SE" dirty="0"/>
              <a:t> to express </a:t>
            </a:r>
            <a:r>
              <a:rPr lang="sv-SE" dirty="0" err="1"/>
              <a:t>themselves</a:t>
            </a:r>
            <a:endParaRPr lang="sv-SE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dirty="0" err="1"/>
              <a:t>Well</a:t>
            </a:r>
            <a:r>
              <a:rPr lang="sv-SE" dirty="0"/>
              <a:t> </a:t>
            </a:r>
            <a:r>
              <a:rPr lang="sv-SE" dirty="0" err="1"/>
              <a:t>equipped</a:t>
            </a:r>
            <a:r>
              <a:rPr lang="sv-SE" dirty="0"/>
              <a:t> for </a:t>
            </a:r>
            <a:r>
              <a:rPr lang="sv-SE" dirty="0" err="1"/>
              <a:t>future</a:t>
            </a:r>
            <a:r>
              <a:rPr lang="sv-SE" dirty="0"/>
              <a:t> studies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Our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vision</a:t>
            </a:r>
          </a:p>
        </p:txBody>
      </p:sp>
    </p:spTree>
    <p:extLst>
      <p:ext uri="{BB962C8B-B14F-4D97-AF65-F5344CB8AC3E}">
        <p14:creationId xmlns:p14="http://schemas.microsoft.com/office/powerpoint/2010/main" val="1818267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683568" y="1556792"/>
            <a:ext cx="6912768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Good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and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nutritious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food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indent="358775">
              <a:buSzPct val="120000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makes students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more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alert</a:t>
            </a:r>
            <a:b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</a:br>
            <a:endParaRPr lang="sv-SE" sz="16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A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lot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of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organic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and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locally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>
              <a:buSzPct val="120000"/>
              <a:tabLst>
                <a:tab pos="360363" algn="l"/>
              </a:tabLst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produced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ingredients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>
              <a:buSzPct val="120000"/>
            </a:pPr>
            <a:endParaRPr lang="sv-SE" sz="6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Bigger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possibility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for</a:t>
            </a:r>
          </a:p>
          <a:p>
            <a:pPr indent="358775">
              <a:buSzPct val="120000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origin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control</a:t>
            </a:r>
            <a:b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</a:br>
            <a:endParaRPr lang="sv-SE" sz="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Less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processed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foods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150000"/>
              </a:lnSpc>
              <a:buSzPct val="120000"/>
            </a:pPr>
            <a:endParaRPr lang="sv-SE" sz="2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Reduced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transports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Food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 from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our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own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kitchen</a:t>
            </a:r>
            <a:endParaRPr lang="sv-SE" sz="3600" b="1" i="1" dirty="0">
              <a:solidFill>
                <a:srgbClr val="6B95C7"/>
              </a:solidFill>
              <a:latin typeface="Segoe UI Semibold" panose="020B0702040204020203" pitchFamily="34" charset="0"/>
              <a:cs typeface="Segoe UI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3811"/>
          <a:stretch/>
        </p:blipFill>
        <p:spPr>
          <a:xfrm>
            <a:off x="5652120" y="1916832"/>
            <a:ext cx="2952328" cy="278358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5429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395536" y="1556792"/>
            <a:ext cx="4392488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Early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language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learning</a:t>
            </a:r>
            <a:endParaRPr lang="sv-SE" sz="24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Proficient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in English</a:t>
            </a: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Smaller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groups</a:t>
            </a:r>
            <a:b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</a:b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–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more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teachers</a:t>
            </a:r>
            <a:endParaRPr lang="sv-SE" sz="24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Good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learning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environment</a:t>
            </a:r>
            <a:endParaRPr lang="sv-SE" sz="24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High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level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of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knowledge</a:t>
            </a:r>
            <a:endParaRPr lang="sv-SE" sz="24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Good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conflict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management</a:t>
            </a:r>
            <a:b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</a:b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–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safe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children</a:t>
            </a:r>
            <a:endParaRPr lang="sv-SE" sz="24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This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 is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why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you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should</a:t>
            </a:r>
            <a:endParaRPr lang="sv-SE" sz="3600" b="1" i="1" dirty="0">
              <a:solidFill>
                <a:srgbClr val="6B95C7"/>
              </a:solidFill>
              <a:latin typeface="Segoe UI Semibold" panose="020B0702040204020203" pitchFamily="34" charset="0"/>
              <a:cs typeface="Segoe UI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choose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 Språkskolan!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4355976" y="1537139"/>
            <a:ext cx="4104456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Individualized</a:t>
            </a:r>
            <a:endParaRPr lang="sv-SE" sz="24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All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children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are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seen</a:t>
            </a:r>
            <a:r>
              <a:rPr lang="sv-SE" sz="24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!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/>
          <a:stretch/>
        </p:blipFill>
        <p:spPr>
          <a:xfrm>
            <a:off x="5004048" y="2852936"/>
            <a:ext cx="2365968" cy="333957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957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Our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profile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languages</a:t>
            </a:r>
            <a:endParaRPr lang="sv-SE" sz="3600" b="1" i="1" dirty="0">
              <a:solidFill>
                <a:srgbClr val="6B95C7"/>
              </a:solidFill>
              <a:latin typeface="Segoe UI Semibold" panose="020B0702040204020203" pitchFamily="34" charset="0"/>
              <a:cs typeface="Segoe UI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90"/>
            <a:ext cx="1525838" cy="107823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6350" stA="10000" endPos="35000" dir="5400000" sy="-100000" algn="bl" rotWithShape="0"/>
          </a:effec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262" y="4437112"/>
            <a:ext cx="1525824" cy="1078225"/>
          </a:xfrm>
          <a:prstGeom prst="rect">
            <a:avLst/>
          </a:prstGeom>
          <a:effectLst>
            <a:reflection blurRad="6350" stA="10000" endPos="35000" dir="5400000" sy="-100000" algn="bl" rotWithShape="0"/>
          </a:effec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6" y="2420888"/>
            <a:ext cx="1525824" cy="107822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6350" stA="10000" endPos="35000" dir="5400000" sy="-100000" algn="bl" rotWithShape="0"/>
          </a:effectLst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50" y="2420888"/>
            <a:ext cx="1525824" cy="107822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6350" stA="10000" endPos="35000" dir="5400000" sy="-100000" algn="bl" rotWithShape="0"/>
          </a:effectLst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954" y="2420888"/>
            <a:ext cx="1525824" cy="107822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6350" stA="10000" endPos="35000" dir="5400000" sy="-100000" algn="bl" rotWithShape="0"/>
          </a:effectLst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43" y="2420888"/>
            <a:ext cx="1525824" cy="107822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6350" stA="10000" endPos="35000" dir="5400000" sy="-100000" algn="bl" rotWithShape="0"/>
          </a:effectLst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110219C-D3E9-4BEA-BF0A-9C11EAF4FC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76" y="4077072"/>
            <a:ext cx="1558263" cy="1944217"/>
          </a:xfrm>
          <a:prstGeom prst="rect">
            <a:avLst/>
          </a:prstGeom>
          <a:effectLst>
            <a:reflection blurRad="6350" stA="100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508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72008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2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Number</a:t>
            </a:r>
            <a:r>
              <a:rPr lang="sv-SE" sz="32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</a:t>
            </a:r>
            <a:r>
              <a:rPr lang="sv-SE" sz="32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of</a:t>
            </a:r>
            <a:r>
              <a:rPr lang="sv-SE" sz="32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</a:t>
            </a:r>
            <a:r>
              <a:rPr lang="sv-SE" sz="32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language</a:t>
            </a:r>
            <a:r>
              <a:rPr lang="sv-SE" sz="32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</a:t>
            </a:r>
            <a:r>
              <a:rPr lang="sv-SE" sz="32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hours</a:t>
            </a:r>
            <a:r>
              <a:rPr lang="sv-SE" sz="32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at Språkskolan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48897092"/>
              </p:ext>
            </p:extLst>
          </p:nvPr>
        </p:nvGraphicFramePr>
        <p:xfrm>
          <a:off x="395536" y="1628800"/>
          <a:ext cx="712879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1763688" y="585944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English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302642" y="5806494"/>
            <a:ext cx="3186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Language</a:t>
            </a:r>
            <a:r>
              <a:rPr lang="sv-SE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choice</a:t>
            </a:r>
          </a:p>
          <a:p>
            <a:pPr algn="ctr">
              <a:lnSpc>
                <a:spcPct val="150000"/>
              </a:lnSpc>
            </a:pPr>
            <a:r>
              <a:rPr lang="sv-SE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sv-SE" sz="1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sv-SE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sv-SE" sz="1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which</a:t>
            </a:r>
            <a:r>
              <a:rPr lang="sv-SE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60 min/w is </a:t>
            </a:r>
            <a:r>
              <a:rPr lang="sv-SE" sz="1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student’s</a:t>
            </a:r>
            <a:r>
              <a:rPr lang="sv-SE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choice</a:t>
            </a:r>
          </a:p>
        </p:txBody>
      </p:sp>
    </p:spTree>
    <p:extLst>
      <p:ext uri="{BB962C8B-B14F-4D97-AF65-F5344CB8AC3E}">
        <p14:creationId xmlns:p14="http://schemas.microsoft.com/office/powerpoint/2010/main" val="206771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683568" y="1556792"/>
            <a:ext cx="6048672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The students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practice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oral and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written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communication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Converse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Explains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Argues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Presents</a:t>
            </a: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Debates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Express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themselves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Communication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47" y="2780928"/>
            <a:ext cx="3961081" cy="264072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122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Media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communications</a:t>
            </a:r>
            <a:endParaRPr lang="sv-SE" sz="3600" b="1" i="1" dirty="0">
              <a:solidFill>
                <a:srgbClr val="6B95C7"/>
              </a:solidFill>
              <a:latin typeface="Segoe UI Semibold" panose="020B0702040204020203" pitchFamily="34" charset="0"/>
              <a:ea typeface="+mj-ea"/>
              <a:cs typeface="Segoe UI" pitchFamily="34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683568" y="1556792"/>
            <a:ext cx="6696744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Cross-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curricular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with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image, video,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photo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and audio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production</a:t>
            </a:r>
            <a:b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</a:b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School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paper and </a:t>
            </a:r>
            <a:b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</a:b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student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blogs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Fundamental</a:t>
            </a:r>
            <a:b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</a:b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teaching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in media </a:t>
            </a:r>
            <a:b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</a:b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production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as</a:t>
            </a:r>
            <a:b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</a:b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student’s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choice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6"/>
            <a:ext cx="3921874" cy="260631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4674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953851" y="1546041"/>
            <a:ext cx="6048672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SzPct val="120000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The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teaching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is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adapted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to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each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student,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their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knowledge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experience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background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and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needs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Individualization</a:t>
            </a:r>
            <a:endParaRPr lang="sv-SE" sz="3600" b="1" i="1" dirty="0">
              <a:solidFill>
                <a:srgbClr val="6B95C7"/>
              </a:solidFill>
              <a:latin typeface="Segoe UI Semibold" panose="020B0702040204020203" pitchFamily="34" charset="0"/>
              <a:ea typeface="+mj-ea"/>
              <a:cs typeface="Segoe UI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84" y="3356992"/>
            <a:ext cx="4657405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7116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683568" y="1556792"/>
            <a:ext cx="6696744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32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32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Practically</a:t>
            </a:r>
            <a:endParaRPr lang="sv-SE" sz="32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32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32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Theoretically</a:t>
            </a:r>
            <a:endParaRPr lang="sv-SE" sz="32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32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Art</a:t>
            </a: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32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Music</a:t>
            </a: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32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32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Movement</a:t>
            </a:r>
            <a:endParaRPr lang="sv-SE" sz="32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sv-SE" sz="32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Communication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Various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ways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of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learning</a:t>
            </a:r>
            <a:endParaRPr lang="sv-SE" sz="3600" b="1" i="1" dirty="0">
              <a:solidFill>
                <a:srgbClr val="6B95C7"/>
              </a:solidFill>
              <a:latin typeface="Segoe UI Semibold" panose="020B0702040204020203" pitchFamily="34" charset="0"/>
              <a:cs typeface="Segoe UI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81" y="1772816"/>
            <a:ext cx="4352501" cy="330925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811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 txBox="1">
            <a:spLocks noChangeArrowheads="1"/>
          </p:cNvSpPr>
          <p:nvPr/>
        </p:nvSpPr>
        <p:spPr>
          <a:xfrm>
            <a:off x="683568" y="1556792"/>
            <a:ext cx="6696744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Mandarin or programming</a:t>
            </a:r>
          </a:p>
          <a:p>
            <a:pPr>
              <a:buSzPct val="120000"/>
            </a:pP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Conversational</a:t>
            </a: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 English </a:t>
            </a:r>
          </a:p>
          <a:p>
            <a:pPr>
              <a:buSzPct val="120000"/>
            </a:pP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sv-SE" sz="2800" dirty="0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Media </a:t>
            </a:r>
            <a:r>
              <a:rPr lang="sv-SE" sz="2800" dirty="0" err="1">
                <a:latin typeface="Segoe UI Semibold" panose="020B0702040204020203" pitchFamily="34" charset="0"/>
                <a:ea typeface="Segoe UI" pitchFamily="34" charset="0"/>
                <a:cs typeface="Segoe UI" pitchFamily="34" charset="0"/>
              </a:rPr>
              <a:t>communication</a:t>
            </a:r>
            <a:endParaRPr lang="sv-SE" sz="2800" dirty="0">
              <a:latin typeface="Segoe UI Semibold" panose="020B07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Student’s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choice from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grade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ea typeface="+mj-ea"/>
                <a:cs typeface="Segoe UI" pitchFamily="34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365374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0" y="652975"/>
            <a:ext cx="7956376" cy="6524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Comparison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Språkskolan’s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timetable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with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guaranteed</a:t>
            </a:r>
            <a:r>
              <a:rPr lang="sv-SE" sz="3600" b="1" i="1" dirty="0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 </a:t>
            </a:r>
            <a:r>
              <a:rPr lang="sv-SE" sz="3600" b="1" i="1" dirty="0" err="1">
                <a:solidFill>
                  <a:srgbClr val="6B95C7"/>
                </a:solidFill>
                <a:latin typeface="Segoe UI Semibold" panose="020B0702040204020203" pitchFamily="34" charset="0"/>
                <a:cs typeface="Segoe UI" pitchFamily="34" charset="0"/>
              </a:rPr>
              <a:t>hours</a:t>
            </a:r>
            <a:endParaRPr lang="sv-SE" sz="3600" b="1" i="1" dirty="0">
              <a:solidFill>
                <a:srgbClr val="6B95C7"/>
              </a:solidFill>
              <a:latin typeface="Segoe UI Semibold" panose="020B0702040204020203" pitchFamily="34" charset="0"/>
              <a:cs typeface="Segoe UI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68649723"/>
              </p:ext>
            </p:extLst>
          </p:nvPr>
        </p:nvGraphicFramePr>
        <p:xfrm>
          <a:off x="395536" y="2204864"/>
          <a:ext cx="712879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6409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13874</TotalTime>
  <Words>282</Words>
  <Application>Microsoft Office PowerPoint</Application>
  <PresentationFormat>Bildspel på skärmen (4:3)</PresentationFormat>
  <Paragraphs>100</Paragraphs>
  <Slides>15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1" baseType="lpstr">
      <vt:lpstr>Arial</vt:lpstr>
      <vt:lpstr>Calibri</vt:lpstr>
      <vt:lpstr>Segoe UI</vt:lpstr>
      <vt:lpstr>Segoe UI Semibold</vt:lpstr>
      <vt:lpstr>Times New Roman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WP</dc:creator>
  <cp:lastModifiedBy>eltsac</cp:lastModifiedBy>
  <cp:revision>103</cp:revision>
  <dcterms:created xsi:type="dcterms:W3CDTF">2014-01-11T22:41:46Z</dcterms:created>
  <dcterms:modified xsi:type="dcterms:W3CDTF">2018-02-03T19:22:18Z</dcterms:modified>
</cp:coreProperties>
</file>