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823" r:id="rId6"/>
  </p:sldMasterIdLst>
  <p:notesMasterIdLst>
    <p:notesMasterId r:id="rId15"/>
  </p:notesMasterIdLst>
  <p:handoutMasterIdLst>
    <p:handoutMasterId r:id="rId16"/>
  </p:handoutMasterIdLst>
  <p:sldIdLst>
    <p:sldId id="467" r:id="rId7"/>
    <p:sldId id="497" r:id="rId8"/>
    <p:sldId id="502" r:id="rId9"/>
    <p:sldId id="491" r:id="rId10"/>
    <p:sldId id="498" r:id="rId11"/>
    <p:sldId id="499" r:id="rId12"/>
    <p:sldId id="500" r:id="rId13"/>
    <p:sldId id="501" r:id="rId14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6C8"/>
    <a:srgbClr val="7991D3"/>
    <a:srgbClr val="BCC8E9"/>
    <a:srgbClr val="365ABD"/>
    <a:srgbClr val="D7DEF2"/>
    <a:srgbClr val="AFBDE5"/>
    <a:srgbClr val="000000"/>
    <a:srgbClr val="2699D6"/>
    <a:srgbClr val="2594CB"/>
    <a:srgbClr val="D4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6" autoAdjust="0"/>
  </p:normalViewPr>
  <p:slideViewPr>
    <p:cSldViewPr showGuides="1">
      <p:cViewPr varScale="1">
        <p:scale>
          <a:sx n="93" d="100"/>
          <a:sy n="93" d="100"/>
        </p:scale>
        <p:origin x="5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56" y="84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9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23.5.2023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uva 50">
            <a:extLst>
              <a:ext uri="{FF2B5EF4-FFF2-40B4-BE49-F238E27FC236}">
                <a16:creationId xmlns:a16="http://schemas.microsoft.com/office/drawing/2014/main" id="{674E1DF1-D745-334E-A202-ECAD9A3D8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6" name="Kuva 5" descr="OKM tunnus">
            <a:extLst>
              <a:ext uri="{FF2B5EF4-FFF2-40B4-BE49-F238E27FC236}">
                <a16:creationId xmlns:a16="http://schemas.microsoft.com/office/drawing/2014/main" id="{521ABFCD-2186-CE4D-A151-299500C84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407035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5F1827F-8E8C-5B42-A090-FD39D83A450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1011" y="0"/>
            <a:ext cx="3342277" cy="5144389"/>
          </a:xfrm>
          <a:custGeom>
            <a:avLst/>
            <a:gdLst>
              <a:gd name="connsiteX0" fmla="*/ 770354 w 3342277"/>
              <a:gd name="connsiteY0" fmla="*/ 0 h 5144389"/>
              <a:gd name="connsiteX1" fmla="*/ 3342277 w 3342277"/>
              <a:gd name="connsiteY1" fmla="*/ 0 h 5144389"/>
              <a:gd name="connsiteX2" fmla="*/ 3342277 w 3342277"/>
              <a:gd name="connsiteY2" fmla="*/ 5144389 h 5144389"/>
              <a:gd name="connsiteX3" fmla="*/ 770608 w 3342277"/>
              <a:gd name="connsiteY3" fmla="*/ 5144389 h 5144389"/>
              <a:gd name="connsiteX4" fmla="*/ 228682 w 3342277"/>
              <a:gd name="connsiteY4" fmla="*/ 4017011 h 5144389"/>
              <a:gd name="connsiteX5" fmla="*/ 228682 w 3342277"/>
              <a:gd name="connsiteY5" fmla="*/ 4017010 h 5144389"/>
              <a:gd name="connsiteX6" fmla="*/ 770354 w 3342277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7" h="5144389">
                <a:moveTo>
                  <a:pt x="770354" y="0"/>
                </a:moveTo>
                <a:lnTo>
                  <a:pt x="3342277" y="0"/>
                </a:lnTo>
                <a:lnTo>
                  <a:pt x="3342277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20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EFA58025-3BEB-1244-B3D7-D5C30F1EB5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1045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25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25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93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DDF7441-7928-9E42-82AB-465A134D7F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5CA1CE7-8F4F-5B49-958F-CF66876383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5980BBF-5861-3947-8AC7-DFFF03BF55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6EEA18D-8E5C-DF42-9F29-35C93C90F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OKM tunnus">
            <a:extLst>
              <a:ext uri="{FF2B5EF4-FFF2-40B4-BE49-F238E27FC236}">
                <a16:creationId xmlns:a16="http://schemas.microsoft.com/office/drawing/2014/main" id="{45232931-1C90-3C47-94AA-6914584BF7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407035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1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D3D6CFC-6956-3848-B237-B89464381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0600" y="0"/>
            <a:ext cx="30734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OKM tunnus">
            <a:extLst>
              <a:ext uri="{FF2B5EF4-FFF2-40B4-BE49-F238E27FC236}">
                <a16:creationId xmlns:a16="http://schemas.microsoft.com/office/drawing/2014/main" id="{7555AA51-3D4D-0C4F-962B-BB19A193F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407035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6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C533C68-251E-E644-B3E6-CDE0C3002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03EED3F-305C-434F-87FD-DB87F4645C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CB053BE-F551-0641-BB2A-654A312D8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08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0330A5-0DA1-C444-9FE6-FC75D0C67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7DC8F35-B537-CB41-A279-87DE00C45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EC919DBA-775F-C143-BA1A-8BEA2775CF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30259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21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807B0C4-9666-9848-AF9A-184E8E892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8A7AEA6C-467C-E44B-8F40-1B88B2864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54496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56E39FF-341C-174F-B79A-8E3348F9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0600" y="0"/>
            <a:ext cx="30734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2" name="Kuva 1" descr="OKM tunnus">
            <a:extLst>
              <a:ext uri="{FF2B5EF4-FFF2-40B4-BE49-F238E27FC236}">
                <a16:creationId xmlns:a16="http://schemas.microsoft.com/office/drawing/2014/main" id="{DD76CD99-B8E4-8B4F-A6E2-425631DD25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407035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47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C4985D96-D16C-0C49-AE04-3E3B6781098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1" y="0"/>
            <a:ext cx="3342277" cy="5144389"/>
          </a:xfrm>
          <a:custGeom>
            <a:avLst/>
            <a:gdLst>
              <a:gd name="connsiteX0" fmla="*/ 770354 w 3342277"/>
              <a:gd name="connsiteY0" fmla="*/ 0 h 5144389"/>
              <a:gd name="connsiteX1" fmla="*/ 3342277 w 3342277"/>
              <a:gd name="connsiteY1" fmla="*/ 0 h 5144389"/>
              <a:gd name="connsiteX2" fmla="*/ 3342277 w 3342277"/>
              <a:gd name="connsiteY2" fmla="*/ 5144389 h 5144389"/>
              <a:gd name="connsiteX3" fmla="*/ 770608 w 3342277"/>
              <a:gd name="connsiteY3" fmla="*/ 5144389 h 5144389"/>
              <a:gd name="connsiteX4" fmla="*/ 228682 w 3342277"/>
              <a:gd name="connsiteY4" fmla="*/ 4017011 h 5144389"/>
              <a:gd name="connsiteX5" fmla="*/ 228682 w 3342277"/>
              <a:gd name="connsiteY5" fmla="*/ 4017010 h 5144389"/>
              <a:gd name="connsiteX6" fmla="*/ 770354 w 3342277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7" h="5144389">
                <a:moveTo>
                  <a:pt x="770354" y="0"/>
                </a:moveTo>
                <a:lnTo>
                  <a:pt x="3342277" y="0"/>
                </a:lnTo>
                <a:lnTo>
                  <a:pt x="3342277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540000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5220000" cy="339300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699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26EC93E-9CA7-3D43-919D-2096F1FC30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1045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4" y="235340"/>
            <a:ext cx="2700000" cy="14723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923678"/>
            <a:ext cx="2520000" cy="288032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5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F540042-77BC-B146-A22F-6FF3D87A8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0F5E89F-08F7-A149-9295-A56E25A34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41EA593-14C4-1D42-92B9-CB410918A27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1011" y="0"/>
            <a:ext cx="3342277" cy="5144389"/>
          </a:xfrm>
          <a:custGeom>
            <a:avLst/>
            <a:gdLst>
              <a:gd name="connsiteX0" fmla="*/ 770354 w 3342277"/>
              <a:gd name="connsiteY0" fmla="*/ 0 h 5144389"/>
              <a:gd name="connsiteX1" fmla="*/ 3342277 w 3342277"/>
              <a:gd name="connsiteY1" fmla="*/ 0 h 5144389"/>
              <a:gd name="connsiteX2" fmla="*/ 3342277 w 3342277"/>
              <a:gd name="connsiteY2" fmla="*/ 5144389 h 5144389"/>
              <a:gd name="connsiteX3" fmla="*/ 770608 w 3342277"/>
              <a:gd name="connsiteY3" fmla="*/ 5144389 h 5144389"/>
              <a:gd name="connsiteX4" fmla="*/ 228682 w 3342277"/>
              <a:gd name="connsiteY4" fmla="*/ 4017011 h 5144389"/>
              <a:gd name="connsiteX5" fmla="*/ 228682 w 3342277"/>
              <a:gd name="connsiteY5" fmla="*/ 4017010 h 5144389"/>
              <a:gd name="connsiteX6" fmla="*/ 770354 w 3342277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7" h="5144389">
                <a:moveTo>
                  <a:pt x="770354" y="0"/>
                </a:moveTo>
                <a:lnTo>
                  <a:pt x="3342277" y="0"/>
                </a:lnTo>
                <a:lnTo>
                  <a:pt x="3342277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204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2A0F82-E5F3-EE40-B81C-F3A2AB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1045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25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25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75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8156CF1-980E-444A-931D-5876E4267D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65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7C6964E-0786-FF40-B4BA-E755C8993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197E10E-861F-5849-B6F7-776CAE87F9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7E9C38E-2F6C-9E42-91E3-93E7BC1CF3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1BB67230-D3A3-CB43-AFB8-13054FD235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 numCol="2" spcCol="21600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F6E8D17-ECF3-C846-8BF5-AA7D846A7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DA7F35A-0F53-AA4E-AF30-9AC7EEA5E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30259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8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 numCol="2" spcCol="28800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FEB4A1C-21E2-5A45-9B32-C9F9A76CA0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0586FE07-EAF6-4F43-BBE8-832795A49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54496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7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57DAEB74-FB0C-2547-BD81-2F55C505A58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1" y="0"/>
            <a:ext cx="3342277" cy="5144389"/>
          </a:xfrm>
          <a:custGeom>
            <a:avLst/>
            <a:gdLst>
              <a:gd name="connsiteX0" fmla="*/ 770354 w 3342277"/>
              <a:gd name="connsiteY0" fmla="*/ 0 h 5144389"/>
              <a:gd name="connsiteX1" fmla="*/ 3342277 w 3342277"/>
              <a:gd name="connsiteY1" fmla="*/ 0 h 5144389"/>
              <a:gd name="connsiteX2" fmla="*/ 3342277 w 3342277"/>
              <a:gd name="connsiteY2" fmla="*/ 5144389 h 5144389"/>
              <a:gd name="connsiteX3" fmla="*/ 770608 w 3342277"/>
              <a:gd name="connsiteY3" fmla="*/ 5144389 h 5144389"/>
              <a:gd name="connsiteX4" fmla="*/ 228682 w 3342277"/>
              <a:gd name="connsiteY4" fmla="*/ 4017011 h 5144389"/>
              <a:gd name="connsiteX5" fmla="*/ 228682 w 3342277"/>
              <a:gd name="connsiteY5" fmla="*/ 4017010 h 5144389"/>
              <a:gd name="connsiteX6" fmla="*/ 770354 w 3342277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7" h="5144389">
                <a:moveTo>
                  <a:pt x="770354" y="0"/>
                </a:moveTo>
                <a:lnTo>
                  <a:pt x="3342277" y="0"/>
                </a:lnTo>
                <a:lnTo>
                  <a:pt x="3342277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540000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5220000" cy="3393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4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15C6FFFD-BCC3-DA4A-8731-76F4841009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1045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4" y="235340"/>
            <a:ext cx="2700000" cy="14723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923678"/>
            <a:ext cx="2520000" cy="288032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95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1BBE0F1-831B-C54F-9352-AE500835A4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77D7CFB-35BF-5F46-9DF9-1E678FE86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600" y="4932000"/>
            <a:ext cx="19748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32000" y="234000"/>
            <a:ext cx="8077198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836" r:id="rId2"/>
    <p:sldLayoutId id="2147483776" r:id="rId3"/>
    <p:sldLayoutId id="2147483747" r:id="rId4"/>
    <p:sldLayoutId id="2147483817" r:id="rId5"/>
    <p:sldLayoutId id="2147483818" r:id="rId6"/>
    <p:sldLayoutId id="2147483819" r:id="rId7"/>
    <p:sldLayoutId id="2147483820" r:id="rId8"/>
    <p:sldLayoutId id="2147483803" r:id="rId9"/>
    <p:sldLayoutId id="2147483821" r:id="rId10"/>
    <p:sldLayoutId id="2147483822" r:id="rId11"/>
    <p:sldLayoutId id="2147483675" r:id="rId12"/>
    <p:sldLayoutId id="2147483691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32000" y="234000"/>
            <a:ext cx="8077198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78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37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D41793B-8337-724F-A4D1-F147F165F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6120680" cy="2095528"/>
          </a:xfrm>
        </p:spPr>
        <p:txBody>
          <a:bodyPr/>
          <a:lstStyle/>
          <a:p>
            <a:r>
              <a:rPr lang="fi-FI" dirty="0" smtClean="0"/>
              <a:t>Hallitusohjelmaneuvottelujen tuoreimmat kuulumiset</a:t>
            </a:r>
            <a:endParaRPr lang="fi-FI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8112E86-3EBB-8F48-8787-EE3A471D9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Sosiaalietiikan täydennyskoulutus</a:t>
            </a:r>
          </a:p>
          <a:p>
            <a:r>
              <a:rPr lang="fi-FI" dirty="0" smtClean="0"/>
              <a:t>23.5.2023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7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Hallitusneuvottelut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400" dirty="0" smtClean="0"/>
              <a:t>Hallitusneuvottelut on puolueiden välinen poliittinen prosessi, jota hallitustunnustelija johtaa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 smtClean="0"/>
              <a:t>Keskeisenä tavoitteena on sopia, mitä hallitus aikoo saada seuraavan neljän vuoden aikana aikaan</a:t>
            </a:r>
          </a:p>
          <a:p>
            <a:r>
              <a:rPr lang="fi-FI" sz="1400" dirty="0" smtClean="0"/>
              <a:t>Hallitusneuvotteluprosessien välillä on merkittäviä eroja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 smtClean="0"/>
              <a:t>Hallitusohjelman muoto – strateginen vai yksityiskohtaisempi?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 smtClean="0"/>
              <a:t>Kirjausten tarkkuus vaikuttaa neuvottelujen jälkeiseen </a:t>
            </a:r>
            <a:r>
              <a:rPr lang="fi-FI" sz="1400" dirty="0" smtClean="0"/>
              <a:t>valmisteluun/vaikuttamiseen</a:t>
            </a: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 marL="457200" indent="-457200">
              <a:buAutoNum type="arabicParenR"/>
            </a:pPr>
            <a:endParaRPr lang="fi-FI" sz="1400" dirty="0" smtClean="0"/>
          </a:p>
          <a:p>
            <a:pPr marL="457200" indent="-457200">
              <a:buAutoNum type="arabicParenR"/>
            </a:pPr>
            <a:endParaRPr lang="fi-FI" dirty="0" smtClean="0"/>
          </a:p>
          <a:p>
            <a:pPr marL="457200" indent="-457200">
              <a:buAutoNum type="arabicParenR"/>
            </a:pPr>
            <a:endParaRPr lang="fi-FI" dirty="0" smtClean="0"/>
          </a:p>
          <a:p>
            <a:pPr marL="457200" indent="-457200">
              <a:buAutoNum type="arabicParenR"/>
            </a:pP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491630"/>
            <a:ext cx="3859338" cy="25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915566"/>
            <a:ext cx="6670620" cy="3392487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3</a:t>
            </a:fld>
            <a:r>
              <a:rPr lang="fi-FI" smtClean="0"/>
              <a:t>  </a:t>
            </a:r>
            <a:r>
              <a:rPr lang="fi-FI" b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0" y="4873625"/>
            <a:ext cx="682625" cy="200025"/>
          </a:xfrm>
        </p:spPr>
        <p:txBody>
          <a:bodyPr/>
          <a:lstStyle/>
          <a:p>
            <a:fld id="{B0946121-9641-4246-86F5-98C73DC6AF7E}" type="datetime1">
              <a:rPr lang="fi-FI" smtClean="0"/>
              <a:t>23.5.2023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19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Hallitusneuvottelujen agenda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19622"/>
            <a:ext cx="5086187" cy="338415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161" y="1635646"/>
            <a:ext cx="3771978" cy="282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Kirkko kuultavana 8.5.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209610"/>
            <a:ext cx="4066856" cy="3030207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5</a:t>
            </a:fld>
            <a:r>
              <a:rPr lang="fi-FI" smtClean="0"/>
              <a:t>  </a:t>
            </a:r>
            <a:r>
              <a:rPr lang="fi-FI" b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0" y="4873625"/>
            <a:ext cx="682625" cy="200025"/>
          </a:xfrm>
        </p:spPr>
        <p:txBody>
          <a:bodyPr/>
          <a:lstStyle/>
          <a:p>
            <a:fld id="{B0946121-9641-4246-86F5-98C73DC6AF7E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539552" y="1275606"/>
            <a:ext cx="37444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161C2D"/>
                </a:solidFill>
                <a:latin typeface="Roboto"/>
              </a:rPr>
              <a:t>Arkkipiispa Luoma nosti </a:t>
            </a:r>
            <a:r>
              <a:rPr lang="fi-FI" sz="1400" dirty="0" smtClean="0">
                <a:solidFill>
                  <a:srgbClr val="161C2D"/>
                </a:solidFill>
                <a:latin typeface="Roboto"/>
              </a:rPr>
              <a:t>esiin </a:t>
            </a:r>
            <a:r>
              <a:rPr lang="fi-FI" sz="1400" dirty="0">
                <a:solidFill>
                  <a:srgbClr val="161C2D"/>
                </a:solidFill>
                <a:latin typeface="Roboto"/>
              </a:rPr>
              <a:t>uskonnon </a:t>
            </a:r>
            <a:r>
              <a:rPr lang="fi-FI" sz="1400" dirty="0" smtClean="0">
                <a:solidFill>
                  <a:srgbClr val="161C2D"/>
                </a:solidFill>
                <a:latin typeface="Roboto"/>
              </a:rPr>
              <a:t>ja uskonnonvapauden </a:t>
            </a:r>
            <a:r>
              <a:rPr lang="fi-FI" sz="1400" dirty="0">
                <a:solidFill>
                  <a:srgbClr val="161C2D"/>
                </a:solidFill>
                <a:latin typeface="Roboto"/>
              </a:rPr>
              <a:t>merkityksen yhteiskunnassa ja myös kansainvälisesti. </a:t>
            </a:r>
            <a:endParaRPr lang="fi-FI" sz="1400" dirty="0" smtClean="0">
              <a:solidFill>
                <a:srgbClr val="161C2D"/>
              </a:solidFill>
              <a:latin typeface="Roboto"/>
            </a:endParaRPr>
          </a:p>
          <a:p>
            <a:endParaRPr lang="fi-FI" sz="1400" dirty="0">
              <a:solidFill>
                <a:srgbClr val="161C2D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rgbClr val="161C2D"/>
                </a:solidFill>
                <a:latin typeface="Roboto"/>
              </a:rPr>
              <a:t>Kansliapäällikkö </a:t>
            </a:r>
            <a:r>
              <a:rPr lang="fi-FI" sz="1400" dirty="0">
                <a:solidFill>
                  <a:srgbClr val="161C2D"/>
                </a:solidFill>
                <a:latin typeface="Roboto"/>
              </a:rPr>
              <a:t>Huokuna korosti sitä, että </a:t>
            </a:r>
            <a:r>
              <a:rPr lang="fi-FI" sz="1400" dirty="0" smtClean="0">
                <a:solidFill>
                  <a:srgbClr val="161C2D"/>
                </a:solidFill>
                <a:latin typeface="Roboto"/>
              </a:rPr>
              <a:t>kirkko </a:t>
            </a:r>
            <a:r>
              <a:rPr lang="fi-FI" sz="1400" dirty="0">
                <a:solidFill>
                  <a:srgbClr val="161C2D"/>
                </a:solidFill>
                <a:latin typeface="Roboto"/>
              </a:rPr>
              <a:t>haluaa olla yhdessä muiden yhteiskunnan toimijoiden kanssa edistämässä kaikkien ihmisten hyvinvointia. </a:t>
            </a:r>
          </a:p>
          <a:p>
            <a:endParaRPr lang="fi-FI" sz="1400" dirty="0" smtClean="0">
              <a:solidFill>
                <a:srgbClr val="161C2D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rgbClr val="161C2D"/>
                </a:solidFill>
                <a:latin typeface="Roboto"/>
              </a:rPr>
              <a:t>Kirkkojen </a:t>
            </a:r>
            <a:r>
              <a:rPr lang="fi-FI" sz="1400" dirty="0">
                <a:solidFill>
                  <a:srgbClr val="161C2D"/>
                </a:solidFill>
                <a:latin typeface="Roboto"/>
              </a:rPr>
              <a:t>edustajien näkökulmia haluttiin kuulla erityisesti uskontojen välisestä dialogista, nuorten hyvinvointiin liittyvistä kysymyksistä sekä koulujen uskonnonopetuksesta. </a:t>
            </a:r>
            <a:endParaRPr lang="fi-FI" sz="1400" b="0" i="0" dirty="0">
              <a:solidFill>
                <a:srgbClr val="161C2D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063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2400" dirty="0" smtClean="0"/>
              <a:t>Kirkon hallitusohjelmatavoitteet 2023:</a:t>
            </a:r>
            <a:br>
              <a:rPr lang="fi-FI" sz="2400" dirty="0" smtClean="0"/>
            </a:br>
            <a:r>
              <a:rPr lang="fi-FI" sz="2400" dirty="0" smtClean="0"/>
              <a:t>Kriisinkestävä yhteiskunta – turvaa, toivoa ja luottamusta ihmisten arkeen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1) Eriarvoisuuden </a:t>
            </a:r>
            <a:r>
              <a:rPr lang="fi-FI" dirty="0"/>
              <a:t>vähentäminen vahvistaa yhteiskuntarauhaa</a:t>
            </a:r>
          </a:p>
          <a:p>
            <a:pPr marL="0" indent="0">
              <a:buNone/>
            </a:pPr>
            <a:r>
              <a:rPr lang="fi-FI" dirty="0" smtClean="0"/>
              <a:t>2) Nuorten </a:t>
            </a:r>
            <a:r>
              <a:rPr lang="fi-FI" dirty="0"/>
              <a:t>hyvinvointiin panostaminen luo tulevaisuususkoa</a:t>
            </a:r>
          </a:p>
          <a:p>
            <a:pPr marL="0" indent="0">
              <a:buNone/>
            </a:pPr>
            <a:r>
              <a:rPr lang="fi-FI" dirty="0" smtClean="0"/>
              <a:t>3) Tasapainoinen </a:t>
            </a:r>
            <a:r>
              <a:rPr lang="fi-FI" dirty="0"/>
              <a:t>aluekehitys rakentaa luottamusta</a:t>
            </a:r>
          </a:p>
          <a:p>
            <a:pPr marL="0" indent="0">
              <a:buNone/>
            </a:pPr>
            <a:r>
              <a:rPr lang="fi-FI" dirty="0" smtClean="0"/>
              <a:t>4) Uskonnonvapaus </a:t>
            </a:r>
            <a:r>
              <a:rPr lang="fi-FI" dirty="0"/>
              <a:t>tuo turvaa ja toivoa ihmisten elämään 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5) Uskontolukutaito </a:t>
            </a:r>
            <a:r>
              <a:rPr lang="fi-FI" dirty="0"/>
              <a:t>vahvistaa keskinäistä ymmärrystä</a:t>
            </a:r>
          </a:p>
          <a:p>
            <a:pPr marL="0" indent="0">
              <a:buNone/>
            </a:pPr>
            <a:r>
              <a:rPr lang="fi-FI" dirty="0" smtClean="0"/>
              <a:t>6) Oikeudenmukaisuuden </a:t>
            </a:r>
            <a:r>
              <a:rPr lang="fi-FI" dirty="0"/>
              <a:t>ja solidaarisuuden edistäminen rakentaa turvallisempaa maailmaa</a:t>
            </a:r>
          </a:p>
          <a:p>
            <a:pPr marL="0" indent="0">
              <a:buNone/>
            </a:pPr>
            <a:r>
              <a:rPr lang="fi-FI" dirty="0" smtClean="0"/>
              <a:t>7) Ilmastokestävän </a:t>
            </a:r>
            <a:r>
              <a:rPr lang="fi-FI" dirty="0"/>
              <a:t>elämäntavan edistäminen on hyvinvoinnin perusta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6</a:t>
            </a:fld>
            <a:r>
              <a:rPr lang="fi-FI" smtClean="0"/>
              <a:t>  </a:t>
            </a:r>
            <a:r>
              <a:rPr lang="fi-FI" b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23.5.2023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4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Kirkon hallitusohjelmatavoitteiden arviointia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Yhteisen hyvän edistäjä vs. edunvalvoja</a:t>
            </a:r>
          </a:p>
          <a:p>
            <a:r>
              <a:rPr lang="fi-FI" dirty="0" smtClean="0"/>
              <a:t>Yhteiskunnallinen kysyntä vs. kirkolle itselleen tärkeät asiat</a:t>
            </a:r>
          </a:p>
          <a:p>
            <a:r>
              <a:rPr lang="fi-FI" dirty="0" smtClean="0"/>
              <a:t>Kakun kasvattaja vs. kakun jakaja</a:t>
            </a:r>
          </a:p>
          <a:p>
            <a:r>
              <a:rPr lang="fi-FI" dirty="0" smtClean="0"/>
              <a:t>Hallituksessa vs. oppositiossa </a:t>
            </a:r>
          </a:p>
          <a:p>
            <a:r>
              <a:rPr lang="fi-FI" dirty="0" smtClean="0"/>
              <a:t>Oikealla vs. vasemmalla – teemojen ja asemoinnin suhde?</a:t>
            </a:r>
          </a:p>
          <a:p>
            <a:r>
              <a:rPr lang="fi-FI" dirty="0" smtClean="0"/>
              <a:t>Vaikuttamisen onnistuminen vs. epäonnistuminen – millä mittarilla kirkko arvioi onnistumisensa? </a:t>
            </a:r>
          </a:p>
          <a:p>
            <a:pPr marL="0" indent="0">
              <a:buNone/>
            </a:pPr>
            <a:r>
              <a:rPr lang="fi-FI" dirty="0" smtClean="0"/>
              <a:t> 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7</a:t>
            </a:fld>
            <a:r>
              <a:rPr lang="fi-FI" smtClean="0"/>
              <a:t>  </a:t>
            </a:r>
            <a:r>
              <a:rPr lang="fi-FI" b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23.5.2023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06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Arvojohtajuus 2020-luvulla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8</a:t>
            </a:fld>
            <a:r>
              <a:rPr lang="fi-FI" smtClean="0"/>
              <a:t>  </a:t>
            </a:r>
            <a:r>
              <a:rPr lang="fi-FI" b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 smtClean="0"/>
              <a:t>1) Ratkaisukeskeinen ja toivoa luova tapa tarkastella maailmaa</a:t>
            </a:r>
          </a:p>
          <a:p>
            <a:pPr marL="0" indent="0">
              <a:buNone/>
            </a:pPr>
            <a:r>
              <a:rPr lang="fi-FI" sz="1600" dirty="0" smtClean="0"/>
              <a:t>2) Konkreettista, ihmistä puhuttelevaa sanottavaa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600" dirty="0" smtClean="0"/>
              <a:t>Kirkko on merkittävä yhteiskunnallinen toimija, joka tulee halutessaan kuulluksi</a:t>
            </a:r>
            <a:endParaRPr lang="fi-FI" sz="1600" dirty="0"/>
          </a:p>
          <a:p>
            <a:pPr marL="0" indent="0">
              <a:buNone/>
            </a:pPr>
            <a:r>
              <a:rPr lang="fi-FI" sz="1600" dirty="0" smtClean="0"/>
              <a:t>3) Katse ihmisiin ja yhteiskuntaan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600" dirty="0" smtClean="0"/>
              <a:t>Jokainen meistä on toimija</a:t>
            </a:r>
          </a:p>
          <a:p>
            <a:pPr marL="0" indent="0">
              <a:buNone/>
            </a:pPr>
            <a:r>
              <a:rPr lang="fi-FI" dirty="0" smtClean="0"/>
              <a:t>  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7" y="1491630"/>
            <a:ext cx="410445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M-VIH-EN-05/2021">
  <a:themeElements>
    <a:clrScheme name="Mukautetut 4">
      <a:dk1>
        <a:srgbClr val="000000"/>
      </a:dk1>
      <a:lt1>
        <a:srgbClr val="FFFFFF"/>
      </a:lt1>
      <a:dk2>
        <a:srgbClr val="598D83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598D83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A5800768-00B7-4FCC-9AB8-08E08D147AAF}" vid="{9C07C6FA-E5D0-4AF1-BAAB-7A795535EBAC}"/>
    </a:ext>
  </a:extLst>
</a:theme>
</file>

<file path=ppt/theme/theme2.xml><?xml version="1.0" encoding="utf-8"?>
<a:theme xmlns:a="http://schemas.openxmlformats.org/drawingml/2006/main" name="OKM-SIN-EN-05/2021">
  <a:themeElements>
    <a:clrScheme name="Mukautetut 6">
      <a:dk1>
        <a:srgbClr val="000000"/>
      </a:dk1>
      <a:lt1>
        <a:srgbClr val="FFFFFF"/>
      </a:lt1>
      <a:dk2>
        <a:srgbClr val="165C7D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165C7D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A5800768-00B7-4FCC-9AB8-08E08D147AAF}" vid="{29D76CD4-9592-4A6C-A98F-B32206C1D71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Kaikki ministeriöt</TermName>
          <TermId xmlns="http://schemas.microsoft.com/office/infopath/2007/PartnerControls">453f324a-78ac-4696-9c3d-5dd5d1608438</TermId>
        </TermInfo>
      </Terms>
    </KampusOrganizationTaxHTField0>
    <KampusKeywordsTaxHTField0 xmlns="c138b538-c2fd-4cca-8c26-6e4e32e5a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esityspohjat</TermName>
          <TermId xmlns="http://schemas.microsoft.com/office/infopath/2007/PartnerControls">865debd5-3b03-4887-aeb6-983ee3d25f6a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c474c9ee-86da-5111-9bbd-ffc5eb6e322e</TermId>
        </TermInfo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ab6ea33c-a75a-4840-ad48-c39269e043ae</TermId>
        </TermInfo>
        <TermInfo xmlns="http://schemas.microsoft.com/office/infopath/2007/PartnerControls">
          <TermName xmlns="http://schemas.microsoft.com/office/infopath/2007/PartnerControls">kalvopohjat</TermName>
          <TermId xmlns="http://schemas.microsoft.com/office/infopath/2007/PartnerControls">567a8a0a-b35a-4b9c-be9f-8f500a9282c2</TermId>
        </TermInfo>
        <TermInfo xmlns="http://schemas.microsoft.com/office/infopath/2007/PartnerControls">
          <TermName xmlns="http://schemas.microsoft.com/office/infopath/2007/PartnerControls">ppt-esitys</TermName>
          <TermId xmlns="http://schemas.microsoft.com/office/infopath/2007/PartnerControls">44c45ef7-1192-46c4-87df-1af2661bf53f</TermId>
        </TermInfo>
      </Terms>
    </KampusKeywordsTaxHTField0>
    <TaxCatchAll xmlns="c138b538-c2fd-4cca-8c26-6e4e32e5a042">
      <Value>575</Value>
      <Value>1593</Value>
      <Value>1592</Value>
      <Value>3013</Value>
      <Value>1</Value>
      <Value>1667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912EC7B026F19D41BED9DB3DAF43C903" ma:contentTypeVersion="32" ma:contentTypeDescription="Kampus asiakirja" ma:contentTypeScope="" ma:versionID="31b0018504324e7fef287ba4a3405b07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bc6504bbb320f646819e0db580ce550d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70130656-8a48-49c4-9851-06cd6d2cc5a7}" ma:internalName="TaxCatchAll" ma:showField="CatchAllData" ma:web="38379a60-7531-4de4-83b3-4f5e4640b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0130656-8a48-49c4-9851-06cd6d2cc5a7}" ma:internalName="TaxCatchAllLabel" ma:readOnly="true" ma:showField="CatchAllDataLabel" ma:web="38379a60-7531-4de4-83b3-4f5e4640b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Props1.xml><?xml version="1.0" encoding="utf-8"?>
<ds:datastoreItem xmlns:ds="http://schemas.openxmlformats.org/officeDocument/2006/customXml" ds:itemID="{1D1BF095-41CF-48B0-A5B3-62E46B8B8F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3767EB-77F8-4270-8291-F32AB42846B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138b538-c2fd-4cca-8c26-6e4e32e5a04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63FD461-1462-43D0-A7F3-8FA3CA948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4B69E1A-D11C-403E-B1DD-DDAE5854F77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OKM esityspohja en 210605</Template>
  <TotalTime>341</TotalTime>
  <Words>191</Words>
  <Application>Microsoft Office PowerPoint</Application>
  <PresentationFormat>Näytössä katseltava esitys (16:9)</PresentationFormat>
  <Paragraphs>56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Roboto</vt:lpstr>
      <vt:lpstr>Wingdings</vt:lpstr>
      <vt:lpstr>OKM-VIH-EN-05/2021</vt:lpstr>
      <vt:lpstr>OKM-SIN-EN-05/2021</vt:lpstr>
      <vt:lpstr>Hallitusohjelmaneuvottelujen tuoreimmat kuulumiset</vt:lpstr>
      <vt:lpstr>Hallitusneuvottelut</vt:lpstr>
      <vt:lpstr>PowerPoint-esitys</vt:lpstr>
      <vt:lpstr>Hallitusneuvottelujen agenda</vt:lpstr>
      <vt:lpstr>Kirkko kuultavana 8.5.</vt:lpstr>
      <vt:lpstr>  Kirkon hallitusohjelmatavoitteet 2023: Kriisinkestävä yhteiskunta – turvaa, toivoa ja luottamusta ihmisten arkeen</vt:lpstr>
      <vt:lpstr>Kirkon hallitusohjelmatavoitteiden arviointia</vt:lpstr>
      <vt:lpstr>Arvojohtajuus 2020-luvulla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Sivistyspalvelujen järjestäminen ikäluokkien pienentyessä</dc:title>
  <dc:creator>Ylimaa Markus (OKM)</dc:creator>
  <cp:lastModifiedBy>Ylimaa Markus (OKM)</cp:lastModifiedBy>
  <cp:revision>27</cp:revision>
  <cp:lastPrinted>2020-01-16T10:58:01Z</cp:lastPrinted>
  <dcterms:created xsi:type="dcterms:W3CDTF">2023-05-19T08:01:38Z</dcterms:created>
  <dcterms:modified xsi:type="dcterms:W3CDTF">2023-05-23T06:58:19Z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0x010100B5FAB64B6C204DD994D3FAC0C34E2BFF00912EC7B026F19D41BED9DB3DAF43C903</vt:lpwstr>
  </property>
  <property fmtid="{D5CDD505-2E9C-101B-9397-08002B2CF9AE}" pid="3" name="KampusOrganization">
    <vt:lpwstr>1;#Kaikki ministeriöt|453f324a-78ac-4696-9c3d-5dd5d1608438</vt:lpwstr>
  </property>
  <property fmtid="{D5CDD505-2E9C-101B-9397-08002B2CF9AE}" pid="4" name="KampusKeywords">
    <vt:lpwstr>1667;#esityspohjat|865debd5-3b03-4887-aeb6-983ee3d25f6a;#575;#PowerPoint|c474c9ee-86da-5111-9bbd-ffc5eb6e322e;#3013;#diaesitys|ab6ea33c-a75a-4840-ad48-c39269e043ae;#1592;#kalvopohjat|567a8a0a-b35a-4b9c-be9f-8f500a9282c2;#1593;#ppt-esitys|44c45ef7-1192-46c</vt:lpwstr>
  </property>
</Properties>
</file>