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79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>
            <a:noAutofit/>
          </a:bodyPr>
          <a:lstStyle/>
          <a:p>
            <a:r>
              <a:rPr lang="fi-FI" sz="4000" dirty="0" smtClean="0"/>
              <a:t>Kysymyslauseen sanajärjestys on siis: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69594"/>
              </p:ext>
            </p:extLst>
          </p:nvPr>
        </p:nvGraphicFramePr>
        <p:xfrm>
          <a:off x="179512" y="2924944"/>
          <a:ext cx="8712966" cy="126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84176"/>
                <a:gridCol w="1440160"/>
                <a:gridCol w="1368152"/>
                <a:gridCol w="1356149"/>
                <a:gridCol w="1452161"/>
              </a:tblGrid>
              <a:tr h="1269270"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(Kysymys-sana)  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Apuverbi / </a:t>
                      </a:r>
                      <a:r>
                        <a:rPr lang="fi-FI" sz="2400" dirty="0" err="1" smtClean="0">
                          <a:solidFill>
                            <a:srgbClr val="000000"/>
                          </a:solidFill>
                        </a:rPr>
                        <a:t>Be-verbi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Subjekti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Pääverbi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Objekti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rgbClr val="DEF5F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solidFill>
                            <a:srgbClr val="000000"/>
                          </a:solidFill>
                        </a:rPr>
                        <a:t>määreet</a:t>
                      </a:r>
                      <a:endParaRPr lang="fi-FI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EF5F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F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fi-FI" sz="2800" dirty="0" smtClean="0"/>
              <a:t>Mitä huomaat apuverbin käytöstä seuraavissa kysymyksissä?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291264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i-FI" sz="11200" dirty="0" smtClean="0">
                <a:solidFill>
                  <a:schemeClr val="tx1"/>
                </a:solidFill>
              </a:rPr>
              <a:t>Näissä kysymyksissä ei  ole apuverbiä.</a:t>
            </a:r>
          </a:p>
          <a:p>
            <a:pPr>
              <a:lnSpc>
                <a:spcPct val="110000"/>
              </a:lnSpc>
            </a:pPr>
            <a:r>
              <a:rPr lang="fi-FI" sz="11200" dirty="0" smtClean="0">
                <a:solidFill>
                  <a:schemeClr val="tx1"/>
                </a:solidFill>
              </a:rPr>
              <a:t>Miksi ei?</a:t>
            </a:r>
            <a:endParaRPr lang="fi-FI" sz="11200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3452"/>
              </p:ext>
            </p:extLst>
          </p:nvPr>
        </p:nvGraphicFramePr>
        <p:xfrm>
          <a:off x="395536" y="2204864"/>
          <a:ext cx="8424934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4"/>
                <a:gridCol w="1080120"/>
                <a:gridCol w="1512168"/>
                <a:gridCol w="3888432"/>
              </a:tblGrid>
              <a:tr h="246896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Who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called</a:t>
                      </a:r>
                      <a:r>
                        <a:rPr lang="fi-FI" sz="2200" dirty="0" smtClean="0"/>
                        <a:t> 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yesterday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evening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 / </a:t>
                      </a:r>
                    </a:p>
                    <a:p>
                      <a:r>
                        <a:rPr lang="fi-FI" sz="2200" dirty="0" smtClean="0"/>
                        <a:t>Subjekti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määreet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68397"/>
              </p:ext>
            </p:extLst>
          </p:nvPr>
        </p:nvGraphicFramePr>
        <p:xfrm>
          <a:off x="395536" y="3645024"/>
          <a:ext cx="8424938" cy="1266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/>
                <a:gridCol w="1080120"/>
                <a:gridCol w="1512168"/>
                <a:gridCol w="1224136"/>
                <a:gridCol w="2664298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What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gives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r>
                        <a:rPr lang="fi-FI" sz="2200" baseline="0" dirty="0" smtClean="0"/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smtClean="0"/>
                        <a:t>hope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on a </a:t>
                      </a:r>
                      <a:r>
                        <a:rPr lang="fi-FI" sz="2200" dirty="0" err="1" smtClean="0"/>
                        <a:t>bad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day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 / </a:t>
                      </a:r>
                    </a:p>
                    <a:p>
                      <a:r>
                        <a:rPr lang="fi-FI" sz="2200" dirty="0" smtClean="0"/>
                        <a:t>Subjekti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baseline="0" dirty="0" smtClean="0"/>
                        <a:t>määreet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2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5253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endParaRPr lang="fi-FI" sz="58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i-FI" sz="12300" dirty="0" smtClean="0">
                <a:solidFill>
                  <a:schemeClr val="tx1"/>
                </a:solidFill>
              </a:rPr>
              <a:t>Jos kysymyssana on subjekti tai sen osa, </a:t>
            </a:r>
            <a:r>
              <a:rPr lang="fi-FI" sz="12300" b="1" dirty="0" err="1" smtClean="0">
                <a:solidFill>
                  <a:schemeClr val="tx1"/>
                </a:solidFill>
              </a:rPr>
              <a:t>do-apuverbiä</a:t>
            </a:r>
            <a:r>
              <a:rPr lang="fi-FI" sz="12300" b="1" dirty="0" smtClean="0">
                <a:solidFill>
                  <a:schemeClr val="tx1"/>
                </a:solidFill>
              </a:rPr>
              <a:t> ei</a:t>
            </a:r>
            <a:r>
              <a:rPr lang="fi-FI" sz="12300" dirty="0" smtClean="0">
                <a:solidFill>
                  <a:srgbClr val="2DA2BF"/>
                </a:solidFill>
              </a:rPr>
              <a:t> </a:t>
            </a:r>
            <a:r>
              <a:rPr lang="fi-FI" sz="12300" dirty="0" smtClean="0">
                <a:solidFill>
                  <a:schemeClr val="tx1"/>
                </a:solidFill>
              </a:rPr>
              <a:t>käytetä.</a:t>
            </a:r>
            <a:endParaRPr lang="fi-FI" sz="12300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01623"/>
              </p:ext>
            </p:extLst>
          </p:nvPr>
        </p:nvGraphicFramePr>
        <p:xfrm>
          <a:off x="395536" y="980728"/>
          <a:ext cx="8424934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4"/>
                <a:gridCol w="1080120"/>
                <a:gridCol w="1512168"/>
                <a:gridCol w="3888432"/>
              </a:tblGrid>
              <a:tr h="246896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Who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called</a:t>
                      </a:r>
                      <a:r>
                        <a:rPr lang="fi-FI" sz="2200" dirty="0" smtClean="0"/>
                        <a:t> 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yesterday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evening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Kysymyssana/S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määreet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58627"/>
              </p:ext>
            </p:extLst>
          </p:nvPr>
        </p:nvGraphicFramePr>
        <p:xfrm>
          <a:off x="395536" y="2420888"/>
          <a:ext cx="8424938" cy="11143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/>
                <a:gridCol w="1080120"/>
                <a:gridCol w="1512168"/>
                <a:gridCol w="1224136"/>
                <a:gridCol w="2664298"/>
              </a:tblGrid>
              <a:tr h="576064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What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gives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r>
                        <a:rPr lang="fi-FI" sz="2200" baseline="0" dirty="0" smtClean="0"/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hope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on a </a:t>
                      </a:r>
                      <a:r>
                        <a:rPr lang="fi-FI" sz="2200" dirty="0" err="1" smtClean="0"/>
                        <a:t>bad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day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826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Kysymyssana/S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baseline="0" dirty="0" smtClean="0"/>
                        <a:t>määreet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-4517"/>
            <a:ext cx="8640960" cy="65253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fi-FI" sz="11200" b="1" i="1" dirty="0" smtClean="0">
                <a:solidFill>
                  <a:srgbClr val="000000"/>
                </a:solidFill>
              </a:rPr>
              <a:t>Kuka rakastaa sinua?  </a:t>
            </a:r>
            <a:r>
              <a:rPr lang="fi-FI" sz="11200" b="1" dirty="0" smtClean="0">
                <a:solidFill>
                  <a:srgbClr val="2DA2BF"/>
                </a:solidFill>
              </a:rPr>
              <a:t>Kysymyssana subjektina</a:t>
            </a:r>
          </a:p>
          <a:p>
            <a:pPr marL="0" indent="0">
              <a:lnSpc>
                <a:spcPct val="60000"/>
              </a:lnSpc>
              <a:buNone/>
            </a:pPr>
            <a:endParaRPr lang="fi-FI" sz="12800" b="1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sz="98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fi-FI" sz="11200" b="1" i="1" dirty="0" smtClean="0">
                <a:solidFill>
                  <a:srgbClr val="000000"/>
                </a:solidFill>
              </a:rPr>
              <a:t>Ketä sinä rakastat? </a:t>
            </a:r>
            <a:r>
              <a:rPr lang="fi-FI" sz="11200" b="1" dirty="0" smtClean="0">
                <a:solidFill>
                  <a:srgbClr val="2DA2BF"/>
                </a:solidFill>
              </a:rPr>
              <a:t>Lauseella oma subjekti</a:t>
            </a:r>
            <a:endParaRPr lang="fi-FI" sz="11200" b="1" dirty="0">
              <a:solidFill>
                <a:srgbClr val="2DA2BF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endParaRPr lang="fi-FI" sz="5800" b="1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65732"/>
              </p:ext>
            </p:extLst>
          </p:nvPr>
        </p:nvGraphicFramePr>
        <p:xfrm>
          <a:off x="467544" y="1988840"/>
          <a:ext cx="4680520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232"/>
                <a:gridCol w="1180704"/>
                <a:gridCol w="1411584"/>
              </a:tblGrid>
              <a:tr h="246896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Who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loves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 / </a:t>
                      </a:r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66517"/>
              </p:ext>
            </p:extLst>
          </p:nvPr>
        </p:nvGraphicFramePr>
        <p:xfrm>
          <a:off x="539552" y="4221088"/>
          <a:ext cx="5976664" cy="930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240"/>
                <a:gridCol w="1224136"/>
                <a:gridCol w="1322247"/>
                <a:gridCol w="1270041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Who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do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r>
                        <a:rPr lang="fi-FI" sz="2200" baseline="0" dirty="0" smtClean="0"/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love</a:t>
                      </a:r>
                      <a:r>
                        <a:rPr lang="fi-FI" sz="2200" dirty="0" smtClean="0"/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Kysymyssana / </a:t>
                      </a:r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Mikä ero on seuraavilla kysymyksillä?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3375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Käännä.</a:t>
            </a:r>
          </a:p>
          <a:p>
            <a:pPr marL="514350" indent="-514350">
              <a:buAutoNum type="arabicPeriod"/>
            </a:pPr>
            <a:r>
              <a:rPr lang="fi-FI" sz="2800" i="1" dirty="0" smtClean="0"/>
              <a:t>Milloin konsertti alkaa?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When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does/will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concert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start/begin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i="1" dirty="0" smtClean="0"/>
              <a:t>2. Onko lippuja vielä jäljellä?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still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tickets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left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i="1" dirty="0" smtClean="0"/>
              <a:t>3. Kuinka paljon sinun piti maksaa lipuista?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How </a:t>
            </a:r>
            <a:r>
              <a:rPr lang="fi-FI" sz="2800" dirty="0" err="1" smtClean="0">
                <a:solidFill>
                  <a:schemeClr val="tx1"/>
                </a:solidFill>
              </a:rPr>
              <a:t>much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did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pay</a:t>
            </a:r>
            <a:r>
              <a:rPr lang="fi-FI" sz="2800" dirty="0" smtClean="0">
                <a:solidFill>
                  <a:schemeClr val="tx1"/>
                </a:solidFill>
              </a:rPr>
              <a:t> for he </a:t>
            </a:r>
            <a:r>
              <a:rPr lang="fi-FI" sz="2800" dirty="0" err="1" smtClean="0">
                <a:solidFill>
                  <a:schemeClr val="tx1"/>
                </a:solidFill>
              </a:rPr>
              <a:t>tickets</a:t>
            </a:r>
            <a:r>
              <a:rPr lang="fi-FI" sz="2800" dirty="0" smtClean="0">
                <a:solidFill>
                  <a:schemeClr val="tx1"/>
                </a:solidFill>
              </a:rPr>
              <a:t>? 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836712"/>
            <a:ext cx="8579296" cy="5433467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4. Millainen uusi laulusolisti on?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What</a:t>
            </a:r>
            <a:r>
              <a:rPr lang="fi-FI" sz="2800" dirty="0" smtClean="0">
                <a:solidFill>
                  <a:schemeClr val="tx1"/>
                </a:solidFill>
              </a:rPr>
              <a:t> is the new </a:t>
            </a:r>
            <a:r>
              <a:rPr lang="fi-FI" sz="2800" dirty="0" err="1" smtClean="0">
                <a:solidFill>
                  <a:schemeClr val="tx1"/>
                </a:solidFill>
              </a:rPr>
              <a:t>vocalist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like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5. Onko bändillä uutta levyä julkaistuna (=out)?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Does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band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a new </a:t>
            </a:r>
            <a:r>
              <a:rPr lang="fi-FI" sz="2800" dirty="0" err="1" smtClean="0">
                <a:solidFill>
                  <a:schemeClr val="tx1"/>
                </a:solidFill>
              </a:rPr>
              <a:t>album</a:t>
            </a:r>
            <a:r>
              <a:rPr lang="fi-FI" sz="2800" dirty="0" smtClean="0">
                <a:solidFill>
                  <a:schemeClr val="tx1"/>
                </a:solidFill>
              </a:rPr>
              <a:t> out?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6. Kävitkö katsomassa bändiä viime vuonna?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Did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go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see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band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year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5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7. Mitkä laulut haluat kuulla?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Which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songs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hear</a:t>
            </a:r>
            <a:r>
              <a:rPr lang="fi-FI" sz="2800" i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8. Mitkä laulut koskettavat sydäntäsi eniten?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Which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songs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touch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heart</a:t>
            </a:r>
            <a:r>
              <a:rPr lang="fi-FI" sz="2800" dirty="0" smtClean="0">
                <a:solidFill>
                  <a:schemeClr val="tx1"/>
                </a:solidFill>
              </a:rPr>
              <a:t> (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) </a:t>
            </a:r>
            <a:r>
              <a:rPr lang="fi-FI" sz="2800" dirty="0" err="1" smtClean="0">
                <a:solidFill>
                  <a:schemeClr val="tx1"/>
                </a:solidFill>
              </a:rPr>
              <a:t>most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9. Aiotko laulaa mukana?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going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sing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along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6166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10. Voitko näyttää minulle heidän viimeisimmän musiikkivideonsa?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Can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show me </a:t>
            </a:r>
            <a:r>
              <a:rPr lang="fi-FI" sz="2800" dirty="0" err="1" smtClean="0">
                <a:solidFill>
                  <a:schemeClr val="tx1"/>
                </a:solidFill>
              </a:rPr>
              <a:t>their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latest</a:t>
            </a:r>
            <a:r>
              <a:rPr lang="fi-FI" sz="2800" dirty="0" smtClean="0">
                <a:solidFill>
                  <a:schemeClr val="tx1"/>
                </a:solidFill>
              </a:rPr>
              <a:t> music video?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11. Pitäisikö minunkin ostaa lippu?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Should</a:t>
            </a:r>
            <a:r>
              <a:rPr lang="fi-FI" sz="2800" dirty="0" smtClean="0">
                <a:solidFill>
                  <a:schemeClr val="tx1"/>
                </a:solidFill>
              </a:rPr>
              <a:t> I </a:t>
            </a:r>
            <a:r>
              <a:rPr lang="fi-FI" sz="2800" dirty="0" err="1" smtClean="0">
                <a:solidFill>
                  <a:schemeClr val="tx1"/>
                </a:solidFill>
              </a:rPr>
              <a:t>buy</a:t>
            </a:r>
            <a:r>
              <a:rPr lang="fi-FI" sz="2800" dirty="0" smtClean="0">
                <a:solidFill>
                  <a:schemeClr val="tx1"/>
                </a:solidFill>
              </a:rPr>
              <a:t> a </a:t>
            </a:r>
            <a:r>
              <a:rPr lang="fi-FI" sz="2800" dirty="0" err="1" smtClean="0">
                <a:solidFill>
                  <a:schemeClr val="tx1"/>
                </a:solidFill>
              </a:rPr>
              <a:t>ticket</a:t>
            </a:r>
            <a:r>
              <a:rPr lang="fi-FI" sz="2800" dirty="0" smtClean="0">
                <a:solidFill>
                  <a:schemeClr val="tx1"/>
                </a:solidFill>
              </a:rPr>
              <a:t>, </a:t>
            </a:r>
            <a:r>
              <a:rPr lang="fi-FI" sz="2800" dirty="0" err="1" smtClean="0">
                <a:solidFill>
                  <a:schemeClr val="tx1"/>
                </a:solidFill>
              </a:rPr>
              <a:t>too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i="1" dirty="0" smtClean="0"/>
              <a:t>12. Mitä mieltä sinä olet?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What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think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36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/>
              <a:t>Kysymysten muodostaminen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Muistathan </a:t>
            </a:r>
            <a:r>
              <a:rPr lang="fi-FI" sz="2800" dirty="0">
                <a:solidFill>
                  <a:schemeClr val="tx1"/>
                </a:solidFill>
              </a:rPr>
              <a:t>väitelauseen sanajärjestyksen: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b="1" dirty="0"/>
              <a:t>S P O T P </a:t>
            </a:r>
            <a:r>
              <a:rPr lang="fi-FI" sz="2800" b="1" dirty="0" smtClean="0"/>
              <a:t>A</a:t>
            </a:r>
            <a:r>
              <a:rPr lang="fi-FI" sz="2800" dirty="0" smtClean="0">
                <a:solidFill>
                  <a:schemeClr val="tx1"/>
                </a:solidFill>
              </a:rPr>
              <a:t>, ja siitä erityisesti </a:t>
            </a:r>
            <a:r>
              <a:rPr lang="fi-FI" sz="2800" b="1" dirty="0" smtClean="0">
                <a:solidFill>
                  <a:schemeClr val="tx1"/>
                </a:solidFill>
              </a:rPr>
              <a:t>subjektin ja predikaatin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	    	</a:t>
            </a:r>
          </a:p>
          <a:p>
            <a:pPr marL="0" indent="0">
              <a:buNone/>
            </a:pP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      	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		     	</a:t>
            </a:r>
            <a:endParaRPr lang="fi-FI" dirty="0">
              <a:solidFill>
                <a:srgbClr val="000000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46841"/>
              </p:ext>
            </p:extLst>
          </p:nvPr>
        </p:nvGraphicFramePr>
        <p:xfrm>
          <a:off x="1187624" y="3284984"/>
          <a:ext cx="6096000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21038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You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like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dirty="0" smtClean="0"/>
                        <a:t>rap</a:t>
                      </a:r>
                      <a:r>
                        <a:rPr lang="fi-FI" sz="2200" baseline="0" dirty="0" smtClean="0"/>
                        <a:t> music.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311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55255"/>
              </p:ext>
            </p:extLst>
          </p:nvPr>
        </p:nvGraphicFramePr>
        <p:xfrm>
          <a:off x="1187624" y="4797152"/>
          <a:ext cx="6096000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They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come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here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tomorrow</a:t>
                      </a:r>
                      <a:r>
                        <a:rPr lang="fi-FI" sz="2200" dirty="0" smtClean="0"/>
                        <a:t>.</a:t>
                      </a:r>
                      <a:endParaRPr lang="fi-FI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paikka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aika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smtClean="0"/>
              <a:t>Kysymyslauseessa subjektin eteen lisätään apuverbi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85717"/>
              </p:ext>
            </p:extLst>
          </p:nvPr>
        </p:nvGraphicFramePr>
        <p:xfrm>
          <a:off x="1475656" y="1916832"/>
          <a:ext cx="7211143" cy="88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1000"/>
                <a:gridCol w="1841143"/>
                <a:gridCol w="1611000"/>
                <a:gridCol w="2148000"/>
              </a:tblGrid>
              <a:tr h="360040">
                <a:tc>
                  <a:txBody>
                    <a:bodyPr/>
                    <a:lstStyle/>
                    <a:p>
                      <a:endParaRPr lang="fi-FI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like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rap music.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03342"/>
              </p:ext>
            </p:extLst>
          </p:nvPr>
        </p:nvGraphicFramePr>
        <p:xfrm>
          <a:off x="1475656" y="3999615"/>
          <a:ext cx="7211145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4261"/>
                <a:gridCol w="1426721"/>
                <a:gridCol w="1426721"/>
                <a:gridCol w="1426721"/>
                <a:gridCol w="1426721"/>
              </a:tblGrid>
              <a:tr h="370840">
                <a:tc>
                  <a:txBody>
                    <a:bodyPr/>
                    <a:lstStyle/>
                    <a:p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They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come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here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tomorrow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paikka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aika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58334"/>
              </p:ext>
            </p:extLst>
          </p:nvPr>
        </p:nvGraphicFramePr>
        <p:xfrm>
          <a:off x="1475655" y="5084158"/>
          <a:ext cx="7211146" cy="885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3244"/>
                <a:gridCol w="1395706"/>
                <a:gridCol w="1473245"/>
                <a:gridCol w="1473245"/>
                <a:gridCol w="1395706"/>
              </a:tblGrid>
              <a:tr h="442848"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Do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they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come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here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often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paikka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aika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44102"/>
              </p:ext>
            </p:extLst>
          </p:nvPr>
        </p:nvGraphicFramePr>
        <p:xfrm>
          <a:off x="107504" y="2930750"/>
          <a:ext cx="8579294" cy="9125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8815"/>
                <a:gridCol w="1681533"/>
                <a:gridCol w="1742826"/>
                <a:gridCol w="1670206"/>
                <a:gridCol w="2105914"/>
              </a:tblGrid>
              <a:tr h="485836">
                <a:tc>
                  <a:txBody>
                    <a:bodyPr/>
                    <a:lstStyle/>
                    <a:p>
                      <a:r>
                        <a:rPr lang="fi-FI" sz="2200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i-FI" sz="2200" b="0" dirty="0" err="1" smtClean="0">
                          <a:solidFill>
                            <a:srgbClr val="000000"/>
                          </a:solidFill>
                        </a:rPr>
                        <a:t>Why</a:t>
                      </a:r>
                      <a:r>
                        <a:rPr lang="fi-FI" sz="2200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i-FI" sz="2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Do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you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like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rap music?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3832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(</a:t>
                      </a:r>
                      <a:r>
                        <a:rPr lang="fi-FI" sz="2200" dirty="0" err="1" smtClean="0"/>
                        <a:t>Kys.sana</a:t>
                      </a:r>
                      <a:r>
                        <a:rPr lang="fi-FI" sz="2200" dirty="0" smtClean="0"/>
                        <a:t>)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Muistathan valita oikean: </a:t>
            </a:r>
            <a:br>
              <a:rPr lang="fi-FI" dirty="0" smtClean="0"/>
            </a:br>
            <a:r>
              <a:rPr lang="fi-FI" dirty="0" err="1" smtClean="0"/>
              <a:t>do</a:t>
            </a:r>
            <a:r>
              <a:rPr lang="fi-FI" dirty="0" smtClean="0"/>
              <a:t> / </a:t>
            </a:r>
            <a:r>
              <a:rPr lang="fi-FI" dirty="0" err="1" smtClean="0"/>
              <a:t>does</a:t>
            </a:r>
            <a:r>
              <a:rPr lang="fi-FI" dirty="0" smtClean="0"/>
              <a:t> / </a:t>
            </a:r>
            <a:r>
              <a:rPr lang="fi-FI" dirty="0" err="1" smtClean="0"/>
              <a:t>did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He </a:t>
            </a:r>
            <a:r>
              <a:rPr lang="fi-FI" sz="2800" u="sng" dirty="0" err="1" smtClean="0">
                <a:solidFill>
                  <a:srgbClr val="000000"/>
                </a:solidFill>
              </a:rPr>
              <a:t>supports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his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local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team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i-FI" sz="2800" i="1" dirty="0" smtClean="0">
                <a:solidFill>
                  <a:srgbClr val="000000"/>
                </a:solidFill>
              </a:rPr>
              <a:t>preesens (</a:t>
            </a:r>
            <a:r>
              <a:rPr lang="fi-FI" sz="2800" i="1" dirty="0" err="1" smtClean="0">
                <a:solidFill>
                  <a:srgbClr val="000000"/>
                </a:solidFill>
              </a:rPr>
              <a:t>supports</a:t>
            </a:r>
            <a:r>
              <a:rPr lang="fi-FI" sz="2800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fi-FI" sz="2800" i="1" dirty="0" smtClean="0">
                <a:solidFill>
                  <a:srgbClr val="000000"/>
                </a:solidFill>
              </a:rPr>
              <a:t>yksikön 3. persoona (he)</a:t>
            </a:r>
          </a:p>
          <a:p>
            <a:pPr marL="0" indent="0">
              <a:buNone/>
            </a:pPr>
            <a:r>
              <a:rPr lang="fi-FI" sz="2800" b="1" dirty="0" smtClean="0">
                <a:solidFill>
                  <a:srgbClr val="000000"/>
                </a:solidFill>
              </a:rPr>
              <a:t>&gt; </a:t>
            </a:r>
            <a:r>
              <a:rPr lang="fi-FI" sz="2800" b="1" u="sng" dirty="0" err="1" smtClean="0">
                <a:solidFill>
                  <a:srgbClr val="000000"/>
                </a:solidFill>
              </a:rPr>
              <a:t>Does</a:t>
            </a:r>
            <a:r>
              <a:rPr lang="fi-FI" sz="2800" b="1" dirty="0" smtClean="0">
                <a:solidFill>
                  <a:srgbClr val="000000"/>
                </a:solidFill>
              </a:rPr>
              <a:t> he </a:t>
            </a:r>
            <a:r>
              <a:rPr lang="fi-FI" sz="2800" b="1" dirty="0" err="1" smtClean="0">
                <a:solidFill>
                  <a:srgbClr val="000000"/>
                </a:solidFill>
              </a:rPr>
              <a:t>support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his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local</a:t>
            </a:r>
            <a:r>
              <a:rPr lang="fi-FI" sz="2800" b="1" dirty="0" smtClean="0">
                <a:solidFill>
                  <a:srgbClr val="000000"/>
                </a:solidFill>
              </a:rPr>
              <a:t> team?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He </a:t>
            </a:r>
            <a:r>
              <a:rPr lang="fi-FI" sz="2800" u="sng" dirty="0" err="1" smtClean="0">
                <a:solidFill>
                  <a:srgbClr val="000000"/>
                </a:solidFill>
              </a:rPr>
              <a:t>went</a:t>
            </a:r>
            <a:r>
              <a:rPr lang="fi-FI" sz="2800" dirty="0" smtClean="0">
                <a:solidFill>
                  <a:srgbClr val="000000"/>
                </a:solidFill>
              </a:rPr>
              <a:t> to </a:t>
            </a:r>
            <a:r>
              <a:rPr lang="fi-FI" sz="2800" dirty="0" err="1" smtClean="0">
                <a:solidFill>
                  <a:srgbClr val="000000"/>
                </a:solidFill>
              </a:rPr>
              <a:t>see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every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match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last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season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i-FI" sz="2800" i="1" dirty="0">
                <a:solidFill>
                  <a:srgbClr val="000000"/>
                </a:solidFill>
              </a:rPr>
              <a:t>i</a:t>
            </a:r>
            <a:r>
              <a:rPr lang="fi-FI" sz="2800" i="1" dirty="0" smtClean="0">
                <a:solidFill>
                  <a:srgbClr val="000000"/>
                </a:solidFill>
              </a:rPr>
              <a:t>mperfekti (</a:t>
            </a:r>
            <a:r>
              <a:rPr lang="fi-FI" sz="2800" i="1" dirty="0" err="1" smtClean="0">
                <a:solidFill>
                  <a:srgbClr val="000000"/>
                </a:solidFill>
              </a:rPr>
              <a:t>went</a:t>
            </a:r>
            <a:r>
              <a:rPr lang="fi-FI" sz="2800" i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fi-FI" sz="2800" b="1" dirty="0" smtClean="0">
                <a:solidFill>
                  <a:srgbClr val="000000"/>
                </a:solidFill>
              </a:rPr>
              <a:t>&gt; </a:t>
            </a:r>
            <a:r>
              <a:rPr lang="fi-FI" sz="2800" b="1" u="sng" dirty="0" err="1" smtClean="0">
                <a:solidFill>
                  <a:srgbClr val="000000"/>
                </a:solidFill>
              </a:rPr>
              <a:t>Did</a:t>
            </a:r>
            <a:r>
              <a:rPr lang="fi-FI" sz="2800" b="1" dirty="0" smtClean="0">
                <a:solidFill>
                  <a:srgbClr val="000000"/>
                </a:solidFill>
              </a:rPr>
              <a:t> he go to </a:t>
            </a:r>
            <a:r>
              <a:rPr lang="fi-FI" sz="2800" b="1" dirty="0" err="1" smtClean="0">
                <a:solidFill>
                  <a:srgbClr val="000000"/>
                </a:solidFill>
              </a:rPr>
              <a:t>see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every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match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last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season</a:t>
            </a:r>
            <a:r>
              <a:rPr lang="fi-FI" sz="2800" b="1" dirty="0" smtClean="0">
                <a:solidFill>
                  <a:srgbClr val="000000"/>
                </a:solidFill>
              </a:rPr>
              <a:t>?</a:t>
            </a:r>
          </a:p>
          <a:p>
            <a:pPr>
              <a:buFont typeface="Wingdings" charset="0"/>
              <a:buChar char="Ø"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do</a:t>
            </a:r>
            <a:r>
              <a:rPr lang="fi-FI" dirty="0" smtClean="0"/>
              <a:t> / </a:t>
            </a:r>
            <a:r>
              <a:rPr lang="fi-FI" dirty="0" err="1" smtClean="0"/>
              <a:t>does</a:t>
            </a:r>
            <a:r>
              <a:rPr lang="fi-FI" dirty="0" smtClean="0"/>
              <a:t> / </a:t>
            </a:r>
            <a:r>
              <a:rPr lang="fi-FI" dirty="0" err="1" smtClean="0"/>
              <a:t>did</a:t>
            </a:r>
            <a:r>
              <a:rPr lang="fi-FI" dirty="0" smtClean="0"/>
              <a:t> + </a:t>
            </a:r>
            <a:br>
              <a:rPr lang="fi-FI" dirty="0" smtClean="0"/>
            </a:br>
            <a:r>
              <a:rPr lang="fi-FI" dirty="0" smtClean="0"/>
              <a:t>mikä muoto pääverbistä?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76872"/>
            <a:ext cx="8579296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u="sng" dirty="0" err="1" smtClean="0">
                <a:solidFill>
                  <a:schemeClr val="tx1"/>
                </a:solidFill>
              </a:rPr>
              <a:t>Does</a:t>
            </a:r>
            <a:r>
              <a:rPr lang="fi-FI" sz="2800" dirty="0" smtClean="0">
                <a:solidFill>
                  <a:schemeClr val="tx1"/>
                </a:solidFill>
              </a:rPr>
              <a:t> he </a:t>
            </a:r>
            <a:r>
              <a:rPr lang="fi-FI" sz="2800" u="sng" dirty="0" err="1" smtClean="0">
                <a:solidFill>
                  <a:schemeClr val="tx1"/>
                </a:solidFill>
              </a:rPr>
              <a:t>support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local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team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u="sng" dirty="0" err="1" smtClean="0">
                <a:solidFill>
                  <a:schemeClr val="tx1"/>
                </a:solidFill>
              </a:rPr>
              <a:t>Did</a:t>
            </a:r>
            <a:r>
              <a:rPr lang="fi-FI" sz="2800" dirty="0" smtClean="0">
                <a:solidFill>
                  <a:schemeClr val="tx1"/>
                </a:solidFill>
              </a:rPr>
              <a:t> he </a:t>
            </a:r>
            <a:r>
              <a:rPr lang="fi-FI" sz="2800" u="sng" dirty="0" smtClean="0">
                <a:solidFill>
                  <a:schemeClr val="tx1"/>
                </a:solidFill>
              </a:rPr>
              <a:t>go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see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every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season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&gt; </a:t>
            </a:r>
            <a:r>
              <a:rPr lang="fi-FI" sz="2800" b="1" dirty="0" err="1" smtClean="0">
                <a:solidFill>
                  <a:schemeClr val="tx1"/>
                </a:solidFill>
              </a:rPr>
              <a:t>do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does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did</a:t>
            </a:r>
            <a:r>
              <a:rPr lang="fi-FI" sz="2800" b="1" dirty="0" smtClean="0">
                <a:solidFill>
                  <a:schemeClr val="tx1"/>
                </a:solidFill>
              </a:rPr>
              <a:t> + pääverbin perusmuoto </a:t>
            </a:r>
          </a:p>
          <a:p>
            <a:pPr marL="0" indent="0" algn="ctr">
              <a:buNone/>
            </a:pPr>
            <a:endParaRPr lang="fi-FI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861" y="620688"/>
            <a:ext cx="8558611" cy="1143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Väitelauseen </a:t>
            </a:r>
            <a:r>
              <a:rPr lang="fi-FI" sz="4000" dirty="0" smtClean="0"/>
              <a:t>apuverbi toistuu kysymyslauseen alussa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45175"/>
              </p:ext>
            </p:extLst>
          </p:nvPr>
        </p:nvGraphicFramePr>
        <p:xfrm>
          <a:off x="395538" y="2492896"/>
          <a:ext cx="8424935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9491"/>
                <a:gridCol w="1347991"/>
                <a:gridCol w="1179491"/>
                <a:gridCol w="1572654"/>
                <a:gridCol w="3145308"/>
              </a:tblGrid>
              <a:tr h="246896">
                <a:tc>
                  <a:txBody>
                    <a:bodyPr/>
                    <a:lstStyle/>
                    <a:p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players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in the </a:t>
                      </a:r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pääverbi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r>
                        <a:rPr lang="fi-FI" sz="2200" baseline="0" dirty="0" smtClean="0"/>
                        <a:t> + määreet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35320"/>
              </p:ext>
            </p:extLst>
          </p:nvPr>
        </p:nvGraphicFramePr>
        <p:xfrm>
          <a:off x="395536" y="4365104"/>
          <a:ext cx="8424938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4226"/>
                <a:gridCol w="1287889"/>
                <a:gridCol w="1234226"/>
                <a:gridCol w="1556199"/>
                <a:gridCol w="3112398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Can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he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name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the </a:t>
                      </a:r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players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in the </a:t>
                      </a:r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</a:t>
                      </a:r>
                      <a:r>
                        <a:rPr lang="fi-FI" sz="2200" smtClean="0"/>
                        <a:t>puverbi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-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pääverbi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dirty="0" smtClean="0"/>
                        <a:t>O</a:t>
                      </a:r>
                      <a:r>
                        <a:rPr lang="fi-FI" sz="2200" baseline="0" dirty="0" smtClean="0"/>
                        <a:t> + määreet</a:t>
                      </a:r>
                      <a:endParaRPr lang="fi-FI" sz="2200" dirty="0" smtClean="0"/>
                    </a:p>
                    <a:p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7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4001" y="566584"/>
            <a:ext cx="8229600" cy="1143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Väitelauseen apuverbi </a:t>
            </a:r>
            <a:r>
              <a:rPr lang="fi-FI" sz="2800" dirty="0"/>
              <a:t>toistuu kysymyslauseen alussa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05540"/>
              </p:ext>
            </p:extLst>
          </p:nvPr>
        </p:nvGraphicFramePr>
        <p:xfrm>
          <a:off x="395538" y="2492896"/>
          <a:ext cx="8424935" cy="94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9491"/>
                <a:gridCol w="1347991"/>
                <a:gridCol w="1179491"/>
                <a:gridCol w="1572654"/>
                <a:gridCol w="3145308"/>
              </a:tblGrid>
              <a:tr h="246896">
                <a:tc>
                  <a:txBody>
                    <a:bodyPr/>
                    <a:lstStyle/>
                    <a:p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People 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should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trust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their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friends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pääverbi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O</a:t>
                      </a:r>
                      <a:r>
                        <a:rPr lang="fi-FI" sz="2200" baseline="0" dirty="0" smtClean="0"/>
                        <a:t> 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74941"/>
              </p:ext>
            </p:extLst>
          </p:nvPr>
        </p:nvGraphicFramePr>
        <p:xfrm>
          <a:off x="395536" y="4221088"/>
          <a:ext cx="8424938" cy="930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4226"/>
                <a:gridCol w="1287889"/>
                <a:gridCol w="1234226"/>
                <a:gridCol w="1556199"/>
                <a:gridCol w="3112398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Should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people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trust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their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friends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apuverbi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-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pääverbi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dirty="0" smtClean="0"/>
                        <a:t>O</a:t>
                      </a:r>
                      <a:r>
                        <a:rPr lang="fi-FI" sz="2200" baseline="0" dirty="0" smtClean="0"/>
                        <a:t> </a:t>
                      </a:r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/>
              <a:t>Jos väitelauseessa </a:t>
            </a:r>
            <a:r>
              <a:rPr lang="fi-FI" sz="4000" dirty="0" smtClean="0"/>
              <a:t>on </a:t>
            </a:r>
            <a:r>
              <a:rPr lang="fi-FI" sz="4000" i="1" dirty="0" err="1" smtClean="0">
                <a:solidFill>
                  <a:schemeClr val="tx1"/>
                </a:solidFill>
              </a:rPr>
              <a:t>be</a:t>
            </a:r>
            <a:r>
              <a:rPr lang="fi-FI" sz="4000" dirty="0" smtClean="0"/>
              <a:t>-verbi, sitä käytetään kysymyslauseen alussa.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993307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46921"/>
              </p:ext>
            </p:extLst>
          </p:nvPr>
        </p:nvGraphicFramePr>
        <p:xfrm>
          <a:off x="395538" y="2492896"/>
          <a:ext cx="8424934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82166"/>
                <a:gridCol w="2151049"/>
                <a:gridCol w="1882166"/>
                <a:gridCol w="2509553"/>
              </a:tblGrid>
              <a:tr h="246896">
                <a:tc>
                  <a:txBody>
                    <a:bodyPr/>
                    <a:lstStyle/>
                    <a:p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Finns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chemeClr val="tx1"/>
                          </a:solidFill>
                        </a:rPr>
                        <a:t>ice</a:t>
                      </a:r>
                      <a:r>
                        <a:rPr lang="fi-FI" sz="2200" baseline="0" dirty="0" smtClean="0">
                          <a:solidFill>
                            <a:schemeClr val="tx1"/>
                          </a:solidFill>
                        </a:rPr>
                        <a:t> hockey </a:t>
                      </a:r>
                      <a:r>
                        <a:rPr lang="fi-FI" sz="2200" baseline="0" dirty="0" err="1" smtClean="0">
                          <a:solidFill>
                            <a:schemeClr val="tx1"/>
                          </a:solidFill>
                        </a:rPr>
                        <a:t>enthusiasts</a:t>
                      </a:r>
                      <a:r>
                        <a:rPr lang="fi-FI" sz="2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be-verbi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7818"/>
              </p:ext>
            </p:extLst>
          </p:nvPr>
        </p:nvGraphicFramePr>
        <p:xfrm>
          <a:off x="395536" y="4221088"/>
          <a:ext cx="8352929" cy="115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0579"/>
                <a:gridCol w="2024953"/>
                <a:gridCol w="1940579"/>
                <a:gridCol w="2446818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Are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Finns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ice hockey </a:t>
                      </a:r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enthusiasts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000" dirty="0" err="1" smtClean="0"/>
                        <a:t>be-verbi</a:t>
                      </a:r>
                      <a:endParaRPr lang="fi-FI" sz="20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-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/>
              <a:t>Jos väitelauseessa on </a:t>
            </a:r>
            <a:r>
              <a:rPr lang="fi-FI" sz="2800" i="1" dirty="0" err="1" smtClean="0">
                <a:solidFill>
                  <a:schemeClr val="tx1"/>
                </a:solidFill>
              </a:rPr>
              <a:t>be</a:t>
            </a:r>
            <a:r>
              <a:rPr lang="fi-FI" sz="2800" dirty="0" smtClean="0"/>
              <a:t>-verbi, </a:t>
            </a:r>
            <a:r>
              <a:rPr lang="fi-FI" sz="2800" dirty="0"/>
              <a:t>sitä </a:t>
            </a:r>
            <a:r>
              <a:rPr lang="fi-FI" sz="2800" dirty="0" smtClean="0"/>
              <a:t>käytetään kysymyslauseen </a:t>
            </a:r>
            <a:r>
              <a:rPr lang="fi-FI" sz="2800" dirty="0"/>
              <a:t>alussa.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1953"/>
              </p:ext>
            </p:extLst>
          </p:nvPr>
        </p:nvGraphicFramePr>
        <p:xfrm>
          <a:off x="395538" y="2492896"/>
          <a:ext cx="8424934" cy="94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4"/>
                <a:gridCol w="1008112"/>
                <a:gridCol w="1224136"/>
                <a:gridCol w="1656184"/>
                <a:gridCol w="3312368"/>
              </a:tblGrid>
              <a:tr h="246896">
                <a:tc>
                  <a:txBody>
                    <a:bodyPr/>
                    <a:lstStyle/>
                    <a:p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Joe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is</a:t>
                      </a:r>
                      <a:endParaRPr lang="fi-FI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planning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 </a:t>
                      </a:r>
                      <a:r>
                        <a:rPr lang="fi-FI" sz="2200" dirty="0" err="1" smtClean="0"/>
                        <a:t>surprise</a:t>
                      </a:r>
                      <a:r>
                        <a:rPr lang="fi-FI" sz="2200" dirty="0" smtClean="0"/>
                        <a:t> party</a:t>
                      </a:r>
                      <a:r>
                        <a:rPr lang="fi-FI" sz="2200" baseline="0" dirty="0" smtClean="0"/>
                        <a:t>.</a:t>
                      </a:r>
                      <a:endParaRPr lang="fi-FI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be-verbi</a:t>
                      </a:r>
                      <a:endParaRPr lang="fi-FI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99921"/>
              </p:ext>
            </p:extLst>
          </p:nvPr>
        </p:nvGraphicFramePr>
        <p:xfrm>
          <a:off x="395536" y="4221088"/>
          <a:ext cx="8352929" cy="1266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/>
                <a:gridCol w="1080120"/>
                <a:gridCol w="1152128"/>
                <a:gridCol w="1584176"/>
                <a:gridCol w="3240361"/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i-FI" sz="2200" dirty="0" err="1" smtClean="0">
                          <a:solidFill>
                            <a:srgbClr val="000000"/>
                          </a:solidFill>
                        </a:rPr>
                        <a:t>When</a:t>
                      </a:r>
                      <a:r>
                        <a:rPr lang="fi-FI" sz="2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is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Joe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planning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a </a:t>
                      </a:r>
                      <a:r>
                        <a:rPr lang="fi-FI" sz="2200" dirty="0" err="1" smtClean="0"/>
                        <a:t>surprise</a:t>
                      </a:r>
                      <a:r>
                        <a:rPr lang="fi-FI" sz="2200" dirty="0" smtClean="0"/>
                        <a:t> party?</a:t>
                      </a:r>
                      <a:endParaRPr lang="fi-FI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(Kysymys- sana)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err="1" smtClean="0"/>
                        <a:t>be-verbi</a:t>
                      </a:r>
                      <a:endParaRPr lang="fi-FI" sz="2200" dirty="0"/>
                    </a:p>
                  </a:txBody>
                  <a:tcP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S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200" dirty="0" smtClean="0"/>
                        <a:t>-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468</Words>
  <Application>Microsoft Office PowerPoint</Application>
  <PresentationFormat>Näytössä katseltava diaesitys (4:3)</PresentationFormat>
  <Paragraphs>483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 Kysymysten muodostaminen </vt:lpstr>
      <vt:lpstr>Kysymyslauseessa subjektin eteen lisätään apuverbi</vt:lpstr>
      <vt:lpstr>Muistathan valita oikean:  do / does / did</vt:lpstr>
      <vt:lpstr>do / does / did +  mikä muoto pääverbistä?</vt:lpstr>
      <vt:lpstr>Väitelauseen apuverbi toistuu kysymyslauseen alussa</vt:lpstr>
      <vt:lpstr>Väitelauseen apuverbi toistuu kysymyslauseen alussa</vt:lpstr>
      <vt:lpstr>Jos väitelauseessa on be-verbi, sitä käytetään kysymyslauseen alussa.</vt:lpstr>
      <vt:lpstr>Jos väitelauseessa on be-verbi, sitä käytetään kysymyslauseen alussa.</vt:lpstr>
      <vt:lpstr>Kysymyslauseen sanajärjestys on siis:</vt:lpstr>
      <vt:lpstr>Mitä huomaat apuverbin käytöstä seuraavissa kysymyksissä?</vt:lpstr>
      <vt:lpstr>PowerPoint-esitys</vt:lpstr>
      <vt:lpstr>Mikä ero on seuraavilla kysymyksillä?</vt:lpstr>
      <vt:lpstr>Activate</vt:lpstr>
      <vt:lpstr>PowerPoint-esitys</vt:lpstr>
      <vt:lpstr>PowerPoint-esitys</vt:lpstr>
      <vt:lpstr>PowerPoint-esitys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Karapalo Elina</cp:lastModifiedBy>
  <cp:revision>52</cp:revision>
  <dcterms:created xsi:type="dcterms:W3CDTF">2015-09-28T06:29:35Z</dcterms:created>
  <dcterms:modified xsi:type="dcterms:W3CDTF">2016-09-06T11:18:25Z</dcterms:modified>
</cp:coreProperties>
</file>