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</p:sldIdLst>
  <p:sldSz cx="18288000" cy="10287000"/>
  <p:notesSz cx="6858000" cy="9144000"/>
  <p:embeddedFontLst>
    <p:embeddedFont>
      <p:font typeface="Leelawadee" panose="020B0502040204020203" pitchFamily="34" charset="-34"/>
      <p:regular r:id="rId9"/>
      <p:bold r:id="rId10"/>
    </p:embeddedFont>
    <p:embeddedFont>
      <p:font typeface="More Sugar" panose="020B0604020202020204" charset="0"/>
      <p:regular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49B66B-1C95-4D8F-BAC5-60BBEE6F35BB}" v="2" dt="2026-01-07T08:51:13.9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6" d="100"/>
          <a:sy n="66" d="100"/>
        </p:scale>
        <p:origin x="114" y="2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ana Honghin" userId="090a15e7-035e-4dc0-9e7a-43ab9ed6ece8" providerId="ADAL" clId="{06DCE0B5-EF48-44A4-B764-23605E633F37}"/>
    <pc:docChg chg="undo custSel addSld modSld">
      <pc:chgData name="Jaana Honghin" userId="090a15e7-035e-4dc0-9e7a-43ab9ed6ece8" providerId="ADAL" clId="{06DCE0B5-EF48-44A4-B764-23605E633F37}" dt="2026-01-07T09:01:56.729" v="750" actId="20577"/>
      <pc:docMkLst>
        <pc:docMk/>
      </pc:docMkLst>
      <pc:sldChg chg="modSp mod">
        <pc:chgData name="Jaana Honghin" userId="090a15e7-035e-4dc0-9e7a-43ab9ed6ece8" providerId="ADAL" clId="{06DCE0B5-EF48-44A4-B764-23605E633F37}" dt="2026-01-07T08:51:23.324" v="212" actId="14100"/>
        <pc:sldMkLst>
          <pc:docMk/>
          <pc:sldMk cId="0" sldId="256"/>
        </pc:sldMkLst>
        <pc:picChg chg="mod">
          <ac:chgData name="Jaana Honghin" userId="090a15e7-035e-4dc0-9e7a-43ab9ed6ece8" providerId="ADAL" clId="{06DCE0B5-EF48-44A4-B764-23605E633F37}" dt="2026-01-07T08:51:23.324" v="212" actId="14100"/>
          <ac:picMkLst>
            <pc:docMk/>
            <pc:sldMk cId="0" sldId="256"/>
            <ac:picMk id="4" creationId="{3E999A97-F5B3-5748-2D5F-CEFB365D6BF5}"/>
          </ac:picMkLst>
        </pc:picChg>
      </pc:sldChg>
      <pc:sldChg chg="modSp add mod">
        <pc:chgData name="Jaana Honghin" userId="090a15e7-035e-4dc0-9e7a-43ab9ed6ece8" providerId="ADAL" clId="{06DCE0B5-EF48-44A4-B764-23605E633F37}" dt="2026-01-07T09:01:56.729" v="750" actId="20577"/>
        <pc:sldMkLst>
          <pc:docMk/>
          <pc:sldMk cId="4005988046" sldId="263"/>
        </pc:sldMkLst>
        <pc:spChg chg="mod">
          <ac:chgData name="Jaana Honghin" userId="090a15e7-035e-4dc0-9e7a-43ab9ed6ece8" providerId="ADAL" clId="{06DCE0B5-EF48-44A4-B764-23605E633F37}" dt="2026-01-07T08:51:44.468" v="256" actId="20577"/>
          <ac:spMkLst>
            <pc:docMk/>
            <pc:sldMk cId="4005988046" sldId="263"/>
            <ac:spMk id="3" creationId="{05C3C66F-D8D4-52F1-C1B7-E3800E86A330}"/>
          </ac:spMkLst>
        </pc:spChg>
        <pc:spChg chg="mod">
          <ac:chgData name="Jaana Honghin" userId="090a15e7-035e-4dc0-9e7a-43ab9ed6ece8" providerId="ADAL" clId="{06DCE0B5-EF48-44A4-B764-23605E633F37}" dt="2026-01-07T09:01:56.729" v="750" actId="20577"/>
          <ac:spMkLst>
            <pc:docMk/>
            <pc:sldMk cId="4005988046" sldId="263"/>
            <ac:spMk id="4" creationId="{99655CEE-45E4-1AC9-9B56-0FAC483ECB71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55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04800" y="4000500"/>
            <a:ext cx="17098218" cy="19392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960"/>
              </a:lnSpc>
            </a:pPr>
            <a:r>
              <a:rPr lang="en-US" sz="11400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Lounasruokien valmistus</a:t>
            </a:r>
            <a:endParaRPr lang="en-US" sz="11400" dirty="0">
              <a:solidFill>
                <a:srgbClr val="FFFFFF"/>
              </a:solidFill>
              <a:latin typeface="More Sugar"/>
              <a:ea typeface="More Sugar"/>
              <a:cs typeface="More Sugar"/>
              <a:sym typeface="More Sugar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3E999A97-F5B3-5748-2D5F-CEFB365D6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71450"/>
            <a:ext cx="18288000" cy="10629899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A9010A11-1496-7FB2-681D-05AF3F65CBD9}"/>
              </a:ext>
            </a:extLst>
          </p:cNvPr>
          <p:cNvSpPr txBox="1"/>
          <p:nvPr/>
        </p:nvSpPr>
        <p:spPr>
          <a:xfrm>
            <a:off x="6896100" y="3009900"/>
            <a:ext cx="426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000" dirty="0">
                <a:highlight>
                  <a:srgbClr val="00FF00"/>
                </a:highlight>
              </a:rPr>
              <a:t>Lähijakso koululla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orakulmio 2">
            <a:extLst>
              <a:ext uri="{FF2B5EF4-FFF2-40B4-BE49-F238E27FC236}">
                <a16:creationId xmlns:a16="http://schemas.microsoft.com/office/drawing/2014/main" id="{DE9317EC-E056-2D06-4A0F-9187639D33BC}"/>
              </a:ext>
            </a:extLst>
          </p:cNvPr>
          <p:cNvSpPr/>
          <p:nvPr/>
        </p:nvSpPr>
        <p:spPr>
          <a:xfrm>
            <a:off x="1257301" y="547687"/>
            <a:ext cx="7876974" cy="27109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effectLst/>
                <a:latin typeface="Leelawadee" panose="020B0502040204020203" pitchFamily="34" charset="-34"/>
                <a:ea typeface="+mj-ea"/>
                <a:cs typeface="Leelawadee" panose="020B0502040204020203" pitchFamily="34" charset="-34"/>
              </a:rPr>
              <a:t>RUOANVALMISTUS OPETUSKEITTIÖSSÄ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FBEEC826-6996-2B8F-B111-F9E30BB093E6}"/>
              </a:ext>
            </a:extLst>
          </p:cNvPr>
          <p:cNvSpPr txBox="1"/>
          <p:nvPr/>
        </p:nvSpPr>
        <p:spPr>
          <a:xfrm>
            <a:off x="657022" y="3009901"/>
            <a:ext cx="8944178" cy="6255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>
              <a:lnSpc>
                <a:spcPct val="90000"/>
              </a:lnSpc>
              <a:spcAft>
                <a:spcPts val="600"/>
              </a:spcAft>
            </a:pPr>
            <a:endParaRPr lang="en-US" sz="34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Lounas</a:t>
            </a:r>
            <a:r>
              <a:rPr lang="en-US" sz="3400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opiskelijalinjasto</a:t>
            </a:r>
            <a:r>
              <a:rPr lang="en-US" sz="3400" dirty="0">
                <a:latin typeface="Leelawadee" panose="020B0502040204020203" pitchFamily="34" charset="-34"/>
                <a:cs typeface="Leelawadee" panose="020B0502040204020203" pitchFamily="34" charset="-34"/>
              </a:rPr>
              <a:t> &amp; </a:t>
            </a: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aulan</a:t>
            </a:r>
            <a:r>
              <a:rPr lang="en-US" sz="3400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asiakkaat</a:t>
            </a:r>
            <a:endParaRPr lang="en-US" sz="34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4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Salaatit</a:t>
            </a:r>
            <a:endParaRPr lang="en-US" sz="34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Keitto</a:t>
            </a:r>
            <a:endParaRPr lang="en-US" sz="34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Pääruoka</a:t>
            </a:r>
            <a:endParaRPr lang="en-US" sz="34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Kasvisruoka</a:t>
            </a:r>
            <a:endParaRPr lang="en-US" sz="34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Leivonta</a:t>
            </a:r>
            <a:endParaRPr lang="en-US" sz="34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Jälkiruoka</a:t>
            </a:r>
            <a:endParaRPr lang="en-US" sz="34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4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Huolehdi</a:t>
            </a:r>
            <a:r>
              <a:rPr lang="en-US" sz="3400" dirty="0">
                <a:latin typeface="Leelawadee" panose="020B0502040204020203" pitchFamily="34" charset="-34"/>
                <a:cs typeface="Leelawadee" panose="020B0502040204020203" pitchFamily="34" charset="-34"/>
              </a:rPr>
              <a:t>, </a:t>
            </a: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että</a:t>
            </a:r>
            <a:r>
              <a:rPr lang="en-US" sz="3400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pääset</a:t>
            </a:r>
            <a:r>
              <a:rPr lang="en-US" sz="3400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tekemään</a:t>
            </a:r>
            <a:r>
              <a:rPr lang="en-US" sz="3400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kaikkea</a:t>
            </a:r>
            <a:r>
              <a:rPr lang="en-US" sz="2800" dirty="0"/>
              <a:t>!</a:t>
            </a:r>
          </a:p>
        </p:txBody>
      </p:sp>
      <p:pic>
        <p:nvPicPr>
          <p:cNvPr id="6" name="Kuva 5" descr="Tuoreet fajitat">
            <a:extLst>
              <a:ext uri="{FF2B5EF4-FFF2-40B4-BE49-F238E27FC236}">
                <a16:creationId xmlns:a16="http://schemas.microsoft.com/office/drawing/2014/main" id="{2FEE14A8-5E20-11FD-83B7-A9FBE5014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1" r="22152"/>
          <a:stretch/>
        </p:blipFill>
        <p:spPr>
          <a:xfrm>
            <a:off x="9906000" y="10"/>
            <a:ext cx="8382000" cy="10286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26211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8BB1DF-4F9D-45C3-FB9F-B2652D7C1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2">
            <a:extLst>
              <a:ext uri="{FF2B5EF4-FFF2-40B4-BE49-F238E27FC236}">
                <a16:creationId xmlns:a16="http://schemas.microsoft.com/office/drawing/2014/main" id="{E0A13ADB-486F-63E2-FC00-B93C8247FD58}"/>
              </a:ext>
            </a:extLst>
          </p:cNvPr>
          <p:cNvSpPr/>
          <p:nvPr/>
        </p:nvSpPr>
        <p:spPr>
          <a:xfrm>
            <a:off x="1257301" y="547687"/>
            <a:ext cx="7876974" cy="27109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latin typeface="Leelawadee" panose="020B0502040204020203" pitchFamily="34" charset="-34"/>
                <a:ea typeface="+mj-ea"/>
                <a:cs typeface="Leelawadee" panose="020B0502040204020203" pitchFamily="34" charset="-34"/>
              </a:rPr>
              <a:t>TEORIA OPPITUNNIT</a:t>
            </a:r>
            <a:endParaRPr lang="en-US" sz="4400" b="1" cap="none" spc="0" dirty="0">
              <a:ln w="22225">
                <a:solidFill>
                  <a:schemeClr val="accent2"/>
                </a:solidFill>
                <a:prstDash val="solid"/>
              </a:ln>
              <a:effectLst/>
              <a:latin typeface="Leelawadee" panose="020B0502040204020203" pitchFamily="34" charset="-34"/>
              <a:ea typeface="+mj-ea"/>
              <a:cs typeface="Leelawadee" panose="020B0502040204020203" pitchFamily="34" charset="-34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B82A99D6-6DDA-BE57-54F9-94C2B6D48683}"/>
              </a:ext>
            </a:extLst>
          </p:cNvPr>
          <p:cNvSpPr txBox="1"/>
          <p:nvPr/>
        </p:nvSpPr>
        <p:spPr>
          <a:xfrm>
            <a:off x="657022" y="2324100"/>
            <a:ext cx="8944178" cy="694134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>
              <a:lnSpc>
                <a:spcPct val="90000"/>
              </a:lnSpc>
              <a:spcAft>
                <a:spcPts val="600"/>
              </a:spcAft>
            </a:pPr>
            <a:endParaRPr lang="en-US" sz="34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400" dirty="0">
                <a:latin typeface="Leelawadee" panose="020B0502040204020203" pitchFamily="34" charset="-34"/>
                <a:cs typeface="Leelawadee" panose="020B0502040204020203" pitchFamily="34" charset="-34"/>
              </a:rPr>
              <a:t>8 </a:t>
            </a: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päivää</a:t>
            </a:r>
            <a:endParaRPr lang="en-US" sz="34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400" dirty="0">
                <a:latin typeface="Leelawadee" panose="020B0502040204020203" pitchFamily="34" charset="-34"/>
                <a:cs typeface="Leelawadee" panose="020B0502040204020203" pitchFamily="34" charset="-34"/>
              </a:rPr>
              <a:t>Klo 8.30-14</a:t>
            </a: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Luokka</a:t>
            </a:r>
            <a:r>
              <a:rPr lang="en-US" sz="3400" dirty="0">
                <a:latin typeface="Leelawadee" panose="020B0502040204020203" pitchFamily="34" charset="-34"/>
                <a:cs typeface="Leelawadee" panose="020B0502040204020203" pitchFamily="34" charset="-34"/>
              </a:rPr>
              <a:t> 5, </a:t>
            </a: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jos</a:t>
            </a:r>
            <a:r>
              <a:rPr lang="en-US" sz="3400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ei</a:t>
            </a:r>
            <a:r>
              <a:rPr lang="en-US" sz="3400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muuta</a:t>
            </a:r>
            <a:r>
              <a:rPr lang="en-US" sz="3400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ilmoiteta</a:t>
            </a:r>
            <a:endParaRPr lang="en-US" sz="34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4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4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Kokkiprokkis</a:t>
            </a:r>
            <a:r>
              <a:rPr lang="en-US" sz="3400" dirty="0">
                <a:latin typeface="Leelawadee" panose="020B0502040204020203" pitchFamily="34" charset="-34"/>
                <a:cs typeface="Leelawadee" panose="020B0502040204020203" pitchFamily="34" charset="-34"/>
              </a:rPr>
              <a:t>! </a:t>
            </a: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400" b="1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Pedanet</a:t>
            </a:r>
            <a:r>
              <a:rPr lang="en-US" sz="34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 -&gt; </a:t>
            </a:r>
            <a:r>
              <a:rPr lang="en-US" sz="3400" b="1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Lounasruokien</a:t>
            </a:r>
            <a:r>
              <a:rPr lang="en-US" sz="34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sz="3400" b="1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valmistus</a:t>
            </a:r>
            <a:endParaRPr lang="en-US" sz="34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800100" lvl="1">
              <a:lnSpc>
                <a:spcPct val="90000"/>
              </a:lnSpc>
              <a:spcAft>
                <a:spcPts val="600"/>
              </a:spcAft>
            </a:pPr>
            <a:r>
              <a:rPr lang="en-US" sz="3400" dirty="0">
                <a:latin typeface="Leelawadee" panose="020B0502040204020203" pitchFamily="34" charset="-34"/>
                <a:cs typeface="Leelawadee" panose="020B0502040204020203" pitchFamily="34" charset="-34"/>
              </a:rPr>
              <a:t>Osa 1 </a:t>
            </a: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elintarvikkeiden</a:t>
            </a:r>
            <a:r>
              <a:rPr lang="en-US" sz="3400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varastointi</a:t>
            </a:r>
            <a:endParaRPr lang="en-US" sz="34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800100" lvl="1">
              <a:lnSpc>
                <a:spcPct val="90000"/>
              </a:lnSpc>
              <a:spcAft>
                <a:spcPts val="600"/>
              </a:spcAft>
            </a:pP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Lounasruokien</a:t>
            </a:r>
            <a:r>
              <a:rPr lang="en-US" sz="3400" dirty="0">
                <a:latin typeface="Leelawadee" panose="020B0502040204020203" pitchFamily="34" charset="-34"/>
                <a:cs typeface="Leelawadee" panose="020B0502040204020203" pitchFamily="34" charset="-34"/>
              </a:rPr>
              <a:t> ja </a:t>
            </a: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leivonnaisten</a:t>
            </a:r>
            <a:r>
              <a:rPr lang="en-US" sz="3400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esivalmistus</a:t>
            </a:r>
            <a:r>
              <a:rPr lang="en-US" sz="3400" dirty="0">
                <a:latin typeface="Leelawadee" panose="020B0502040204020203" pitchFamily="34" charset="-34"/>
                <a:cs typeface="Leelawadee" panose="020B0502040204020203" pitchFamily="34" charset="-34"/>
              </a:rPr>
              <a:t> ja </a:t>
            </a: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valmistus</a:t>
            </a:r>
            <a:endParaRPr lang="en-US" sz="34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800100" lvl="1">
              <a:lnSpc>
                <a:spcPct val="90000"/>
              </a:lnSpc>
              <a:spcAft>
                <a:spcPts val="600"/>
              </a:spcAft>
            </a:pPr>
            <a:r>
              <a:rPr lang="en-US" sz="3400" dirty="0">
                <a:latin typeface="Leelawadee" panose="020B0502040204020203" pitchFamily="34" charset="-34"/>
                <a:cs typeface="Leelawadee" panose="020B0502040204020203" pitchFamily="34" charset="-34"/>
              </a:rPr>
              <a:t>Osa 2 </a:t>
            </a: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Ateriasuunnittelu</a:t>
            </a:r>
            <a:endParaRPr lang="en-US" sz="34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800100" lvl="1">
              <a:lnSpc>
                <a:spcPct val="90000"/>
              </a:lnSpc>
              <a:spcAft>
                <a:spcPts val="600"/>
              </a:spcAft>
            </a:pPr>
            <a:r>
              <a:rPr lang="en-US" sz="3400" dirty="0">
                <a:latin typeface="Leelawadee" panose="020B0502040204020203" pitchFamily="34" charset="-34"/>
                <a:cs typeface="Leelawadee" panose="020B0502040204020203" pitchFamily="34" charset="-34"/>
              </a:rPr>
              <a:t>		</a:t>
            </a: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ravitsemus</a:t>
            </a:r>
            <a:r>
              <a:rPr lang="en-US" sz="3400" dirty="0">
                <a:latin typeface="Leelawadee" panose="020B0502040204020203" pitchFamily="34" charset="-34"/>
                <a:cs typeface="Leelawadee" panose="020B0502040204020203" pitchFamily="34" charset="-34"/>
              </a:rPr>
              <a:t>, </a:t>
            </a: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PoweResta</a:t>
            </a:r>
            <a:endParaRPr lang="en-US" sz="34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4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6" name="Kuva 5" descr="Tuoreet fajitat">
            <a:extLst>
              <a:ext uri="{FF2B5EF4-FFF2-40B4-BE49-F238E27FC236}">
                <a16:creationId xmlns:a16="http://schemas.microsoft.com/office/drawing/2014/main" id="{BFB5DA14-0C3F-A30F-AE1D-47A52855B3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1" r="22152"/>
          <a:stretch/>
        </p:blipFill>
        <p:spPr>
          <a:xfrm>
            <a:off x="9906000" y="10"/>
            <a:ext cx="8382000" cy="10286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81266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B122DA-4B8E-0934-90FB-78368AA77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2">
            <a:extLst>
              <a:ext uri="{FF2B5EF4-FFF2-40B4-BE49-F238E27FC236}">
                <a16:creationId xmlns:a16="http://schemas.microsoft.com/office/drawing/2014/main" id="{DB4F4C91-DCDC-3497-36DB-A18684F57503}"/>
              </a:ext>
            </a:extLst>
          </p:cNvPr>
          <p:cNvSpPr/>
          <p:nvPr/>
        </p:nvSpPr>
        <p:spPr>
          <a:xfrm>
            <a:off x="762000" y="547687"/>
            <a:ext cx="9829799" cy="1776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effectLst/>
                <a:latin typeface="Leelawadee" panose="020B0502040204020203" pitchFamily="34" charset="-34"/>
                <a:ea typeface="+mj-ea"/>
                <a:cs typeface="Leelawadee" panose="020B0502040204020203" pitchFamily="34" charset="-34"/>
              </a:rPr>
              <a:t>YHTEISET TUTKINNONOSAT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A9531353-013B-E19B-1B30-169C22975069}"/>
              </a:ext>
            </a:extLst>
          </p:cNvPr>
          <p:cNvSpPr txBox="1"/>
          <p:nvPr/>
        </p:nvSpPr>
        <p:spPr>
          <a:xfrm>
            <a:off x="657022" y="2324100"/>
            <a:ext cx="10315778" cy="6941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>
              <a:lnSpc>
                <a:spcPct val="90000"/>
              </a:lnSpc>
              <a:spcAft>
                <a:spcPts val="600"/>
              </a:spcAft>
            </a:pPr>
            <a:endParaRPr lang="en-US" sz="34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5000" b="1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Fysikaaliset</a:t>
            </a:r>
            <a:r>
              <a:rPr lang="en-US" sz="50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 ja </a:t>
            </a:r>
            <a:r>
              <a:rPr lang="en-US" sz="5000" b="1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kemialliset</a:t>
            </a:r>
            <a:r>
              <a:rPr lang="en-US" sz="50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sz="5000" b="1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ilmiöt</a:t>
            </a:r>
            <a:r>
              <a:rPr lang="en-US" sz="50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 ja </a:t>
            </a:r>
            <a:r>
              <a:rPr lang="en-US" sz="5000" b="1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niiden</a:t>
            </a:r>
            <a:r>
              <a:rPr lang="en-US" sz="50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sz="5000" b="1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soveltaminen</a:t>
            </a:r>
            <a:endParaRPr lang="en-US" sz="50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5000" b="1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Kestävän</a:t>
            </a:r>
            <a:r>
              <a:rPr lang="en-US" sz="50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sz="5000" b="1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kehityksen</a:t>
            </a:r>
            <a:r>
              <a:rPr lang="en-US" sz="50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sz="5000" b="1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edistäminen</a:t>
            </a:r>
            <a:endParaRPr lang="en-US" sz="50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50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400" dirty="0">
                <a:latin typeface="Leelawadee" panose="020B0502040204020203" pitchFamily="34" charset="-34"/>
                <a:cs typeface="Leelawadee" panose="020B0502040204020203" pitchFamily="34" charset="-34"/>
              </a:rPr>
              <a:t>6 </a:t>
            </a: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kertaa</a:t>
            </a:r>
            <a:endParaRPr lang="en-US" sz="34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400" dirty="0">
                <a:latin typeface="Leelawadee" panose="020B0502040204020203" pitchFamily="34" charset="-34"/>
                <a:cs typeface="Leelawadee" panose="020B0502040204020203" pitchFamily="34" charset="-34"/>
              </a:rPr>
              <a:t>Joko </a:t>
            </a: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klo</a:t>
            </a:r>
            <a:r>
              <a:rPr lang="en-US" sz="3400" dirty="0">
                <a:latin typeface="Leelawadee" panose="020B0502040204020203" pitchFamily="34" charset="-34"/>
                <a:cs typeface="Leelawadee" panose="020B0502040204020203" pitchFamily="34" charset="-34"/>
              </a:rPr>
              <a:t> 8.30-11.30 tai </a:t>
            </a: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klo</a:t>
            </a:r>
            <a:r>
              <a:rPr lang="en-US" sz="3400" dirty="0">
                <a:latin typeface="Leelawadee" panose="020B0502040204020203" pitchFamily="34" charset="-34"/>
                <a:cs typeface="Leelawadee" panose="020B0502040204020203" pitchFamily="34" charset="-34"/>
              </a:rPr>
              <a:t> 12-14, kts. Wilma</a:t>
            </a: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Luokka</a:t>
            </a:r>
            <a:r>
              <a:rPr lang="en-US" sz="3400" dirty="0">
                <a:latin typeface="Leelawadee" panose="020B0502040204020203" pitchFamily="34" charset="-34"/>
                <a:cs typeface="Leelawadee" panose="020B0502040204020203" pitchFamily="34" charset="-34"/>
              </a:rPr>
              <a:t> 5, </a:t>
            </a: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jos</a:t>
            </a:r>
            <a:r>
              <a:rPr lang="en-US" sz="3400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ei</a:t>
            </a:r>
            <a:r>
              <a:rPr lang="en-US" sz="3400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muuta</a:t>
            </a:r>
            <a:r>
              <a:rPr lang="en-US" sz="3400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ilmoiteta</a:t>
            </a:r>
            <a:endParaRPr lang="en-US" sz="34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Molemmista</a:t>
            </a:r>
            <a:r>
              <a:rPr lang="en-US" sz="3400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koe</a:t>
            </a:r>
            <a:r>
              <a:rPr lang="en-US" sz="3400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</a:p>
        </p:txBody>
      </p:sp>
      <p:pic>
        <p:nvPicPr>
          <p:cNvPr id="6" name="Kuva 5" descr="Tuoreet fajitat">
            <a:extLst>
              <a:ext uri="{FF2B5EF4-FFF2-40B4-BE49-F238E27FC236}">
                <a16:creationId xmlns:a16="http://schemas.microsoft.com/office/drawing/2014/main" id="{7F5800D1-2B84-5A03-813F-C289C485AE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1" r="22152"/>
          <a:stretch/>
        </p:blipFill>
        <p:spPr>
          <a:xfrm>
            <a:off x="9906000" y="10"/>
            <a:ext cx="8382000" cy="10286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32034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C75466-F70F-E3C2-7BF3-1D62B52AA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2">
            <a:extLst>
              <a:ext uri="{FF2B5EF4-FFF2-40B4-BE49-F238E27FC236}">
                <a16:creationId xmlns:a16="http://schemas.microsoft.com/office/drawing/2014/main" id="{08BDA8F0-EF11-A7A5-97FA-AD6CFB7D0314}"/>
              </a:ext>
            </a:extLst>
          </p:cNvPr>
          <p:cNvSpPr/>
          <p:nvPr/>
        </p:nvSpPr>
        <p:spPr>
          <a:xfrm>
            <a:off x="762000" y="547687"/>
            <a:ext cx="9829799" cy="1776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latin typeface="Leelawadee" panose="020B0502040204020203" pitchFamily="34" charset="-34"/>
                <a:ea typeface="+mj-ea"/>
                <a:cs typeface="Leelawadee" panose="020B0502040204020203" pitchFamily="34" charset="-34"/>
              </a:rPr>
              <a:t>FYSIKAALISET JA KEMIALLISET ILMIÖT JA NIIDEN SOVELTAMINEN</a:t>
            </a:r>
            <a:endParaRPr lang="en-US" sz="4400" b="1" cap="none" spc="0" dirty="0">
              <a:ln w="22225">
                <a:solidFill>
                  <a:schemeClr val="accent2"/>
                </a:solidFill>
                <a:prstDash val="solid"/>
              </a:ln>
              <a:effectLst/>
              <a:latin typeface="Leelawadee" panose="020B0502040204020203" pitchFamily="34" charset="-34"/>
              <a:ea typeface="+mj-ea"/>
              <a:cs typeface="Leelawadee" panose="020B0502040204020203" pitchFamily="34" charset="-34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58FBCF53-1B8A-06C7-DED8-8C5297CD8C87}"/>
              </a:ext>
            </a:extLst>
          </p:cNvPr>
          <p:cNvSpPr txBox="1"/>
          <p:nvPr/>
        </p:nvSpPr>
        <p:spPr>
          <a:xfrm>
            <a:off x="657022" y="2324100"/>
            <a:ext cx="10315778" cy="6941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>
              <a:lnSpc>
                <a:spcPct val="90000"/>
              </a:lnSpc>
              <a:spcAft>
                <a:spcPts val="600"/>
              </a:spcAft>
            </a:pPr>
            <a:endParaRPr lang="en-US" sz="34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400" dirty="0">
                <a:latin typeface="Leelawadee" panose="020B0502040204020203" pitchFamily="34" charset="-34"/>
                <a:cs typeface="Leelawadee" panose="020B0502040204020203" pitchFamily="34" charset="-34"/>
              </a:rPr>
              <a:t>6 </a:t>
            </a: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kertaa</a:t>
            </a:r>
            <a:r>
              <a:rPr lang="en-US" sz="3400" dirty="0">
                <a:latin typeface="Leelawadee" panose="020B0502040204020203" pitchFamily="34" charset="-34"/>
                <a:cs typeface="Leelawadee" panose="020B0502040204020203" pitchFamily="34" charset="-34"/>
              </a:rPr>
              <a:t>, </a:t>
            </a: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koe</a:t>
            </a:r>
            <a:r>
              <a:rPr lang="en-US" sz="3400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viimeisellä</a:t>
            </a:r>
            <a:r>
              <a:rPr lang="en-US" sz="3400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kerralla</a:t>
            </a:r>
            <a:endParaRPr lang="en-US" sz="34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400" b="1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Pedanet</a:t>
            </a:r>
            <a:r>
              <a:rPr lang="en-US" sz="3400" dirty="0">
                <a:latin typeface="Leelawadee" panose="020B0502040204020203" pitchFamily="34" charset="-34"/>
                <a:cs typeface="Leelawadee" panose="020B0502040204020203" pitchFamily="34" charset="-34"/>
              </a:rPr>
              <a:t> -&gt; </a:t>
            </a: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Yhteiset</a:t>
            </a:r>
            <a:r>
              <a:rPr lang="en-US" sz="3400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tutkinnonosat</a:t>
            </a:r>
            <a:r>
              <a:rPr lang="en-US" sz="3400" dirty="0">
                <a:latin typeface="Leelawadee" panose="020B0502040204020203" pitchFamily="34" charset="-34"/>
                <a:cs typeface="Leelawadee" panose="020B0502040204020203" pitchFamily="34" charset="-34"/>
              </a:rPr>
              <a:t> -&gt; </a:t>
            </a: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matemaattis-luonnontieteellinen</a:t>
            </a:r>
            <a:r>
              <a:rPr lang="en-US" sz="3400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osaaminen</a:t>
            </a:r>
            <a:r>
              <a:rPr lang="en-US" sz="3400" dirty="0">
                <a:latin typeface="Leelawadee" panose="020B0502040204020203" pitchFamily="34" charset="-34"/>
                <a:cs typeface="Leelawadee" panose="020B0502040204020203" pitchFamily="34" charset="-34"/>
              </a:rPr>
              <a:t> -&gt;</a:t>
            </a: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Fysiikka</a:t>
            </a:r>
            <a:r>
              <a:rPr lang="en-US" sz="3400" dirty="0">
                <a:latin typeface="Leelawadee" panose="020B0502040204020203" pitchFamily="34" charset="-34"/>
                <a:cs typeface="Leelawadee" panose="020B0502040204020203" pitchFamily="34" charset="-34"/>
              </a:rPr>
              <a:t> ja </a:t>
            </a: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kemia</a:t>
            </a:r>
            <a:r>
              <a:rPr lang="en-US" sz="3400" dirty="0">
                <a:latin typeface="Leelawadee" panose="020B0502040204020203" pitchFamily="34" charset="-34"/>
                <a:cs typeface="Leelawadee" panose="020B0502040204020203" pitchFamily="34" charset="-34"/>
              </a:rPr>
              <a:t> (Raca) -&gt;</a:t>
            </a: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Fysiikka</a:t>
            </a:r>
            <a:r>
              <a:rPr lang="en-US" sz="3400" dirty="0">
                <a:latin typeface="Leelawadee" panose="020B0502040204020203" pitchFamily="34" charset="-34"/>
                <a:cs typeface="Leelawadee" panose="020B0502040204020203" pitchFamily="34" charset="-34"/>
              </a:rPr>
              <a:t> ja </a:t>
            </a: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kemia</a:t>
            </a:r>
            <a:r>
              <a:rPr lang="en-US" sz="3400" dirty="0">
                <a:latin typeface="Leelawadee" panose="020B0502040204020203" pitchFamily="34" charset="-34"/>
                <a:cs typeface="Leelawadee" panose="020B0502040204020203" pitchFamily="34" charset="-34"/>
              </a:rPr>
              <a:t> 1 </a:t>
            </a: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ravitsemus</a:t>
            </a:r>
            <a:endParaRPr lang="en-US" sz="34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FyKe</a:t>
            </a:r>
            <a:endParaRPr lang="en-US" sz="34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Ravintoaineet</a:t>
            </a:r>
            <a:r>
              <a:rPr lang="en-US" sz="3400" dirty="0">
                <a:latin typeface="Leelawadee" panose="020B0502040204020203" pitchFamily="34" charset="-34"/>
                <a:cs typeface="Leelawadee" panose="020B0502040204020203" pitchFamily="34" charset="-34"/>
              </a:rPr>
              <a:t>, </a:t>
            </a: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ruoansulatus</a:t>
            </a:r>
            <a:r>
              <a:rPr lang="en-US" sz="3400" dirty="0">
                <a:latin typeface="Leelawadee" panose="020B0502040204020203" pitchFamily="34" charset="-34"/>
                <a:cs typeface="Leelawadee" panose="020B0502040204020203" pitchFamily="34" charset="-34"/>
              </a:rPr>
              <a:t>, pH</a:t>
            </a:r>
          </a:p>
        </p:txBody>
      </p:sp>
      <p:pic>
        <p:nvPicPr>
          <p:cNvPr id="6" name="Kuva 5" descr="Tuoreet fajitat">
            <a:extLst>
              <a:ext uri="{FF2B5EF4-FFF2-40B4-BE49-F238E27FC236}">
                <a16:creationId xmlns:a16="http://schemas.microsoft.com/office/drawing/2014/main" id="{0D144F4C-8053-FFB9-99CC-F1F1DB82B0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1" r="22152"/>
          <a:stretch/>
        </p:blipFill>
        <p:spPr>
          <a:xfrm>
            <a:off x="9906000" y="10"/>
            <a:ext cx="8382000" cy="10286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524963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01BDB-8C7D-187E-055F-C15E7CD21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2">
            <a:extLst>
              <a:ext uri="{FF2B5EF4-FFF2-40B4-BE49-F238E27FC236}">
                <a16:creationId xmlns:a16="http://schemas.microsoft.com/office/drawing/2014/main" id="{8E8BD9D5-E930-0D7A-9740-400A0C5F9EE6}"/>
              </a:ext>
            </a:extLst>
          </p:cNvPr>
          <p:cNvSpPr/>
          <p:nvPr/>
        </p:nvSpPr>
        <p:spPr>
          <a:xfrm>
            <a:off x="762000" y="547687"/>
            <a:ext cx="10591800" cy="1776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latin typeface="Leelawadee" panose="020B0502040204020203" pitchFamily="34" charset="-34"/>
                <a:ea typeface="+mj-ea"/>
                <a:cs typeface="Leelawadee" panose="020B0502040204020203" pitchFamily="34" charset="-34"/>
              </a:rPr>
              <a:t>KESTÄVÄN KEHITYKSEN EDISTÄMINEN</a:t>
            </a:r>
            <a:endParaRPr lang="en-US" sz="4400" b="1" cap="none" spc="0" dirty="0">
              <a:ln w="22225">
                <a:solidFill>
                  <a:schemeClr val="accent2"/>
                </a:solidFill>
                <a:prstDash val="solid"/>
              </a:ln>
              <a:effectLst/>
              <a:latin typeface="Leelawadee" panose="020B0502040204020203" pitchFamily="34" charset="-34"/>
              <a:ea typeface="+mj-ea"/>
              <a:cs typeface="Leelawadee" panose="020B0502040204020203" pitchFamily="34" charset="-34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7A12957D-5B90-36D4-23DA-F31A16FBCAE4}"/>
              </a:ext>
            </a:extLst>
          </p:cNvPr>
          <p:cNvSpPr txBox="1"/>
          <p:nvPr/>
        </p:nvSpPr>
        <p:spPr>
          <a:xfrm>
            <a:off x="657022" y="2324100"/>
            <a:ext cx="10315778" cy="694134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>
              <a:lnSpc>
                <a:spcPct val="90000"/>
              </a:lnSpc>
              <a:spcAft>
                <a:spcPts val="600"/>
              </a:spcAft>
            </a:pPr>
            <a:endParaRPr lang="en-US" sz="34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400" dirty="0">
                <a:latin typeface="Leelawadee" panose="020B0502040204020203" pitchFamily="34" charset="-34"/>
                <a:cs typeface="Leelawadee" panose="020B0502040204020203" pitchFamily="34" charset="-34"/>
              </a:rPr>
              <a:t>6 </a:t>
            </a: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kertaa</a:t>
            </a:r>
            <a:r>
              <a:rPr lang="en-US" sz="3400" dirty="0">
                <a:latin typeface="Leelawadee" panose="020B0502040204020203" pitchFamily="34" charset="-34"/>
                <a:cs typeface="Leelawadee" panose="020B0502040204020203" pitchFamily="34" charset="-34"/>
              </a:rPr>
              <a:t>, </a:t>
            </a: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koe</a:t>
            </a:r>
            <a:r>
              <a:rPr lang="en-US" sz="3400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viimeisellä</a:t>
            </a:r>
            <a:r>
              <a:rPr lang="en-US" sz="3400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kerralla</a:t>
            </a:r>
            <a:endParaRPr lang="en-US" sz="34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400" b="1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Pedanet</a:t>
            </a:r>
            <a:r>
              <a:rPr lang="en-US" sz="3400" dirty="0">
                <a:latin typeface="Leelawadee" panose="020B0502040204020203" pitchFamily="34" charset="-34"/>
                <a:cs typeface="Leelawadee" panose="020B0502040204020203" pitchFamily="34" charset="-34"/>
              </a:rPr>
              <a:t> -&gt; </a:t>
            </a: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Yhteiset</a:t>
            </a:r>
            <a:r>
              <a:rPr lang="en-US" sz="3400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tutkinnonosat</a:t>
            </a:r>
            <a:r>
              <a:rPr lang="en-US" sz="3400" dirty="0">
                <a:latin typeface="Leelawadee" panose="020B0502040204020203" pitchFamily="34" charset="-34"/>
                <a:cs typeface="Leelawadee" panose="020B0502040204020203" pitchFamily="34" charset="-34"/>
              </a:rPr>
              <a:t> -&gt; </a:t>
            </a: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yhteiskunta</a:t>
            </a:r>
            <a:r>
              <a:rPr lang="en-US" sz="3400" dirty="0">
                <a:latin typeface="Leelawadee" panose="020B0502040204020203" pitchFamily="34" charset="-34"/>
                <a:cs typeface="Leelawadee" panose="020B0502040204020203" pitchFamily="34" charset="-34"/>
              </a:rPr>
              <a:t>- ja </a:t>
            </a: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työelämäosaaminen</a:t>
            </a:r>
            <a:r>
              <a:rPr lang="en-US" sz="3400" dirty="0">
                <a:latin typeface="Leelawadee" panose="020B0502040204020203" pitchFamily="34" charset="-34"/>
                <a:cs typeface="Leelawadee" panose="020B0502040204020203" pitchFamily="34" charset="-34"/>
              </a:rPr>
              <a:t> -&gt;</a:t>
            </a: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Kestävän</a:t>
            </a:r>
            <a:r>
              <a:rPr lang="en-US" sz="3400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kehityksen</a:t>
            </a:r>
            <a:r>
              <a:rPr lang="en-US" sz="3400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edistäminen</a:t>
            </a:r>
            <a:r>
              <a:rPr lang="en-US" sz="3400" dirty="0">
                <a:latin typeface="Leelawadee" panose="020B0502040204020203" pitchFamily="34" charset="-34"/>
                <a:cs typeface="Leelawadee" panose="020B0502040204020203" pitchFamily="34" charset="-34"/>
              </a:rPr>
              <a:t>-&gt;</a:t>
            </a: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Kestävän</a:t>
            </a:r>
            <a:r>
              <a:rPr lang="en-US" sz="3400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kehityksen</a:t>
            </a:r>
            <a:r>
              <a:rPr lang="en-US" sz="3400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edistäminen</a:t>
            </a:r>
            <a:r>
              <a:rPr lang="en-US" sz="3400" dirty="0">
                <a:latin typeface="Leelawadee" panose="020B0502040204020203" pitchFamily="34" charset="-34"/>
                <a:cs typeface="Leelawadee" panose="020B0502040204020203" pitchFamily="34" charset="-34"/>
              </a:rPr>
              <a:t> 2024</a:t>
            </a:r>
          </a:p>
          <a:p>
            <a:pPr marL="342900">
              <a:lnSpc>
                <a:spcPct val="90000"/>
              </a:lnSpc>
              <a:spcAft>
                <a:spcPts val="600"/>
              </a:spcAft>
            </a:pPr>
            <a:endParaRPr lang="en-US" sz="34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KeKe</a:t>
            </a:r>
            <a:endParaRPr lang="en-US" sz="34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3400" i="0" dirty="0">
                <a:solidFill>
                  <a:srgbClr val="333333"/>
                </a:solidFill>
                <a:effectLst/>
                <a:latin typeface="Leelawadee" panose="020B0502040204020203" pitchFamily="34" charset="-34"/>
                <a:cs typeface="Leelawadee" panose="020B0502040204020203" pitchFamily="34" charset="-34"/>
              </a:rPr>
              <a:t>Kestävän kehityksen periaatteet</a:t>
            </a:r>
            <a:endParaRPr lang="en-US" sz="3400" i="0" dirty="0">
              <a:solidFill>
                <a:srgbClr val="333333"/>
              </a:solidFill>
              <a:effectLst/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3400" i="0" dirty="0">
                <a:solidFill>
                  <a:srgbClr val="333333"/>
                </a:solidFill>
                <a:effectLst/>
                <a:latin typeface="Leelawadee" panose="020B0502040204020203" pitchFamily="34" charset="-34"/>
                <a:cs typeface="Leelawadee" panose="020B0502040204020203" pitchFamily="34" charset="-34"/>
              </a:rPr>
              <a:t>Hiilineutraalisuus ja kiertotalous</a:t>
            </a:r>
            <a:endParaRPr lang="en-US" sz="3400" dirty="0">
              <a:solidFill>
                <a:srgbClr val="333333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3400" i="0" dirty="0">
                <a:solidFill>
                  <a:srgbClr val="333333"/>
                </a:solidFill>
                <a:effectLst/>
                <a:latin typeface="Leelawadee" panose="020B0502040204020203" pitchFamily="34" charset="-34"/>
                <a:cs typeface="Leelawadee" panose="020B0502040204020203" pitchFamily="34" charset="-34"/>
              </a:rPr>
              <a:t>Toiminnan eettiset näkökulmat</a:t>
            </a:r>
            <a:endParaRPr lang="en-US" sz="3400" i="0" dirty="0">
              <a:solidFill>
                <a:srgbClr val="333333"/>
              </a:solidFill>
              <a:effectLst/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400" dirty="0" err="1">
                <a:solidFill>
                  <a:srgbClr val="333333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Käsitteitä</a:t>
            </a:r>
            <a:r>
              <a:rPr lang="en-US" sz="3400" dirty="0">
                <a:solidFill>
                  <a:srgbClr val="333333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: </a:t>
            </a:r>
            <a:r>
              <a:rPr lang="en-US" sz="3400" dirty="0" err="1">
                <a:solidFill>
                  <a:srgbClr val="333333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Lähiruoka</a:t>
            </a:r>
            <a:r>
              <a:rPr lang="en-US" sz="3400" dirty="0">
                <a:solidFill>
                  <a:srgbClr val="333333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, </a:t>
            </a:r>
            <a:r>
              <a:rPr lang="en-US" sz="3400" dirty="0" err="1">
                <a:solidFill>
                  <a:srgbClr val="333333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ilmastonmuutos</a:t>
            </a:r>
            <a:r>
              <a:rPr lang="en-US" sz="3400" dirty="0">
                <a:solidFill>
                  <a:srgbClr val="333333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, </a:t>
            </a:r>
            <a:r>
              <a:rPr lang="en-US" sz="3400" dirty="0" err="1">
                <a:solidFill>
                  <a:srgbClr val="333333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ilmastoruoka</a:t>
            </a:r>
            <a:r>
              <a:rPr lang="en-US" sz="3400" dirty="0">
                <a:solidFill>
                  <a:srgbClr val="333333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, </a:t>
            </a:r>
            <a:r>
              <a:rPr lang="en-US" sz="3400" dirty="0" err="1">
                <a:solidFill>
                  <a:srgbClr val="333333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ruokahävikki</a:t>
            </a:r>
            <a:r>
              <a:rPr lang="en-US" sz="3400" dirty="0">
                <a:solidFill>
                  <a:srgbClr val="333333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, </a:t>
            </a:r>
            <a:r>
              <a:rPr lang="en-US" sz="3400" dirty="0" err="1">
                <a:solidFill>
                  <a:srgbClr val="333333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lajittelu</a:t>
            </a:r>
            <a:r>
              <a:rPr lang="en-US" sz="3400" dirty="0">
                <a:solidFill>
                  <a:srgbClr val="333333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, </a:t>
            </a:r>
            <a:r>
              <a:rPr lang="en-US" sz="3400" dirty="0" err="1">
                <a:solidFill>
                  <a:srgbClr val="333333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hiilijalanjälki</a:t>
            </a:r>
            <a:r>
              <a:rPr lang="en-US" sz="3400" dirty="0">
                <a:solidFill>
                  <a:srgbClr val="333333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sz="3400" dirty="0" err="1">
                <a:solidFill>
                  <a:srgbClr val="333333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jne</a:t>
            </a:r>
            <a:endParaRPr lang="en-US" sz="3400" dirty="0">
              <a:solidFill>
                <a:srgbClr val="333333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400" dirty="0" err="1">
                <a:solidFill>
                  <a:srgbClr val="333333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Ravintola-alan</a:t>
            </a:r>
            <a:r>
              <a:rPr lang="en-US" sz="3400" dirty="0">
                <a:solidFill>
                  <a:srgbClr val="333333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sz="3400" dirty="0" err="1">
                <a:solidFill>
                  <a:srgbClr val="333333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näkökulma</a:t>
            </a:r>
            <a:endParaRPr lang="en-US" sz="3400" dirty="0">
              <a:solidFill>
                <a:srgbClr val="333333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6" name="Kuva 5" descr="Tuoreet fajitat">
            <a:extLst>
              <a:ext uri="{FF2B5EF4-FFF2-40B4-BE49-F238E27FC236}">
                <a16:creationId xmlns:a16="http://schemas.microsoft.com/office/drawing/2014/main" id="{292208C1-A301-67AC-7590-A44855320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1" r="22152"/>
          <a:stretch/>
        </p:blipFill>
        <p:spPr>
          <a:xfrm>
            <a:off x="9906000" y="10"/>
            <a:ext cx="8382000" cy="10286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22330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B51057-46C7-9ECC-078A-E5766097B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2">
            <a:extLst>
              <a:ext uri="{FF2B5EF4-FFF2-40B4-BE49-F238E27FC236}">
                <a16:creationId xmlns:a16="http://schemas.microsoft.com/office/drawing/2014/main" id="{05C3C66F-D8D4-52F1-C1B7-E3800E86A330}"/>
              </a:ext>
            </a:extLst>
          </p:cNvPr>
          <p:cNvSpPr/>
          <p:nvPr/>
        </p:nvSpPr>
        <p:spPr>
          <a:xfrm>
            <a:off x="762000" y="547687"/>
            <a:ext cx="10591800" cy="1776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effectLst/>
                <a:latin typeface="Leelawadee" panose="020B0502040204020203" pitchFamily="34" charset="-34"/>
                <a:ea typeface="+mj-ea"/>
                <a:cs typeface="Leelawadee" panose="020B0502040204020203" pitchFamily="34" charset="-34"/>
              </a:rPr>
              <a:t>ARVIOINTI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99655CEE-45E4-1AC9-9B56-0FAC483ECB71}"/>
              </a:ext>
            </a:extLst>
          </p:cNvPr>
          <p:cNvSpPr txBox="1"/>
          <p:nvPr/>
        </p:nvSpPr>
        <p:spPr>
          <a:xfrm>
            <a:off x="657022" y="2324100"/>
            <a:ext cx="8486978" cy="723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>
              <a:lnSpc>
                <a:spcPct val="90000"/>
              </a:lnSpc>
              <a:spcAft>
                <a:spcPts val="600"/>
              </a:spcAft>
            </a:pPr>
            <a:r>
              <a:rPr lang="en-US" sz="3400" dirty="0">
                <a:latin typeface="Leelawadee" panose="020B0502040204020203" pitchFamily="34" charset="-34"/>
                <a:cs typeface="Leelawadee" panose="020B0502040204020203" pitchFamily="34" charset="-34"/>
              </a:rPr>
              <a:t>Kun </a:t>
            </a: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lähijakso</a:t>
            </a:r>
            <a:r>
              <a:rPr lang="en-US" sz="3400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päättyy</a:t>
            </a:r>
            <a:r>
              <a:rPr lang="en-US" sz="3400" dirty="0">
                <a:latin typeface="Leelawadee" panose="020B0502040204020203" pitchFamily="34" charset="-34"/>
                <a:cs typeface="Leelawadee" panose="020B0502040204020203" pitchFamily="34" charset="-34"/>
              </a:rPr>
              <a:t>, se </a:t>
            </a: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arvoidaan</a:t>
            </a:r>
            <a:r>
              <a:rPr lang="en-US" sz="3400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Wilmaan</a:t>
            </a:r>
            <a:r>
              <a:rPr lang="en-US" sz="3400" dirty="0">
                <a:latin typeface="Leelawadee" panose="020B0502040204020203" pitchFamily="34" charset="-34"/>
                <a:cs typeface="Leelawadee" panose="020B0502040204020203" pitchFamily="34" charset="-34"/>
              </a:rPr>
              <a:t> S-</a:t>
            </a: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merkinnällä</a:t>
            </a:r>
            <a:endParaRPr lang="en-US" sz="34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342900">
              <a:lnSpc>
                <a:spcPct val="90000"/>
              </a:lnSpc>
              <a:spcAft>
                <a:spcPts val="600"/>
              </a:spcAft>
            </a:pPr>
            <a:endParaRPr lang="en-US" sz="34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342900">
              <a:lnSpc>
                <a:spcPct val="90000"/>
              </a:lnSpc>
              <a:spcAft>
                <a:spcPts val="600"/>
              </a:spcAft>
            </a:pP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Edellyttää</a:t>
            </a:r>
            <a:r>
              <a:rPr lang="en-US" sz="3400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että</a:t>
            </a:r>
            <a:r>
              <a:rPr lang="en-US" sz="3400">
                <a:latin typeface="Leelawadee" panose="020B0502040204020203" pitchFamily="34" charset="-34"/>
                <a:cs typeface="Leelawadee" panose="020B0502040204020203" pitchFamily="34" charset="-34"/>
              </a:rPr>
              <a:t> Pedanetin</a:t>
            </a:r>
            <a:r>
              <a:rPr lang="en-US" sz="3400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tehtävät</a:t>
            </a:r>
            <a:r>
              <a:rPr lang="en-US" sz="3400" dirty="0">
                <a:latin typeface="Leelawadee" panose="020B0502040204020203" pitchFamily="34" charset="-34"/>
                <a:cs typeface="Leelawadee" panose="020B0502040204020203" pitchFamily="34" charset="-34"/>
              </a:rPr>
              <a:t> on </a:t>
            </a: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tehty</a:t>
            </a:r>
            <a:r>
              <a:rPr lang="en-US" sz="3400" dirty="0">
                <a:latin typeface="Leelawadee" panose="020B0502040204020203" pitchFamily="34" charset="-34"/>
                <a:cs typeface="Leelawadee" panose="020B0502040204020203" pitchFamily="34" charset="-34"/>
              </a:rPr>
              <a:t>, ja </a:t>
            </a: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riittävä</a:t>
            </a:r>
            <a:r>
              <a:rPr lang="en-US" sz="3400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osaaminen</a:t>
            </a:r>
            <a:r>
              <a:rPr lang="en-US" sz="3400" dirty="0">
                <a:latin typeface="Leelawadee" panose="020B0502040204020203" pitchFamily="34" charset="-34"/>
                <a:cs typeface="Leelawadee" panose="020B0502040204020203" pitchFamily="34" charset="-34"/>
              </a:rPr>
              <a:t> on </a:t>
            </a: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hankittu</a:t>
            </a:r>
            <a:r>
              <a:rPr lang="en-US" sz="3400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sz="3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keittiössä</a:t>
            </a:r>
            <a:r>
              <a:rPr lang="en-US" sz="3400" dirty="0">
                <a:latin typeface="Leelawadee" panose="020B0502040204020203" pitchFamily="34" charset="-34"/>
                <a:cs typeface="Leelawadee" panose="020B0502040204020203" pitchFamily="34" charset="-34"/>
              </a:rPr>
              <a:t>. </a:t>
            </a:r>
          </a:p>
        </p:txBody>
      </p:sp>
      <p:pic>
        <p:nvPicPr>
          <p:cNvPr id="6" name="Kuva 5" descr="Tuoreet fajitat">
            <a:extLst>
              <a:ext uri="{FF2B5EF4-FFF2-40B4-BE49-F238E27FC236}">
                <a16:creationId xmlns:a16="http://schemas.microsoft.com/office/drawing/2014/main" id="{D06115B8-9747-DAE5-1328-69AE1E7E98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1" r="22152"/>
          <a:stretch/>
        </p:blipFill>
        <p:spPr>
          <a:xfrm>
            <a:off x="9906000" y="10"/>
            <a:ext cx="8382000" cy="10286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059880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208</Words>
  <Application>Microsoft Office PowerPoint</Application>
  <PresentationFormat>Mukautettu</PresentationFormat>
  <Paragraphs>57</Paragraphs>
  <Slides>7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7</vt:i4>
      </vt:variant>
    </vt:vector>
  </HeadingPairs>
  <TitlesOfParts>
    <vt:vector size="12" baseType="lpstr">
      <vt:lpstr>More Sugar</vt:lpstr>
      <vt:lpstr>Leelawadee</vt:lpstr>
      <vt:lpstr>Calibri</vt:lpstr>
      <vt:lpstr>Arial</vt:lpstr>
      <vt:lpstr>Office Theme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9.10. aloitus</dc:title>
  <dc:creator>Jaana Honghin</dc:creator>
  <cp:lastModifiedBy>Jaana Honghin</cp:lastModifiedBy>
  <cp:revision>2</cp:revision>
  <dcterms:created xsi:type="dcterms:W3CDTF">2006-08-16T00:00:00Z</dcterms:created>
  <dcterms:modified xsi:type="dcterms:W3CDTF">2026-01-07T09:02:05Z</dcterms:modified>
  <dc:identifier>DAGS3fC4bMs</dc:identifier>
</cp:coreProperties>
</file>