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9" r:id="rId3"/>
    <p:sldId id="291" r:id="rId4"/>
    <p:sldId id="326" r:id="rId5"/>
    <p:sldId id="290" r:id="rId6"/>
    <p:sldId id="296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ho" initials="J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9EA7F"/>
    <a:srgbClr val="E6AF00"/>
    <a:srgbClr val="F3ED0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15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9E56-EBF9-446B-A356-93E97287069B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AFBEF-FC5B-4191-97E1-F0230C21D2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60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8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8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60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4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3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0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9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1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A87-3E8A-4A7A-988C-8B13F9F5A16C}" type="datetimeFigureOut">
              <a:rPr lang="fi-FI" smtClean="0"/>
              <a:pPr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6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uttajariita.fi/fi/" TargetMode="External"/><Relationship Id="rId2" Type="http://schemas.openxmlformats.org/officeDocument/2006/relationships/hyperlink" Target="http://www.kkv.fi/kuluttajaneuvont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ikeus.fi/tuomioistuimet/karajaoikeudet/fi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eva.fi/teemat/hyva-elama/virhevastuu-jatkuu-takuun-jalkeenkin/291956/" TargetMode="External"/><Relationship Id="rId2" Type="http://schemas.openxmlformats.org/officeDocument/2006/relationships/hyperlink" Target="http://www.kkv.fi/Tietoa-ja-ohjeita/Ostaminen-myyminen-ja-sopimukset/takuu-ja-virhevastu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iruutu 32"/>
          <p:cNvSpPr txBox="1"/>
          <p:nvPr/>
        </p:nvSpPr>
        <p:spPr>
          <a:xfrm>
            <a:off x="5076056" y="2276872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5400" b="1" dirty="0" smtClean="0">
                <a:solidFill>
                  <a:srgbClr val="FAF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Arial" charset="0"/>
                <a:cs typeface="Calibri"/>
              </a:rPr>
              <a:t>Laki suojelee kuluttajaa</a:t>
            </a:r>
            <a:endParaRPr lang="fi-FI" altLang="fi-FI" b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290" name="Picture 2" descr="Q:\Pub\Oppikirjat\Q_716\Memo Yhteiskuntaoppi\hiresit\04 kuluttaja\kengat 188489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469483" cy="2817821"/>
          </a:xfrm>
          <a:prstGeom prst="rect">
            <a:avLst/>
          </a:prstGeom>
          <a:noFill/>
        </p:spPr>
      </p:pic>
      <p:sp>
        <p:nvSpPr>
          <p:cNvPr id="8" name="Rectangle 11"/>
          <p:cNvSpPr/>
          <p:nvPr/>
        </p:nvSpPr>
        <p:spPr>
          <a:xfrm>
            <a:off x="7668344" y="260648"/>
            <a:ext cx="1201738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7000" b="1" dirty="0" smtClean="0">
                <a:solidFill>
                  <a:srgbClr val="FAF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15</a:t>
            </a:r>
            <a:endParaRPr lang="fi-FI" sz="7000" b="1" dirty="0">
              <a:latin typeface="Calibri" charset="0"/>
              <a:cs typeface="Arial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7308304" y="4077072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s. 107-111</a:t>
            </a:r>
            <a:endParaRPr lang="fi-FI" dirty="0"/>
          </a:p>
        </p:txBody>
      </p:sp>
      <p:sp>
        <p:nvSpPr>
          <p:cNvPr id="6" name="Alternate Process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20000" y="4953000"/>
            <a:ext cx="1295400" cy="515938"/>
          </a:xfrm>
          <a:prstGeom prst="flowChartAlternateProcess">
            <a:avLst/>
          </a:prstGeom>
          <a:solidFill>
            <a:srgbClr val="92D050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 err="1">
                <a:solidFill>
                  <a:srgbClr val="007033"/>
                </a:solidFill>
                <a:latin typeface="Verdana" charset="0"/>
                <a:cs typeface="+mn-cs"/>
              </a:rPr>
              <a:t>Tuntidiat</a:t>
            </a:r>
            <a:r>
              <a:rPr lang="fi-FI" sz="1400" dirty="0">
                <a:solidFill>
                  <a:srgbClr val="007033"/>
                </a:solidFill>
                <a:latin typeface="Verdana" charset="0"/>
                <a:cs typeface="+mn-cs"/>
              </a:rPr>
              <a:t> </a:t>
            </a:r>
          </a:p>
        </p:txBody>
      </p:sp>
      <p:sp>
        <p:nvSpPr>
          <p:cNvPr id="7" name="Alternate Process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0" y="5600700"/>
            <a:ext cx="1295400" cy="515938"/>
          </a:xfrm>
          <a:prstGeom prst="flowChartAlternateProcess">
            <a:avLst/>
          </a:prstGeom>
          <a:solidFill>
            <a:srgbClr val="92D050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007033"/>
                </a:solidFill>
                <a:latin typeface="Verdana" charset="0"/>
                <a:cs typeface="+mn-cs"/>
              </a:rPr>
              <a:t>Tehtävien vastaukset</a:t>
            </a:r>
          </a:p>
        </p:txBody>
      </p:sp>
    </p:spTree>
    <p:extLst>
      <p:ext uri="{BB962C8B-B14F-4D97-AF65-F5344CB8AC3E}">
        <p14:creationId xmlns:p14="http://schemas.microsoft.com/office/powerpoint/2010/main" val="27321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531802" y="4588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latin typeface="+mj-lt"/>
              </a:rPr>
              <a:t>Tuotteen palauttamisoikeus</a:t>
            </a:r>
            <a:endParaRPr lang="fi-FI" b="1" dirty="0" smtClean="0">
              <a:latin typeface="+mj-lt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31802" y="690995"/>
            <a:ext cx="82886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i-FI" sz="2800" dirty="0" smtClean="0"/>
              <a:t>Kuluttaja voi palauttaa tuotteen myyjälle, jos</a:t>
            </a:r>
          </a:p>
          <a:p>
            <a:pPr marL="914400" lvl="1" indent="-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800" b="1" dirty="0" smtClean="0"/>
              <a:t>Tuote on rikki tai</a:t>
            </a:r>
            <a:r>
              <a:rPr lang="fi-FI" sz="2800" dirty="0" smtClean="0"/>
              <a:t> siinä ilmenee jokin </a:t>
            </a:r>
            <a:r>
              <a:rPr lang="fi-FI" sz="2800" b="1" dirty="0" smtClean="0"/>
              <a:t>muu virhe</a:t>
            </a:r>
          </a:p>
          <a:p>
            <a:pPr marL="914400" lvl="1" indent="-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800" b="1" dirty="0" smtClean="0"/>
              <a:t>kauppa on</a:t>
            </a:r>
            <a:r>
              <a:rPr lang="fi-FI" sz="2800" dirty="0" smtClean="0"/>
              <a:t> erikseen </a:t>
            </a:r>
            <a:r>
              <a:rPr lang="fi-FI" sz="2800" b="1" dirty="0" smtClean="0"/>
              <a:t>luvannut palautusoikeuden</a:t>
            </a:r>
            <a:r>
              <a:rPr lang="fi-FI" sz="2800" dirty="0" smtClean="0"/>
              <a:t> ehjällekin tuotteelle</a:t>
            </a:r>
          </a:p>
          <a:p>
            <a:pPr lvl="2">
              <a:buClr>
                <a:srgbClr val="92D050"/>
              </a:buClr>
              <a:buFont typeface="Calibri" pitchFamily="34" charset="0"/>
              <a:buChar char="→"/>
            </a:pPr>
            <a:r>
              <a:rPr lang="fi-FI" sz="2800" dirty="0" smtClean="0"/>
              <a:t> kyseessä on kaupan </a:t>
            </a:r>
            <a:r>
              <a:rPr lang="fi-FI" sz="2800" b="1" dirty="0" smtClean="0"/>
              <a:t>markkinointikeino</a:t>
            </a:r>
          </a:p>
          <a:p>
            <a:pPr marL="914400" lvl="1" indent="-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800" b="1" dirty="0" smtClean="0"/>
              <a:t>kauppa muuten suostuu palautukseen</a:t>
            </a:r>
          </a:p>
          <a:p>
            <a:pPr marL="1371600" lvl="2" indent="-457200">
              <a:buClr>
                <a:srgbClr val="92D050"/>
              </a:buClr>
              <a:buFont typeface="Calibri" pitchFamily="34" charset="0"/>
              <a:buChar char="→"/>
            </a:pPr>
            <a:r>
              <a:rPr lang="fi-FI" sz="2800" dirty="0" smtClean="0"/>
              <a:t>kaupalla on </a:t>
            </a:r>
            <a:r>
              <a:rPr lang="fi-FI" sz="2800" b="1" dirty="0" smtClean="0"/>
              <a:t>oikeus vaatia purkumaksua</a:t>
            </a:r>
          </a:p>
          <a:p>
            <a:pPr marL="914400" lvl="1" indent="-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800" dirty="0" smtClean="0"/>
              <a:t>Kyseessä on etämyynti eli tuote </a:t>
            </a:r>
            <a:r>
              <a:rPr lang="fi-FI" sz="2800" dirty="0" smtClean="0"/>
              <a:t>on </a:t>
            </a:r>
            <a:r>
              <a:rPr lang="fi-FI" sz="2800" b="1" dirty="0" smtClean="0"/>
              <a:t>ostettu verkkokaupasta tai postimyynnistä ja on käyttämätön</a:t>
            </a:r>
            <a:r>
              <a:rPr lang="fi-FI" sz="2800" dirty="0" smtClean="0"/>
              <a:t> (</a:t>
            </a:r>
            <a:r>
              <a:rPr lang="fi-FI" sz="2800" dirty="0" err="1" smtClean="0"/>
              <a:t>puh.esim</a:t>
            </a:r>
            <a:r>
              <a:rPr lang="fi-FI" sz="2800" dirty="0" smtClean="0"/>
              <a:t>.)</a:t>
            </a:r>
          </a:p>
          <a:p>
            <a:pPr marL="1343025" lvl="2" indent="-428625">
              <a:buClr>
                <a:srgbClr val="92D050"/>
              </a:buClr>
              <a:buFont typeface="Calibri" pitchFamily="34" charset="0"/>
              <a:buChar char="→"/>
            </a:pPr>
            <a:r>
              <a:rPr lang="fi-FI" sz="2800" b="1" dirty="0" smtClean="0"/>
              <a:t>aikaa</a:t>
            </a:r>
            <a:r>
              <a:rPr lang="fi-FI" sz="2800" dirty="0" smtClean="0"/>
              <a:t> on </a:t>
            </a:r>
            <a:r>
              <a:rPr lang="fi-FI" sz="2800" b="1" dirty="0" smtClean="0"/>
              <a:t>14 vrk</a:t>
            </a:r>
          </a:p>
          <a:p>
            <a:pPr marL="1343025" lvl="2" indent="-428625">
              <a:buClr>
                <a:srgbClr val="92D050"/>
              </a:buClr>
              <a:buFont typeface="Calibri" pitchFamily="34" charset="0"/>
              <a:buChar char="→"/>
            </a:pPr>
            <a:r>
              <a:rPr lang="fi-FI" sz="2800" b="1" dirty="0" smtClean="0"/>
              <a:t>postikulut voivat jäädä kuluttajan maksettavaksi</a:t>
            </a:r>
            <a:r>
              <a:rPr lang="fi-FI" sz="2800" dirty="0" smtClean="0"/>
              <a:t> (kannattaa selvittää ostettaessa).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597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840759" cy="500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2" name="Suorakulmio 1"/>
          <p:cNvSpPr/>
          <p:nvPr/>
        </p:nvSpPr>
        <p:spPr>
          <a:xfrm>
            <a:off x="539552" y="3645024"/>
            <a:ext cx="2160240" cy="1008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539552" y="4653136"/>
            <a:ext cx="2160240" cy="10801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4644008" y="3429000"/>
            <a:ext cx="2160240" cy="72008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4644008" y="4154600"/>
            <a:ext cx="2160240" cy="78656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4644008" y="4941168"/>
            <a:ext cx="2160240" cy="79208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6921687" y="1988840"/>
            <a:ext cx="2016224" cy="1296144"/>
          </a:xfrm>
          <a:prstGeom prst="roundRect">
            <a:avLst/>
          </a:prstGeom>
          <a:solidFill>
            <a:srgbClr val="F9EA7F"/>
          </a:soli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Kaupalla on oikeus yrittää ensin korjata  virhe.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6921687" y="3529979"/>
            <a:ext cx="2016224" cy="2246314"/>
          </a:xfrm>
          <a:prstGeom prst="roundRect">
            <a:avLst/>
          </a:prstGeom>
          <a:solidFill>
            <a:srgbClr val="F9EA7F"/>
          </a:soli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Jos korjaaminen tai vaihto uuteen  samanlaiseen tuotteeseen ei onnistu, kuluttajalla on oikeus purkaa kauppa.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6910095" y="2393817"/>
            <a:ext cx="2016224" cy="2259319"/>
          </a:xfrm>
          <a:prstGeom prst="roundRect">
            <a:avLst/>
          </a:prstGeom>
          <a:solidFill>
            <a:srgbClr val="F9EA7F"/>
          </a:soli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Kuluttajan ei tarvitse suostua ottamaan tuotteen A tilalle samantapaista tuotetta B.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6910095" y="4869160"/>
            <a:ext cx="2016224" cy="1872208"/>
          </a:xfrm>
          <a:prstGeom prst="roundRect">
            <a:avLst/>
          </a:prstGeom>
          <a:solidFill>
            <a:srgbClr val="F9EA7F"/>
          </a:soli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Miksi osittainen hinnanpalautus voi joskus olla hyvä ratkaisu sekä kaupalle että kuluttajalle?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3" grpId="2" animBg="1"/>
      <p:bldP spid="6" grpId="0" animBg="1"/>
      <p:bldP spid="6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8" name="Suorakulmio 7"/>
          <p:cNvSpPr/>
          <p:nvPr/>
        </p:nvSpPr>
        <p:spPr>
          <a:xfrm>
            <a:off x="395536" y="65030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smtClean="0">
                <a:latin typeface="+mj-lt"/>
              </a:rPr>
              <a:t>Miten toimia ongelmatilanteissa?</a:t>
            </a:r>
            <a:endParaRPr lang="fi-FI" sz="3200" b="1" dirty="0">
              <a:latin typeface="+mj-lt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79512" y="1296636"/>
            <a:ext cx="88569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fi-FI" sz="2800" b="1" dirty="0" smtClean="0"/>
              <a:t>1) Neuvottele</a:t>
            </a:r>
            <a:r>
              <a:rPr lang="fi-FI" sz="2800" dirty="0" smtClean="0"/>
              <a:t> aina ensin tuotteen myyneen </a:t>
            </a:r>
            <a:r>
              <a:rPr lang="fi-FI" sz="2800" b="1" dirty="0" smtClean="0"/>
              <a:t>liikkeen kanssa.</a:t>
            </a:r>
          </a:p>
          <a:p>
            <a:pPr marL="628650" indent="-266700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800" dirty="0" smtClean="0"/>
              <a:t>Mitä paremmin osoitat tuntevasi oikeutesi, sen paremmin onnistut.</a:t>
            </a:r>
          </a:p>
          <a:p>
            <a:pPr>
              <a:spcBef>
                <a:spcPts val="600"/>
              </a:spcBef>
            </a:pPr>
            <a:r>
              <a:rPr lang="fi-FI" sz="2800" dirty="0" smtClean="0"/>
              <a:t>2) Voit pyytää </a:t>
            </a:r>
            <a:r>
              <a:rPr lang="fi-FI" sz="2800" b="1" dirty="0" smtClean="0"/>
              <a:t>neuvoja maistraatin </a:t>
            </a:r>
            <a:r>
              <a:rPr lang="fi-FI" sz="2800" b="1" dirty="0" smtClean="0">
                <a:hlinkClick r:id="rId2"/>
              </a:rPr>
              <a:t>kuluttajaneuvonnasta</a:t>
            </a:r>
            <a:r>
              <a:rPr lang="fi-FI" sz="2800" dirty="0" smtClean="0"/>
              <a:t>.</a:t>
            </a:r>
          </a:p>
          <a:p>
            <a:pPr marL="361950" indent="-361950">
              <a:spcBef>
                <a:spcPts val="600"/>
              </a:spcBef>
            </a:pPr>
            <a:r>
              <a:rPr lang="fi-FI" sz="2800" dirty="0" smtClean="0"/>
              <a:t>3) </a:t>
            </a:r>
            <a:r>
              <a:rPr lang="fi-FI" sz="2800" b="1" dirty="0" smtClean="0"/>
              <a:t>Voit viedä asian puolueettoman </a:t>
            </a:r>
            <a:r>
              <a:rPr lang="fi-FI" sz="2800" b="1" dirty="0" smtClean="0">
                <a:hlinkClick r:id="rId3"/>
              </a:rPr>
              <a:t>Kuluttajariita- lautakunnan</a:t>
            </a:r>
            <a:r>
              <a:rPr lang="fi-FI" sz="2800" b="1" dirty="0" smtClean="0"/>
              <a:t> </a:t>
            </a:r>
            <a:r>
              <a:rPr lang="fi-FI" sz="2800" dirty="0" smtClean="0"/>
              <a:t>(aik. kuluttajavalituslautakunta) </a:t>
            </a:r>
            <a:r>
              <a:rPr lang="fi-FI" sz="2800" b="1" dirty="0" smtClean="0"/>
              <a:t>käsittelyyn</a:t>
            </a:r>
            <a:r>
              <a:rPr lang="fi-FI" sz="2800" dirty="0" smtClean="0"/>
              <a:t>.</a:t>
            </a:r>
          </a:p>
          <a:p>
            <a:pPr marL="628650" indent="-266700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800" dirty="0" smtClean="0"/>
              <a:t>Se </a:t>
            </a:r>
            <a:r>
              <a:rPr lang="fi-FI" sz="2800" b="1" dirty="0" smtClean="0"/>
              <a:t>antaa suosituksensa </a:t>
            </a:r>
            <a:r>
              <a:rPr lang="fi-FI" sz="2800" dirty="0" smtClean="0"/>
              <a:t>asian ratkaisuksi, ja </a:t>
            </a:r>
            <a:r>
              <a:rPr lang="fi-FI" sz="2800" b="1" dirty="0" smtClean="0"/>
              <a:t>yleensä liikkeet noudattavat</a:t>
            </a:r>
            <a:r>
              <a:rPr lang="fi-FI" sz="2800" dirty="0" smtClean="0"/>
              <a:t> sitä.</a:t>
            </a:r>
          </a:p>
          <a:p>
            <a:pPr>
              <a:spcBef>
                <a:spcPts val="600"/>
              </a:spcBef>
            </a:pPr>
            <a:r>
              <a:rPr lang="fi-FI" sz="2800" dirty="0" smtClean="0"/>
              <a:t>4) Voit viedä </a:t>
            </a:r>
            <a:r>
              <a:rPr lang="fi-FI" sz="2800" b="1" dirty="0" smtClean="0"/>
              <a:t>riidan </a:t>
            </a:r>
            <a:r>
              <a:rPr lang="fi-FI" sz="2800" b="1" dirty="0" smtClean="0">
                <a:hlinkClick r:id="rId4"/>
              </a:rPr>
              <a:t>käräjäoikeuden</a:t>
            </a:r>
            <a:r>
              <a:rPr lang="fi-FI" sz="2800" b="1" dirty="0" smtClean="0"/>
              <a:t> ratkaistavaksi</a:t>
            </a:r>
            <a:r>
              <a:rPr lang="fi-FI" sz="2800" dirty="0"/>
              <a:t> </a:t>
            </a:r>
            <a:r>
              <a:rPr lang="fi-FI" sz="2800" dirty="0" smtClean="0"/>
              <a:t>(meillä Ylivieska-Raahen KO)</a:t>
            </a:r>
            <a:endParaRPr lang="fi-FI" sz="2800" dirty="0"/>
          </a:p>
        </p:txBody>
      </p:sp>
      <p:sp>
        <p:nvSpPr>
          <p:cNvPr id="2" name="Suorakulmio 1"/>
          <p:cNvSpPr/>
          <p:nvPr/>
        </p:nvSpPr>
        <p:spPr>
          <a:xfrm>
            <a:off x="2339752" y="142474"/>
            <a:ext cx="362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www.kkv.fi/kuluttajaneuvonta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52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8" name="Suorakulmio 7"/>
          <p:cNvSpPr/>
          <p:nvPr/>
        </p:nvSpPr>
        <p:spPr>
          <a:xfrm>
            <a:off x="251520" y="53997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 smtClean="0"/>
              <a:t>Mitä takuu ja virhevastuu tarkoittavat?</a:t>
            </a:r>
            <a:endParaRPr lang="fi-FI" sz="2800" b="1" dirty="0"/>
          </a:p>
        </p:txBody>
      </p:sp>
      <p:sp>
        <p:nvSpPr>
          <p:cNvPr id="2" name="Tekstiruutu 1"/>
          <p:cNvSpPr txBox="1"/>
          <p:nvPr/>
        </p:nvSpPr>
        <p:spPr>
          <a:xfrm>
            <a:off x="275603" y="1249381"/>
            <a:ext cx="81466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b="1" dirty="0" smtClean="0"/>
              <a:t>Takuu on valmistajan tuotteelleen myöntämä vapaaehtoinen lisäetu</a:t>
            </a:r>
            <a:r>
              <a:rPr lang="fi-FI" sz="2400" dirty="0" smtClean="0"/>
              <a:t>. </a:t>
            </a:r>
          </a:p>
          <a:p>
            <a:pPr>
              <a:buClr>
                <a:srgbClr val="92D050"/>
              </a:buClr>
            </a:pPr>
            <a:endParaRPr lang="fi-FI" sz="1000" dirty="0"/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 smtClean="0"/>
              <a:t>Euroopan unionin kuluttajalainsäädännön mukaan tuotteilla on joka tapauksessa niin sanottu </a:t>
            </a:r>
            <a:r>
              <a:rPr lang="fi-FI" sz="2400" b="1" dirty="0" smtClean="0"/>
              <a:t>virhevastuuaika</a:t>
            </a:r>
            <a:r>
              <a:rPr lang="fi-FI" sz="2400" dirty="0" smtClean="0"/>
              <a:t>: jos tuotteen kohtuulliseksi käyttöajaksi voidaan katsoa yli kuusi kuukautta ja tuotteessa ilmenee sinä aikana virhe, tuotteen katsotaan olleen virheellinen jo uutena.  Myyjän on huomioitava tämä virhettä hyvitettäessä. </a:t>
            </a:r>
          </a:p>
          <a:p>
            <a:pPr>
              <a:buClr>
                <a:srgbClr val="92D050"/>
              </a:buClr>
            </a:pPr>
            <a:endParaRPr lang="fi-FI" sz="1000" dirty="0"/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 smtClean="0"/>
              <a:t>Kuluttajanoikeudet eivät lopu virhevastuuajan tai takuuajan päättyessäkään, jos tuote on rikkoutunut </a:t>
            </a:r>
            <a:r>
              <a:rPr lang="fi-FI" sz="2400" b="1" dirty="0" smtClean="0"/>
              <a:t>kohtuulliseksi katsottavan käyttöajan</a:t>
            </a:r>
            <a:r>
              <a:rPr lang="fi-FI" sz="2400" dirty="0" smtClean="0"/>
              <a:t> kuluessa.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551858" y="2120701"/>
            <a:ext cx="5832646" cy="173017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chemeClr val="tx1"/>
                </a:solidFill>
              </a:rPr>
              <a:t>Kyse on markkinointikeinosta, jolla valmistaja pyrkii luomaan mahdollisimman hyvä kuvan tuotteestaan.</a:t>
            </a:r>
          </a:p>
          <a:p>
            <a:pPr algn="ctr"/>
            <a:r>
              <a:rPr lang="fi-FI" sz="2000" b="1" dirty="0" smtClean="0">
                <a:solidFill>
                  <a:schemeClr val="tx1"/>
                </a:solidFill>
              </a:rPr>
              <a:t>Takuusta valmistajalle syntyvät kustannukset on arvioitu mukaan tuotteen myyntihintaan.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683568" y="4356312"/>
            <a:ext cx="5832647" cy="210440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fi-FI" sz="2000" b="1" dirty="0" smtClean="0">
                <a:solidFill>
                  <a:schemeClr val="tx1"/>
                </a:solidFill>
              </a:rPr>
              <a:t>Esimerkki:</a:t>
            </a:r>
          </a:p>
          <a:p>
            <a:pPr algn="ctr">
              <a:lnSpc>
                <a:spcPts val="2400"/>
              </a:lnSpc>
            </a:pPr>
            <a:r>
              <a:rPr lang="fi-FI" sz="2000" b="1" dirty="0" smtClean="0">
                <a:solidFill>
                  <a:schemeClr val="tx1"/>
                </a:solidFill>
              </a:rPr>
              <a:t> Jos tietokone rikkoutuu korjauskelvottomaksi alle puolessa vuodessa, myyjän on  vaihdettava se uuteen.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561930" y="1590210"/>
            <a:ext cx="6840759" cy="275713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fi-FI" sz="2000" b="1" dirty="0" smtClean="0">
                <a:solidFill>
                  <a:schemeClr val="tx1"/>
                </a:solidFill>
              </a:rPr>
              <a:t>Esimerkki:</a:t>
            </a:r>
          </a:p>
          <a:p>
            <a:pPr algn="ctr">
              <a:lnSpc>
                <a:spcPts val="2400"/>
              </a:lnSpc>
            </a:pPr>
            <a:r>
              <a:rPr lang="fi-FI" sz="2000" b="1" dirty="0" smtClean="0">
                <a:solidFill>
                  <a:schemeClr val="tx1"/>
                </a:solidFill>
              </a:rPr>
              <a:t> Tietokoneen kohtuullisena käyttöaikana voidaan pitää kolmea vuotta. Jos kone  rikkoutuu korjauskelvottomaksi           1 ½ vuodessa, tai korjaus maksaisi enemmän kuin uusi kone, kuluttajalla on oikeus purkaa kauppa, ja saada jokin osa kauppasummasta takaisin. </a:t>
            </a:r>
          </a:p>
          <a:p>
            <a:pPr algn="ctr">
              <a:lnSpc>
                <a:spcPts val="2400"/>
              </a:lnSpc>
            </a:pPr>
            <a:r>
              <a:rPr lang="fi-FI" sz="2000" b="1" dirty="0" smtClean="0">
                <a:solidFill>
                  <a:schemeClr val="tx1"/>
                </a:solidFill>
              </a:rPr>
              <a:t>(Koko hintaa ei palauteta, koska kuluttaja on kuitenkin voinut käyttää konetta 1 ½ vuoden ajan.)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752391" y="1884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2"/>
              </a:rPr>
              <a:t>http://www.kkv.fi/Tietoa-ja-ohjeita/Ostaminen-myyminen-ja-sopimukset/takuu-ja-virhevastuu</a:t>
            </a:r>
            <a:r>
              <a:rPr lang="fi-FI" sz="1200" dirty="0" smtClean="0">
                <a:hlinkClick r:id="rId2"/>
              </a:rPr>
              <a:t>/</a:t>
            </a:r>
            <a:endParaRPr lang="fi-FI" sz="1200" dirty="0" smtClean="0"/>
          </a:p>
          <a:p>
            <a:endParaRPr lang="fi-FI" sz="1200" dirty="0"/>
          </a:p>
        </p:txBody>
      </p:sp>
      <p:sp>
        <p:nvSpPr>
          <p:cNvPr id="6" name="Suorakulmio 5"/>
          <p:cNvSpPr/>
          <p:nvPr/>
        </p:nvSpPr>
        <p:spPr>
          <a:xfrm>
            <a:off x="4572000" y="64296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3"/>
              </a:rPr>
              <a:t>http://www.kaleva.fi/teemat/hyva-elama/virhevastuu-jatkuu-takuun-jalkeenkin/291956</a:t>
            </a:r>
            <a:r>
              <a:rPr lang="fi-FI" sz="1200" dirty="0" smtClean="0">
                <a:hlinkClick r:id="rId3"/>
              </a:rPr>
              <a:t>/</a:t>
            </a:r>
            <a:endParaRPr lang="fi-FI" sz="1200" dirty="0" smtClean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1503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0648"/>
            <a:ext cx="3456384" cy="597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9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381</Words>
  <Application>Microsoft Office PowerPoint</Application>
  <PresentationFormat>Näytössä katseltava diaesitys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Juhis</dc:creator>
  <cp:lastModifiedBy>Tuomas Leinonen</cp:lastModifiedBy>
  <cp:revision>274</cp:revision>
  <dcterms:created xsi:type="dcterms:W3CDTF">2014-09-21T08:53:42Z</dcterms:created>
  <dcterms:modified xsi:type="dcterms:W3CDTF">2016-11-10T10:19:27Z</dcterms:modified>
</cp:coreProperties>
</file>