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1" r:id="rId4"/>
    <p:sldId id="262" r:id="rId5"/>
    <p:sldId id="266" r:id="rId6"/>
    <p:sldId id="259" r:id="rId7"/>
    <p:sldId id="265" r:id="rId8"/>
    <p:sldId id="264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hTcNBXWHbrBxmuQ99ze9T8Sb0v4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 Hongisto-Mäenpää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5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5bb991c882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5bb991c882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8957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5bb991c882_1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5bb991c882_1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1639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5bb991c882_1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5bb991c882_1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8389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5bb991c882_1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5bb991c882_1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5bb991c882_1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5bb991c882_1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752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5bb991c882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5bb991c882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0" y="2349500"/>
            <a:ext cx="9144000" cy="1981200"/>
          </a:xfrm>
          <a:prstGeom prst="rect">
            <a:avLst/>
          </a:prstGeom>
          <a:gradFill>
            <a:gsLst>
              <a:gs pos="0">
                <a:srgbClr val="898E2A"/>
              </a:gs>
              <a:gs pos="36000">
                <a:srgbClr val="898E2A"/>
              </a:gs>
              <a:gs pos="100000">
                <a:srgbClr val="A8D08C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523875" y="2679405"/>
            <a:ext cx="8301148" cy="1412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fi-FI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Taustoitus: </a:t>
            </a:r>
            <a:r>
              <a:rPr lang="fi-FI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Ranska aatteiden, </a:t>
            </a:r>
            <a:br>
              <a:rPr lang="fi-FI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i-FI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Iso-Britannia kaupan keskuksena</a:t>
            </a:r>
            <a:endParaRPr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0" y="4329113"/>
            <a:ext cx="9144000" cy="368300"/>
          </a:xfrm>
          <a:prstGeom prst="rect">
            <a:avLst/>
          </a:prstGeom>
          <a:solidFill>
            <a:srgbClr val="FFBA0D">
              <a:alpha val="6196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fi-FI" sz="2000" b="1" u="none" strike="noStrike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s. 112-113</a:t>
            </a:r>
            <a:r>
              <a:rPr lang="fi-FI" sz="1400" b="1" u="none" strike="noStrike" cap="none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400" b="0" u="none" strike="noStrike" cap="none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393405" y="1825625"/>
            <a:ext cx="3508744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Ruotsi menetti asemansa poliittisena suurvaltana 1700-luvulla.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Itämeren mahti oli Venäjä.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Ranska oli aatteiden, kulttuurin ja talouden johtava valtio.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Iso-Britannia hallitsi meriä ja kauppaa.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Kuva 5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104A5AC9-D384-4A59-B3E6-7302EB25C61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2868" y="1825625"/>
            <a:ext cx="5131132" cy="43512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C5F22471-6E0D-47CB-8BFA-880B212CDF83}"/>
              </a:ext>
            </a:extLst>
          </p:cNvPr>
          <p:cNvSpPr/>
          <p:nvPr/>
        </p:nvSpPr>
        <p:spPr>
          <a:xfrm>
            <a:off x="393405" y="530516"/>
            <a:ext cx="59754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Ranska aatteiden, </a:t>
            </a:r>
            <a:br>
              <a:rPr lang="fi-FI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Iso-Britannia kaupan keskuksena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bb991c882_1_14"/>
          <p:cNvSpPr txBox="1">
            <a:spLocks noGrp="1"/>
          </p:cNvSpPr>
          <p:nvPr>
            <p:ph type="body" idx="1"/>
          </p:nvPr>
        </p:nvSpPr>
        <p:spPr>
          <a:xfrm>
            <a:off x="628649" y="1531088"/>
            <a:ext cx="8238903" cy="46457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dirty="0"/>
              <a:t>Ruotsi pyrki taloudelliseksi suurvallaksi. 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sz="2800" dirty="0"/>
              <a:t>Omaksuttiin uusia keksintöjä, menetelmiä ja aatteita.</a:t>
            </a:r>
            <a:endParaRPr sz="2800" dirty="0"/>
          </a:p>
          <a:p>
            <a:pPr lvl="1">
              <a:spcBef>
                <a:spcPts val="0"/>
              </a:spcBef>
              <a:buSzPct val="100000"/>
            </a:pPr>
            <a:r>
              <a:rPr lang="fi-FI" sz="2800" dirty="0"/>
              <a:t>Pyrittiin pitämään yhteyttä ja seuraamaan Euroopan kehitystä tarkasti.</a:t>
            </a:r>
            <a:endParaRPr sz="2800" dirty="0"/>
          </a:p>
          <a:p>
            <a:pPr lvl="1">
              <a:spcBef>
                <a:spcPts val="0"/>
              </a:spcBef>
              <a:buSzPct val="100000"/>
            </a:pPr>
            <a:r>
              <a:rPr lang="fi-FI" sz="2800" dirty="0"/>
              <a:t>Ruotsiin perustettiin tiedeakatemia, joka kokosi yhteen tiedemiehet ja poliitikot. </a:t>
            </a:r>
            <a:endParaRPr sz="2800" dirty="0"/>
          </a:p>
          <a:p>
            <a:pPr lvl="2">
              <a:spcBef>
                <a:spcPts val="0"/>
              </a:spcBef>
              <a:buSzPct val="100000"/>
            </a:pPr>
            <a:r>
              <a:rPr lang="fi-FI" sz="2800" dirty="0"/>
              <a:t>Tiedeakatemia toi uusia aatteita Ruotsiin.</a:t>
            </a:r>
            <a:endParaRPr sz="2800"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Taloutta ohjasi hyödyn aika: 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sz="2800" dirty="0"/>
              <a:t>uudet viljelymenetelmät</a:t>
            </a:r>
            <a:endParaRPr sz="2800" dirty="0"/>
          </a:p>
          <a:p>
            <a:pPr lvl="1">
              <a:spcBef>
                <a:spcPts val="0"/>
              </a:spcBef>
              <a:buSzPct val="100000"/>
            </a:pPr>
            <a:r>
              <a:rPr lang="fi-FI" sz="2800" dirty="0"/>
              <a:t>uudet viljelylajikkeet. </a:t>
            </a:r>
            <a:endParaRPr sz="2800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7E1E2E0D-68F9-40B9-80BA-0D4F469E5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Ranska aatteiden, </a:t>
            </a:r>
            <a:br>
              <a:rPr lang="fi-FI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Iso-Britannia kaupan keskuksena</a:t>
            </a:r>
          </a:p>
        </p:txBody>
      </p:sp>
    </p:spTree>
    <p:extLst>
      <p:ext uri="{BB962C8B-B14F-4D97-AF65-F5344CB8AC3E}">
        <p14:creationId xmlns:p14="http://schemas.microsoft.com/office/powerpoint/2010/main" val="206133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698DE2DA-1F05-4F8D-B86A-22F702DDF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584" y="914400"/>
            <a:ext cx="5407416" cy="5677786"/>
          </a:xfrm>
          <a:prstGeom prst="rect">
            <a:avLst/>
          </a:prstGeom>
        </p:spPr>
      </p:pic>
      <p:sp>
        <p:nvSpPr>
          <p:cNvPr id="125" name="Google Shape;125;g5bb991c882_1_19"/>
          <p:cNvSpPr txBox="1">
            <a:spLocks noGrp="1"/>
          </p:cNvSpPr>
          <p:nvPr>
            <p:ph type="body" idx="1"/>
          </p:nvPr>
        </p:nvSpPr>
        <p:spPr>
          <a:xfrm>
            <a:off x="116958" y="1212112"/>
            <a:ext cx="4397892" cy="496471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dirty="0"/>
              <a:t>Ranska hallitsi eurooppalaista kulttuuria, tapoja ja sieltä rantautuivat myös valistusaatteet.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Ruotsissa säätyläiset pyrkivät matkimaan ranskalaista muotia, taiteita, tapoja ja puhuivat ranskan kieltä. 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816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698DE2DA-1F05-4F8D-B86A-22F702DDF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584" y="914400"/>
            <a:ext cx="5407416" cy="5677786"/>
          </a:xfrm>
          <a:prstGeom prst="rect">
            <a:avLst/>
          </a:prstGeom>
        </p:spPr>
      </p:pic>
      <p:sp>
        <p:nvSpPr>
          <p:cNvPr id="125" name="Google Shape;125;g5bb991c882_1_19"/>
          <p:cNvSpPr txBox="1">
            <a:spLocks noGrp="1"/>
          </p:cNvSpPr>
          <p:nvPr>
            <p:ph type="body" idx="1"/>
          </p:nvPr>
        </p:nvSpPr>
        <p:spPr>
          <a:xfrm>
            <a:off x="116958" y="1212112"/>
            <a:ext cx="4114800" cy="496471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dirty="0"/>
              <a:t>Maailmankaupan avulla myös Ruotsiin kantautui siirtomaatuotteita, kuten kahvia ja teetä. </a:t>
            </a:r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Ruotsalaisetkin pääsivät tutustumaan kaukomaiden kulttuuripiirteisiin. </a:t>
            </a:r>
          </a:p>
        </p:txBody>
      </p:sp>
    </p:spTree>
    <p:extLst>
      <p:ext uri="{BB962C8B-B14F-4D97-AF65-F5344CB8AC3E}">
        <p14:creationId xmlns:p14="http://schemas.microsoft.com/office/powerpoint/2010/main" val="359361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bb991c882_1_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1700-luvun tärkeät aatteet</a:t>
            </a:r>
            <a:endParaRPr b="1" dirty="0"/>
          </a:p>
        </p:txBody>
      </p:sp>
      <p:sp>
        <p:nvSpPr>
          <p:cNvPr id="107" name="Google Shape;107;g5bb991c882_1_3"/>
          <p:cNvSpPr txBox="1">
            <a:spLocks noGrp="1"/>
          </p:cNvSpPr>
          <p:nvPr>
            <p:ph type="body" idx="1"/>
          </p:nvPr>
        </p:nvSpPr>
        <p:spPr>
          <a:xfrm>
            <a:off x="628650" y="1690826"/>
            <a:ext cx="7886700" cy="448599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b="1" dirty="0"/>
              <a:t>Valistusaate </a:t>
            </a:r>
            <a:r>
              <a:rPr lang="fi-FI" dirty="0"/>
              <a:t>kritisoi yksinvaltiutta ja  säätyvaltaa.</a:t>
            </a:r>
          </a:p>
          <a:p>
            <a:pPr lvl="1">
              <a:buSzPct val="100000"/>
            </a:pPr>
            <a:r>
              <a:rPr lang="fi-FI" sz="2800" dirty="0"/>
              <a:t>Ranskan suuren vallankumouksen (1789) taustalla.</a:t>
            </a:r>
            <a:endParaRPr sz="2800" dirty="0"/>
          </a:p>
          <a:p>
            <a:pPr lvl="1">
              <a:spcBef>
                <a:spcPts val="0"/>
              </a:spcBef>
              <a:buSzPct val="100000"/>
            </a:pPr>
            <a:r>
              <a:rPr lang="fi-FI" sz="2800" dirty="0"/>
              <a:t>Filosofi Voltaire (1694-1788) tuki Ruotsin </a:t>
            </a:r>
            <a:r>
              <a:rPr lang="fi-FI" sz="2800"/>
              <a:t>valistunutta itsevaltiutta.</a:t>
            </a:r>
            <a:endParaRPr sz="2800" dirty="0"/>
          </a:p>
          <a:p>
            <a:pPr>
              <a:buSzPct val="100000"/>
            </a:pPr>
            <a:r>
              <a:rPr lang="fi-FI" b="1" dirty="0"/>
              <a:t>Merkantilismin</a:t>
            </a:r>
            <a:r>
              <a:rPr lang="fi-FI" dirty="0"/>
              <a:t> aikakaudella oman maan taloudellista etua pidettiin tärkeänä ja sitä pyrittiin edistämään erilaisten suojatullien, tuontirajoitusten ja verotuksen avulla. </a:t>
            </a:r>
            <a:endParaRPr dirty="0"/>
          </a:p>
          <a:p>
            <a:pPr marL="45720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bb991c882_1_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1700-luvun tärkeät aatteet</a:t>
            </a:r>
            <a:endParaRPr b="1" dirty="0"/>
          </a:p>
        </p:txBody>
      </p:sp>
      <p:sp>
        <p:nvSpPr>
          <p:cNvPr id="107" name="Google Shape;107;g5bb991c882_1_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b="1" dirty="0"/>
              <a:t>Liberalismi </a:t>
            </a:r>
            <a:r>
              <a:rPr lang="fi-FI" dirty="0"/>
              <a:t>jakautuu taloudelliseen ja poliittiseen liberalismiin.  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fi-FI" i="1" dirty="0"/>
              <a:t>Taloudellinen liberalismi</a:t>
            </a:r>
            <a:r>
              <a:rPr lang="fi-FI" dirty="0"/>
              <a:t> arvosteli merkantilismia. Suomessa tunnetuin edustaja oli Anders Chydenius ja maailmalla Adam Smith.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fi-FI" i="1" dirty="0"/>
              <a:t>Poliittinen liberalismi </a:t>
            </a:r>
            <a:r>
              <a:rPr lang="fi-FI" dirty="0"/>
              <a:t>ajoi esimerkiksi aluksi äänioikeutta varakkaille miehille.</a:t>
            </a:r>
          </a:p>
          <a:p>
            <a:pPr indent="0">
              <a:buSzPct val="1000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106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2284E41B-1261-4CDD-9979-345F37EB676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EFA"/>
              </a:clrFrom>
              <a:clrTo>
                <a:srgbClr val="FFFE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3311" y="574158"/>
            <a:ext cx="7926382" cy="64008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218</Words>
  <Application>Microsoft Office PowerPoint</Application>
  <PresentationFormat>Näytössä katseltava diaesitys (4:3)</PresentationFormat>
  <Paragraphs>29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Office-teema</vt:lpstr>
      <vt:lpstr>Taustoitus: Ranska aatteiden,  Iso-Britannia kaupan keskuksena</vt:lpstr>
      <vt:lpstr>PowerPoint-esitys</vt:lpstr>
      <vt:lpstr>Ranska aatteiden,  Iso-Britannia kaupan keskuksena</vt:lpstr>
      <vt:lpstr>PowerPoint-esitys</vt:lpstr>
      <vt:lpstr>PowerPoint-esitys</vt:lpstr>
      <vt:lpstr>1700-luvun tärkeät aatteet</vt:lpstr>
      <vt:lpstr>1700-luvun tärkeät aatteet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Vapauden ja hyödyn aikakausi  Tausta </dc:title>
  <dc:creator>Minna Sallanen</dc:creator>
  <cp:lastModifiedBy>Minna Sallanen</cp:lastModifiedBy>
  <cp:revision>4</cp:revision>
  <dcterms:created xsi:type="dcterms:W3CDTF">2019-05-29T10:24:56Z</dcterms:created>
  <dcterms:modified xsi:type="dcterms:W3CDTF">2019-08-12T12:09:12Z</dcterms:modified>
</cp:coreProperties>
</file>