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1" r:id="rId3"/>
    <p:sldId id="258" r:id="rId4"/>
    <p:sldId id="269" r:id="rId5"/>
    <p:sldId id="266" r:id="rId6"/>
    <p:sldId id="260" r:id="rId7"/>
    <p:sldId id="268" r:id="rId8"/>
    <p:sldId id="276" r:id="rId9"/>
    <p:sldId id="272" r:id="rId10"/>
    <p:sldId id="265" r:id="rId11"/>
    <p:sldId id="267" r:id="rId12"/>
    <p:sldId id="261" r:id="rId13"/>
    <p:sldId id="264" r:id="rId14"/>
    <p:sldId id="262" r:id="rId15"/>
    <p:sldId id="259" r:id="rId16"/>
    <p:sldId id="263" r:id="rId1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55" autoAdjust="0"/>
    <p:restoredTop sz="94660"/>
  </p:normalViewPr>
  <p:slideViewPr>
    <p:cSldViewPr snapToGrid="0">
      <p:cViewPr varScale="1">
        <p:scale>
          <a:sx n="99" d="100"/>
          <a:sy n="99" d="100"/>
        </p:scale>
        <p:origin x="38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5516-0C51-44D4-8110-056A7C09E741}" type="datetimeFigureOut">
              <a:rPr lang="fi-FI" smtClean="0"/>
              <a:t>5.8.2021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E309C53-BEC6-4B22-8874-4275660A95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9373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5516-0C51-44D4-8110-056A7C09E741}" type="datetimeFigureOut">
              <a:rPr lang="fi-FI" smtClean="0"/>
              <a:t>5.8.2021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E309C53-BEC6-4B22-8874-4275660A95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438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5516-0C51-44D4-8110-056A7C09E741}" type="datetimeFigureOut">
              <a:rPr lang="fi-FI" smtClean="0"/>
              <a:t>5.8.2021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E309C53-BEC6-4B22-8874-4275660A95D3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9438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5516-0C51-44D4-8110-056A7C09E741}" type="datetimeFigureOut">
              <a:rPr lang="fi-FI" smtClean="0"/>
              <a:t>5.8.2021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309C53-BEC6-4B22-8874-4275660A95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7083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5516-0C51-44D4-8110-056A7C09E741}" type="datetimeFigureOut">
              <a:rPr lang="fi-FI" smtClean="0"/>
              <a:t>5.8.2021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309C53-BEC6-4B22-8874-4275660A95D3}" type="slidenum">
              <a:rPr lang="fi-FI" smtClean="0"/>
              <a:t>‹#›</a:t>
            </a:fld>
            <a:endParaRPr lang="fi-FI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3734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5516-0C51-44D4-8110-056A7C09E741}" type="datetimeFigureOut">
              <a:rPr lang="fi-FI" smtClean="0"/>
              <a:t>5.8.2021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309C53-BEC6-4B22-8874-4275660A95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87976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5516-0C51-44D4-8110-056A7C09E741}" type="datetimeFigureOut">
              <a:rPr lang="fi-FI" smtClean="0"/>
              <a:t>5.8.2021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09C53-BEC6-4B22-8874-4275660A95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1569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5516-0C51-44D4-8110-056A7C09E741}" type="datetimeFigureOut">
              <a:rPr lang="fi-FI" smtClean="0"/>
              <a:t>5.8.2021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09C53-BEC6-4B22-8874-4275660A95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7084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5516-0C51-44D4-8110-056A7C09E741}" type="datetimeFigureOut">
              <a:rPr lang="fi-FI" smtClean="0"/>
              <a:t>5.8.2021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09C53-BEC6-4B22-8874-4275660A95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215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5516-0C51-44D4-8110-056A7C09E741}" type="datetimeFigureOut">
              <a:rPr lang="fi-FI" smtClean="0"/>
              <a:t>5.8.2021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E309C53-BEC6-4B22-8874-4275660A95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9975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5516-0C51-44D4-8110-056A7C09E741}" type="datetimeFigureOut">
              <a:rPr lang="fi-FI" smtClean="0"/>
              <a:t>5.8.2021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E309C53-BEC6-4B22-8874-4275660A95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0733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5516-0C51-44D4-8110-056A7C09E741}" type="datetimeFigureOut">
              <a:rPr lang="fi-FI" smtClean="0"/>
              <a:t>5.8.2021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E309C53-BEC6-4B22-8874-4275660A95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9255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5516-0C51-44D4-8110-056A7C09E741}" type="datetimeFigureOut">
              <a:rPr lang="fi-FI" smtClean="0"/>
              <a:t>5.8.2021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09C53-BEC6-4B22-8874-4275660A95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7726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5516-0C51-44D4-8110-056A7C09E741}" type="datetimeFigureOut">
              <a:rPr lang="fi-FI" smtClean="0"/>
              <a:t>5.8.2021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09C53-BEC6-4B22-8874-4275660A95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0524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5516-0C51-44D4-8110-056A7C09E741}" type="datetimeFigureOut">
              <a:rPr lang="fi-FI" smtClean="0"/>
              <a:t>5.8.2021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09C53-BEC6-4B22-8874-4275660A95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9145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35516-0C51-44D4-8110-056A7C09E741}" type="datetimeFigureOut">
              <a:rPr lang="fi-FI" smtClean="0"/>
              <a:t>5.8.2021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309C53-BEC6-4B22-8874-4275660A95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4830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35516-0C51-44D4-8110-056A7C09E741}" type="datetimeFigureOut">
              <a:rPr lang="fi-FI" smtClean="0"/>
              <a:t>5.8.2021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E309C53-BEC6-4B22-8874-4275660A95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9167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nsJkchz0JE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cca.fi/files/2329/Asiakastyo_kohtaamisena_-_resepteja_vastavuoroisuuteen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619D3B-401C-4A44-80A5-3E39351130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Asiakkaan ja läheisverkoston arvostava kohtaaminen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D6C6AD7-7ED6-484D-B98B-5DABCF295C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LAPHE</a:t>
            </a:r>
          </a:p>
        </p:txBody>
      </p:sp>
    </p:spTree>
    <p:extLst>
      <p:ext uri="{BB962C8B-B14F-4D97-AF65-F5344CB8AC3E}">
        <p14:creationId xmlns:p14="http://schemas.microsoft.com/office/powerpoint/2010/main" val="2811074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894C8C-5349-4A7E-A091-99264073B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Ammatillisen kohtaamisen esteet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C72DF2C-2D6E-42C7-89AB-02A9BA7B5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Ennakkoasenteet</a:t>
            </a:r>
          </a:p>
          <a:p>
            <a:r>
              <a:rPr lang="fi-FI" dirty="0"/>
              <a:t>Puolueellisuus</a:t>
            </a:r>
          </a:p>
          <a:p>
            <a:r>
              <a:rPr lang="fi-FI" dirty="0"/>
              <a:t>Yleistäminen</a:t>
            </a:r>
          </a:p>
          <a:p>
            <a:r>
              <a:rPr lang="fi-FI" dirty="0"/>
              <a:t>Vastuunsiirto</a:t>
            </a:r>
          </a:p>
          <a:p>
            <a:r>
              <a:rPr lang="fi-FI" dirty="0"/>
              <a:t>Kiinnostuksen puute</a:t>
            </a:r>
          </a:p>
          <a:p>
            <a:r>
              <a:rPr lang="fi-FI" dirty="0"/>
              <a:t>Ammatillisen sanaston liiallinen käyttö</a:t>
            </a:r>
          </a:p>
          <a:p>
            <a:r>
              <a:rPr lang="fi-FI" dirty="0"/>
              <a:t>Lupaukset, joita ei voi pitää</a:t>
            </a:r>
          </a:p>
          <a:p>
            <a:r>
              <a:rPr lang="fi-FI" dirty="0"/>
              <a:t>Asiakkaan yläpuolelle asettuminen</a:t>
            </a:r>
          </a:p>
          <a:p>
            <a:r>
              <a:rPr lang="fi-FI" dirty="0"/>
              <a:t>Liiallinen ammattiroolin taakse meneminen (perustelemalla toiminta vain lain ja säädösten kautta)</a:t>
            </a:r>
          </a:p>
        </p:txBody>
      </p:sp>
    </p:spTree>
    <p:extLst>
      <p:ext uri="{BB962C8B-B14F-4D97-AF65-F5344CB8AC3E}">
        <p14:creationId xmlns:p14="http://schemas.microsoft.com/office/powerpoint/2010/main" val="472315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ECE919-8460-4916-9AAB-C4A7F628A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Viestinnän muodot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7A23C83-647D-476A-9429-FCB1AE9510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Verbaalinen viestintä</a:t>
            </a:r>
          </a:p>
          <a:p>
            <a:pPr lvl="1"/>
            <a:r>
              <a:rPr lang="fi-FI" dirty="0"/>
              <a:t>Kieli eli sanat</a:t>
            </a:r>
          </a:p>
          <a:p>
            <a:pPr lvl="1"/>
            <a:r>
              <a:rPr lang="fi-FI" dirty="0"/>
              <a:t>Voidaan ilmaista asioita täsmällisesti</a:t>
            </a:r>
          </a:p>
          <a:p>
            <a:pPr lvl="1"/>
            <a:endParaRPr lang="fi-FI" dirty="0"/>
          </a:p>
          <a:p>
            <a:pPr lvl="0">
              <a:buClr>
                <a:srgbClr val="A53010"/>
              </a:buClr>
            </a:pPr>
            <a:r>
              <a:rPr lang="fi-FI" dirty="0">
                <a:solidFill>
                  <a:prstClr val="black">
                    <a:lumMod val="75000"/>
                    <a:lumOff val="25000"/>
                  </a:prstClr>
                </a:solidFill>
              </a:rPr>
              <a:t>Non-verbaalinen viestintä</a:t>
            </a:r>
          </a:p>
          <a:p>
            <a:pPr lvl="1">
              <a:buClr>
                <a:srgbClr val="A53010"/>
              </a:buClr>
            </a:pPr>
            <a:r>
              <a:rPr lang="fi-FI" dirty="0">
                <a:solidFill>
                  <a:prstClr val="black">
                    <a:lumMod val="75000"/>
                    <a:lumOff val="25000"/>
                  </a:prstClr>
                </a:solidFill>
              </a:rPr>
              <a:t>Kaikki muu viestintä paitsi kieli</a:t>
            </a:r>
          </a:p>
          <a:p>
            <a:pPr lvl="1">
              <a:buClr>
                <a:srgbClr val="A53010"/>
              </a:buClr>
            </a:pPr>
            <a:r>
              <a:rPr lang="fi-FI" dirty="0">
                <a:solidFill>
                  <a:prstClr val="black">
                    <a:lumMod val="75000"/>
                    <a:lumOff val="25000"/>
                  </a:prstClr>
                </a:solidFill>
              </a:rPr>
              <a:t>Esimerkiksi</a:t>
            </a:r>
          </a:p>
          <a:p>
            <a:pPr lvl="2">
              <a:buClr>
                <a:srgbClr val="A53010"/>
              </a:buClr>
            </a:pPr>
            <a:r>
              <a:rPr lang="fi-FI" dirty="0">
                <a:solidFill>
                  <a:prstClr val="black">
                    <a:lumMod val="75000"/>
                    <a:lumOff val="25000"/>
                  </a:prstClr>
                </a:solidFill>
              </a:rPr>
              <a:t>Kehonkieli (liikkuminen, asennot, katse, olemus)</a:t>
            </a:r>
          </a:p>
          <a:p>
            <a:pPr lvl="2">
              <a:buClr>
                <a:srgbClr val="A53010"/>
              </a:buClr>
            </a:pPr>
            <a:r>
              <a:rPr lang="fi-FI" dirty="0">
                <a:solidFill>
                  <a:prstClr val="black">
                    <a:lumMod val="75000"/>
                    <a:lumOff val="25000"/>
                  </a:prstClr>
                </a:solidFill>
              </a:rPr>
              <a:t>Elinkieli (Hengityksen kiihtyminen, punastuminen, jännityksen merkit)</a:t>
            </a:r>
          </a:p>
          <a:p>
            <a:pPr lvl="2">
              <a:buClr>
                <a:srgbClr val="A53010"/>
              </a:buClr>
            </a:pPr>
            <a:r>
              <a:rPr lang="fi-FI" dirty="0">
                <a:solidFill>
                  <a:prstClr val="black">
                    <a:lumMod val="75000"/>
                    <a:lumOff val="25000"/>
                  </a:prstClr>
                </a:solidFill>
              </a:rPr>
              <a:t>Äänen käyttö (äänen voimakkuus, äänenpaino, huokaukset, tuhahdukset)</a:t>
            </a:r>
          </a:p>
          <a:p>
            <a:pPr lvl="1">
              <a:buClr>
                <a:srgbClr val="A53010"/>
              </a:buClr>
            </a:pPr>
            <a:r>
              <a:rPr lang="fi-FI" dirty="0">
                <a:solidFill>
                  <a:prstClr val="black">
                    <a:lumMod val="75000"/>
                    <a:lumOff val="25000"/>
                  </a:prstClr>
                </a:solidFill>
              </a:rPr>
              <a:t>Usein monimerkityksellistä </a:t>
            </a:r>
          </a:p>
          <a:p>
            <a:pPr lvl="1">
              <a:buClr>
                <a:srgbClr val="A53010"/>
              </a:buClr>
            </a:pPr>
            <a:r>
              <a:rPr lang="fi-FI" dirty="0">
                <a:solidFill>
                  <a:prstClr val="black">
                    <a:lumMod val="75000"/>
                    <a:lumOff val="25000"/>
                  </a:prstClr>
                </a:solidFill>
              </a:rPr>
              <a:t>Voi johtaa väärinymmärryksiin</a:t>
            </a:r>
          </a:p>
          <a:p>
            <a:pPr lvl="1"/>
            <a:endParaRPr lang="fi-FI" dirty="0"/>
          </a:p>
          <a:p>
            <a:pPr marL="457200" lvl="1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86186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27E1913-3CC8-4747-8763-A4F907D74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Kuunteleminen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B443E90-282C-4784-ADD2-F8E0EF599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Hyvä kuuntelija on läsnä</a:t>
            </a:r>
          </a:p>
          <a:p>
            <a:r>
              <a:rPr lang="fi-FI" dirty="0"/>
              <a:t>Tahtoo ymmärtää, mitä toinen sanoo</a:t>
            </a:r>
          </a:p>
          <a:p>
            <a:r>
              <a:rPr lang="fi-FI" dirty="0"/>
              <a:t>Ei keskeytä</a:t>
            </a:r>
          </a:p>
          <a:p>
            <a:r>
              <a:rPr lang="fi-FI" dirty="0"/>
              <a:t>Ilmaisee eleillään ja olemuksellaan kiinnostuksensa</a:t>
            </a:r>
          </a:p>
          <a:p>
            <a:r>
              <a:rPr lang="fi-FI" dirty="0"/>
              <a:t>Tekee avoimia kysymyksiä</a:t>
            </a:r>
          </a:p>
          <a:p>
            <a:r>
              <a:rPr lang="fi-FI" dirty="0"/>
              <a:t>Ilmaisee asiat positiivisesti</a:t>
            </a:r>
          </a:p>
          <a:p>
            <a:r>
              <a:rPr lang="fi-FI" dirty="0"/>
              <a:t>Hyväksyy erilaisuuden ja antaa oikeuden olla eri mieltä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29265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8D39CF-2EA8-4BBB-8CBD-DC0DAC060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Elekieli vuorovaikutuksessa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13A28E6-DA9D-45C3-B5A8-3FE32A38E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Ilme/hymy</a:t>
            </a:r>
          </a:p>
          <a:p>
            <a:r>
              <a:rPr lang="fi-FI" dirty="0"/>
              <a:t>Avoin asento, pieni kallistuminen puhujaan päin</a:t>
            </a:r>
          </a:p>
          <a:p>
            <a:r>
              <a:rPr lang="fi-FI" dirty="0"/>
              <a:t>Katsekontakti</a:t>
            </a:r>
          </a:p>
          <a:p>
            <a:r>
              <a:rPr lang="fi-FI" dirty="0"/>
              <a:t>Nyökkäys /”ynähtely”</a:t>
            </a:r>
          </a:p>
          <a:p>
            <a:r>
              <a:rPr lang="fi-FI" dirty="0"/>
              <a:t>Tilanteesta riippuen kosketus esim. olkapäälle</a:t>
            </a:r>
          </a:p>
        </p:txBody>
      </p:sp>
    </p:spTree>
    <p:extLst>
      <p:ext uri="{BB962C8B-B14F-4D97-AF65-F5344CB8AC3E}">
        <p14:creationId xmlns:p14="http://schemas.microsoft.com/office/powerpoint/2010/main" val="1771433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8E32B8-CD8E-4247-9874-9BC711CDB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Kysyminen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05C469C-DAB7-4328-93EF-E29B1FAF0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Kehota ja kannusta</a:t>
            </a:r>
          </a:p>
          <a:p>
            <a:r>
              <a:rPr lang="fi-FI" dirty="0"/>
              <a:t>Toista puhujan viimeinen ilmaisu</a:t>
            </a:r>
          </a:p>
          <a:p>
            <a:r>
              <a:rPr lang="fi-FI" dirty="0"/>
              <a:t>Tarkenna kysymyksiä yksityiskohtiin</a:t>
            </a:r>
          </a:p>
          <a:p>
            <a:r>
              <a:rPr lang="fi-FI" dirty="0"/>
              <a:t>Poimi puheesta avainsanat</a:t>
            </a:r>
          </a:p>
        </p:txBody>
      </p:sp>
    </p:spTree>
    <p:extLst>
      <p:ext uri="{BB962C8B-B14F-4D97-AF65-F5344CB8AC3E}">
        <p14:creationId xmlns:p14="http://schemas.microsoft.com/office/powerpoint/2010/main" val="975560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5FE0E41-D4CF-4B48-A638-7FB608BF4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062" y="624110"/>
            <a:ext cx="8131550" cy="1280890"/>
          </a:xfrm>
        </p:spPr>
        <p:txBody>
          <a:bodyPr>
            <a:normAutofit/>
          </a:bodyPr>
          <a:lstStyle/>
          <a:p>
            <a:r>
              <a:rPr lang="fi-FI" dirty="0"/>
              <a:t>Vuorovaikutusosaaminen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052F233-19D0-41B5-99BF-37E0E5E30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062" y="2133600"/>
            <a:ext cx="8131550" cy="3777622"/>
          </a:xfrm>
        </p:spPr>
        <p:txBody>
          <a:bodyPr>
            <a:normAutofit/>
          </a:bodyPr>
          <a:lstStyle/>
          <a:p>
            <a:r>
              <a:rPr lang="fi-FI" dirty="0"/>
              <a:t>Katso video Vuorovaikutustilanne isän ja tyttären välillä </a:t>
            </a:r>
            <a:r>
              <a:rPr lang="fi-FI" dirty="0">
                <a:hlinkClick r:id="rId2"/>
              </a:rPr>
              <a:t>https://www.youtube.com/watch?v=pnsJkchz0JE</a:t>
            </a:r>
            <a:endParaRPr lang="fi-FI" dirty="0"/>
          </a:p>
          <a:p>
            <a:endParaRPr lang="fi-FI" dirty="0"/>
          </a:p>
          <a:p>
            <a:r>
              <a:rPr lang="fi-FI" dirty="0"/>
              <a:t>Mieti, mitä hyvään vuorovaikutukseen tarvitaan?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12276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A44C337-3893-4B29-A265-B1329150B6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1E0B358-1267-4844-8B3D-B7A279B417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36169" y="228600"/>
            <a:ext cx="2851523" cy="6638625"/>
            <a:chOff x="2487613" y="285750"/>
            <a:chExt cx="2428875" cy="5654676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B24AA06A-F1A5-4BB3-9486-9AE7A53B3F2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DF97590-C600-44CB-9303-4A3679F516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A9BBE156-3FFA-4DC4-8468-35BD28DDC6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7960DE5-3810-4B1E-B1E2-3BAFEA91ED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359E957C-CE11-446F-8AA7-B3E98390B8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A3E9FE34-CA9E-4443-BEBF-D1B9A1C6C2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F39D814-8A48-4509-BDEB-826F106591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C6D08C0-8C49-4B87-9CF4-A1F08714FAC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308C612B-4C0D-4863-B9CD-F86ABAA1B2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600B1EC8-1B55-4390-A183-C33B5E2273B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790A225-91E1-4BE5-A801-5F1E32721C5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DFFC46A2-6BBF-47FD-BC17-5EE1DF7CB9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F44CA9C-80E8-44E1-A79C-D6EBFC73BC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77117" y="-786"/>
            <a:ext cx="2356675" cy="6854040"/>
            <a:chOff x="6627813" y="194833"/>
            <a:chExt cx="1952625" cy="5678918"/>
          </a:xfrm>
        </p:grpSpPr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8CB9417F-98D9-4998-B00B-A5932E4C7D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FA79AA3D-583E-4A1E-AF7E-CBD980F596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D80C9F17-A6B2-4A12-BC77-F84264A669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949C9A53-ED97-44CE-BDD5-ED24892116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0F9FDAE7-225B-4072-8907-6EAA061744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9D49818B-8EA3-4B41-9783-EFE0C618C3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01903E65-D822-4457-B0A5-2F41682241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A5CF9DAB-75BF-43D9-B1E7-817D1FAA00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BB22916D-4BCF-4A4C-8714-A2564D34C36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4CD9F734-569E-44E7-BD53-6214E0F18C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7A5DAACB-2F42-40C8-BF6A-75B79299F9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AD78E0F9-8568-4672-A22F-4ED5B1A96F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6BB4D9C5-3090-4091-BC1A-997E92F87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096" y="624110"/>
            <a:ext cx="5021516" cy="1280890"/>
          </a:xfrm>
        </p:spPr>
        <p:txBody>
          <a:bodyPr>
            <a:normAutofit/>
          </a:bodyPr>
          <a:lstStyle/>
          <a:p>
            <a:r>
              <a:rPr lang="fi-FI" dirty="0"/>
              <a:t>Harjoitus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A5CD610-ED7C-4CED-A9A1-174432C88A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704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Freeform 11">
            <a:extLst>
              <a:ext uri="{FF2B5EF4-FFF2-40B4-BE49-F238E27FC236}">
                <a16:creationId xmlns:a16="http://schemas.microsoft.com/office/drawing/2014/main" id="{0C4379BF-8C7A-480A-BC36-DA55D92A93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4645704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0ADC0A-9915-4F7A-A661-A2802156BE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877" r="-1" b="-1"/>
          <a:stretch/>
        </p:blipFill>
        <p:spPr>
          <a:xfrm>
            <a:off x="-1555" y="1731"/>
            <a:ext cx="4671091" cy="6858000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0F42D3B-89EC-44BF-8B61-655E6AF57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191" y="2133600"/>
            <a:ext cx="5066419" cy="3777622"/>
          </a:xfrm>
        </p:spPr>
        <p:txBody>
          <a:bodyPr>
            <a:normAutofit/>
          </a:bodyPr>
          <a:lstStyle/>
          <a:p>
            <a:r>
              <a:rPr lang="fi-FI" dirty="0"/>
              <a:t>Harjoitellaan pareittain kuuntelemista ja koetaan, miltä tuntuu tulla kuulluksi</a:t>
            </a:r>
          </a:p>
          <a:p>
            <a:r>
              <a:rPr lang="fi-FI" dirty="0"/>
              <a:t>Keskustelkaa pareittain vuorotellen jostain teille tärkeästä tapahtumasta.</a:t>
            </a:r>
          </a:p>
          <a:p>
            <a:pPr lvl="1"/>
            <a:r>
              <a:rPr lang="fi-FI" dirty="0"/>
              <a:t>Ensimmäisellä kierroksella toinen ei kuuntele</a:t>
            </a:r>
          </a:p>
          <a:p>
            <a:pPr lvl="1"/>
            <a:r>
              <a:rPr lang="fi-FI" dirty="0"/>
              <a:t>Toisella kierroksella toinen puhuu päälle</a:t>
            </a:r>
          </a:p>
          <a:p>
            <a:pPr lvl="1"/>
            <a:r>
              <a:rPr lang="fi-FI" dirty="0"/>
              <a:t>Kolmannella kierroksella toinen kuuntelee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Puretaan kuulluksi tulemisen aiheuttamat tuntemukset yhdessä</a:t>
            </a:r>
          </a:p>
        </p:txBody>
      </p:sp>
    </p:spTree>
    <p:extLst>
      <p:ext uri="{BB962C8B-B14F-4D97-AF65-F5344CB8AC3E}">
        <p14:creationId xmlns:p14="http://schemas.microsoft.com/office/powerpoint/2010/main" val="2158489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C7E489-53C0-44C9-B118-2BB469F6C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Ammattitaitovaatimukset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DF43457-55C6-4DC1-BF60-01A47E928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000" dirty="0"/>
              <a:t>Opiskelija kohtaa asiakkaan ja lähiverkoston arvostavasti ja kunnioittaen johdonmukaisesti asiakkaan yksityisyyttä ja itsemääräämisoikeutta</a:t>
            </a:r>
          </a:p>
        </p:txBody>
      </p:sp>
    </p:spTree>
    <p:extLst>
      <p:ext uri="{BB962C8B-B14F-4D97-AF65-F5344CB8AC3E}">
        <p14:creationId xmlns:p14="http://schemas.microsoft.com/office/powerpoint/2010/main" val="830877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CB97F1-DD32-424E-9EE8-1AF7B9F8E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Asiakaskeskeisyys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B3DB683-F751-446A-8020-7DF6B234F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Asiakaskeskeisyys on yksi uudistuneen sosiaalihuoltolain keskeisimpiä periaatteita</a:t>
            </a:r>
          </a:p>
          <a:p>
            <a:r>
              <a:rPr lang="fi-FI" dirty="0"/>
              <a:t>Palvelut järjestetään asiakkaiden tarpeita vastaaviksi</a:t>
            </a:r>
          </a:p>
          <a:p>
            <a:r>
              <a:rPr lang="fi-FI" dirty="0"/>
              <a:t>Asiakas osallistuu itse palveluiden suunnitteluun</a:t>
            </a:r>
          </a:p>
          <a:p>
            <a:r>
              <a:rPr lang="fi-FI" dirty="0"/>
              <a:t>Työntekijän aito läsnäolo on tärkeää asiakkaan kohtaamisessa</a:t>
            </a:r>
          </a:p>
          <a:p>
            <a:r>
              <a:rPr lang="fi-FI" dirty="0"/>
              <a:t>Viestinnästä 90 % on muuta kuin sanallista viestintää ja sen vuoksi esim. olemus, eleet ja katsekontakti ovat tärkeitä viestinnässä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5201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EA4E186-AFF0-4205-9279-E1E32EE7F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fi-FI" sz="3200" dirty="0">
                <a:solidFill>
                  <a:schemeClr val="bg1"/>
                </a:solidFill>
              </a:rPr>
              <a:t>Pohdinta</a:t>
            </a: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F542BB-64CF-4A17-9110-919DF9A85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578" y="589722"/>
            <a:ext cx="6798033" cy="5321500"/>
          </a:xfrm>
        </p:spPr>
        <p:txBody>
          <a:bodyPr anchor="ctr">
            <a:normAutofit/>
          </a:bodyPr>
          <a:lstStyle/>
          <a:p>
            <a:r>
              <a:rPr lang="fi-FI" dirty="0"/>
              <a:t>Muistele yhtä onnistunutta ja yhtä epäonnistunutta tilannetta asiakkaan arvostavasta kohtaamisesta, jossa olet itse ollut asiakkaana</a:t>
            </a:r>
          </a:p>
          <a:p>
            <a:r>
              <a:rPr lang="fi-FI" dirty="0"/>
              <a:t>Tilanne voi olla sosiaali- ja terveysalalta esim. päiväkodista, koulusta, terveydenhuollosta tai jos näistä ei löydy hyviä esimerkkejä, niitä voi miettiä myös kaupanalalta</a:t>
            </a:r>
          </a:p>
          <a:p>
            <a:r>
              <a:rPr lang="fi-FI" dirty="0"/>
              <a:t>Kirjaa 2-4 tekijää, mitkä saivat tilanteen tuntumaan sinusta onnistuneelta tai epäonnistuneelta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64806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5907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D1F4088-A2A5-4FE2-9890-81A102670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93" y="3101093"/>
            <a:ext cx="2454052" cy="3029344"/>
          </a:xfrm>
        </p:spPr>
        <p:txBody>
          <a:bodyPr>
            <a:normAutofit/>
          </a:bodyPr>
          <a:lstStyle/>
          <a:p>
            <a:r>
              <a:rPr lang="fi-FI" sz="3200" dirty="0">
                <a:solidFill>
                  <a:schemeClr val="bg1"/>
                </a:solidFill>
              </a:rPr>
              <a:t>Tehtävä</a:t>
            </a: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0047FB-9F5B-4F59-B493-A8AE53F81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6578" y="589722"/>
            <a:ext cx="6798033" cy="5321500"/>
          </a:xfrm>
        </p:spPr>
        <p:txBody>
          <a:bodyPr anchor="ctr">
            <a:normAutofit/>
          </a:bodyPr>
          <a:lstStyle/>
          <a:p>
            <a:r>
              <a:rPr lang="fi-FI" sz="2400" dirty="0"/>
              <a:t>Tehdään pareittain/yksin </a:t>
            </a:r>
            <a:r>
              <a:rPr lang="fi-FI" sz="2400" dirty="0" err="1"/>
              <a:t>mind</a:t>
            </a:r>
            <a:r>
              <a:rPr lang="fi-FI" sz="2400" dirty="0"/>
              <a:t> </a:t>
            </a:r>
            <a:r>
              <a:rPr lang="fi-FI" sz="2400" dirty="0" err="1"/>
              <a:t>map</a:t>
            </a:r>
            <a:r>
              <a:rPr lang="fi-FI" sz="2400" dirty="0"/>
              <a:t> aiheesta: </a:t>
            </a:r>
          </a:p>
          <a:p>
            <a:pPr lvl="1"/>
            <a:r>
              <a:rPr lang="fi-FI" sz="2400" dirty="0"/>
              <a:t>Asiakkaan arvostava kohtaaminen</a:t>
            </a:r>
          </a:p>
        </p:txBody>
      </p:sp>
    </p:spTree>
    <p:extLst>
      <p:ext uri="{BB962C8B-B14F-4D97-AF65-F5344CB8AC3E}">
        <p14:creationId xmlns:p14="http://schemas.microsoft.com/office/powerpoint/2010/main" val="496085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BE0789E-91A7-4246-978E-A17FE1BF95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795735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C6C0BD2-8B3C-4042-B4EE-5DB7665A37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bg2"/>
          </a:solidFill>
        </p:grpSpPr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5F53669F-C1E6-43B8-AC6F-B44CE56BF70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53966C25-DAEA-4318-8FBC-EC6FF8F5A1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ED6EA716-EAD4-4023-8673-0809A1E245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>
              <a:extLst>
                <a:ext uri="{FF2B5EF4-FFF2-40B4-BE49-F238E27FC236}">
                  <a16:creationId xmlns:a16="http://schemas.microsoft.com/office/drawing/2014/main" id="{84261748-EFC0-4729-A7BB-A88FDAF6FA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2C14F808-CC69-494F-98AC-CB750416CCF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>
              <a:extLst>
                <a:ext uri="{FF2B5EF4-FFF2-40B4-BE49-F238E27FC236}">
                  <a16:creationId xmlns:a16="http://schemas.microsoft.com/office/drawing/2014/main" id="{F1CA3607-84D0-4085-A363-796A17B1D74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>
              <a:extLst>
                <a:ext uri="{FF2B5EF4-FFF2-40B4-BE49-F238E27FC236}">
                  <a16:creationId xmlns:a16="http://schemas.microsoft.com/office/drawing/2014/main" id="{491E6160-2958-4A90-8B50-EDA182AABB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>
              <a:extLst>
                <a:ext uri="{FF2B5EF4-FFF2-40B4-BE49-F238E27FC236}">
                  <a16:creationId xmlns:a16="http://schemas.microsoft.com/office/drawing/2014/main" id="{559F6CB7-E057-499B-A859-3602769892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>
              <a:extLst>
                <a:ext uri="{FF2B5EF4-FFF2-40B4-BE49-F238E27FC236}">
                  <a16:creationId xmlns:a16="http://schemas.microsoft.com/office/drawing/2014/main" id="{FF12353D-CF89-4D03-8075-C161824E23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>
              <a:extLst>
                <a:ext uri="{FF2B5EF4-FFF2-40B4-BE49-F238E27FC236}">
                  <a16:creationId xmlns:a16="http://schemas.microsoft.com/office/drawing/2014/main" id="{5B91C9D6-FAF2-445B-AF1B-43992602A9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>
              <a:extLst>
                <a:ext uri="{FF2B5EF4-FFF2-40B4-BE49-F238E27FC236}">
                  <a16:creationId xmlns:a16="http://schemas.microsoft.com/office/drawing/2014/main" id="{570F7A1D-86B1-4AD1-B4A3-9AE2A52C85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>
              <a:extLst>
                <a:ext uri="{FF2B5EF4-FFF2-40B4-BE49-F238E27FC236}">
                  <a16:creationId xmlns:a16="http://schemas.microsoft.com/office/drawing/2014/main" id="{52C6EBA8-95CC-4FE6-A8E4-3A6911E8A4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32679876-24D4-4A3A-9A9E-9CCA6F453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056" y="1093380"/>
            <a:ext cx="3068182" cy="4671240"/>
          </a:xfrm>
        </p:spPr>
        <p:txBody>
          <a:bodyPr anchor="ctr">
            <a:normAutofit/>
          </a:bodyPr>
          <a:lstStyle/>
          <a:p>
            <a:pPr algn="r"/>
            <a:r>
              <a:rPr lang="fi-FI" dirty="0"/>
              <a:t>Pohdintaa</a:t>
            </a:r>
          </a:p>
        </p:txBody>
      </p:sp>
      <p:sp>
        <p:nvSpPr>
          <p:cNvPr id="24" name="Freeform 11">
            <a:extLst>
              <a:ext uri="{FF2B5EF4-FFF2-40B4-BE49-F238E27FC236}">
                <a16:creationId xmlns:a16="http://schemas.microsoft.com/office/drawing/2014/main" id="{15EDA122-4530-45D2-A70A-B1A967AAE5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179901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782F52E-0F94-4BFC-9F89-B054DDEAB9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736" y="0"/>
            <a:ext cx="7396264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D8D64B1-0EE6-4C9C-AE3D-ED99E2A25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5509" y="1093380"/>
            <a:ext cx="6219103" cy="4679250"/>
          </a:xfrm>
        </p:spPr>
        <p:txBody>
          <a:bodyPr anchor="ctr">
            <a:normAutofit/>
          </a:bodyPr>
          <a:lstStyle/>
          <a:p>
            <a:r>
              <a:rPr lang="fi-FI" dirty="0"/>
              <a:t>Vastaa paperille seuraaviin kysymyksiin:</a:t>
            </a:r>
          </a:p>
          <a:p>
            <a:pPr lvl="1"/>
            <a:r>
              <a:rPr lang="fi-FI" dirty="0"/>
              <a:t>Millaiset sosiaaliset suhteet ovat sinulle haastavia? Entä helppoja?</a:t>
            </a:r>
          </a:p>
          <a:p>
            <a:pPr lvl="1"/>
            <a:r>
              <a:rPr lang="fi-FI" dirty="0"/>
              <a:t>Mitkä sosiaaliset taidot hallitset hyvin? Missä olisi vielä parannettavaa?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129488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E84556-960F-4932-966D-22D13E694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Arvostava kohtaaminen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84784EB-912C-40E6-9F88-6C1308849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Asiakkaan kunnioitus on ehdotonta</a:t>
            </a:r>
          </a:p>
          <a:p>
            <a:r>
              <a:rPr lang="fi-FI" dirty="0"/>
              <a:t>Rehellisyys on kohtaamisen kulmakivi</a:t>
            </a:r>
          </a:p>
          <a:p>
            <a:r>
              <a:rPr lang="fi-FI" dirty="0"/>
              <a:t>Pyrkimys yhteiseen tavoitteeseen, vaikka vuorovaikutuksessa olisikin haasteita</a:t>
            </a:r>
          </a:p>
          <a:p>
            <a:r>
              <a:rPr lang="fi-FI" dirty="0"/>
              <a:t>Kohtaamispaikan valinta</a:t>
            </a:r>
          </a:p>
          <a:p>
            <a:r>
              <a:rPr lang="fi-FI" dirty="0"/>
              <a:t>Aktiivinen keskustelu</a:t>
            </a:r>
          </a:p>
          <a:p>
            <a:r>
              <a:rPr lang="fi-FI" dirty="0"/>
              <a:t>Asenne</a:t>
            </a:r>
          </a:p>
        </p:txBody>
      </p:sp>
    </p:spTree>
    <p:extLst>
      <p:ext uri="{BB962C8B-B14F-4D97-AF65-F5344CB8AC3E}">
        <p14:creationId xmlns:p14="http://schemas.microsoft.com/office/powerpoint/2010/main" val="3844488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Asiakastyö kohtaamisena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http://www.socca.fi/files/2329/Asiakastyo_kohtaamisena_-_</a:t>
            </a:r>
            <a:r>
              <a:rPr lang="fi-FI" dirty="0" smtClean="0">
                <a:hlinkClick r:id="rId2"/>
              </a:rPr>
              <a:t>resepteja_vastavuoroisuuteen.pdf</a:t>
            </a:r>
            <a:endParaRPr lang="fi-FI" dirty="0" smtClean="0"/>
          </a:p>
          <a:p>
            <a:r>
              <a:rPr lang="fi-FI" dirty="0" smtClean="0"/>
              <a:t>Lukekaa pareittain </a:t>
            </a:r>
            <a:r>
              <a:rPr lang="fi-FI" dirty="0" err="1" smtClean="0"/>
              <a:t>Soccan</a:t>
            </a:r>
            <a:r>
              <a:rPr lang="fi-FI" dirty="0" smtClean="0"/>
              <a:t> opas ja valitkaa sieltä joku teema, jonka esittelette muulle ryhmälle. Hyödyntäkää esittelyssä jotain </a:t>
            </a:r>
            <a:r>
              <a:rPr lang="fi-FI" smtClean="0"/>
              <a:t>käytännön esimerkkiä. 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33367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E6B492-A414-40E2-8BBE-32AA16158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Hyvän asiakassuhteen luominen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0A2CA61-DB7E-4FDB-99D9-381C1FEE8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81150"/>
            <a:ext cx="8915400" cy="4533900"/>
          </a:xfrm>
        </p:spPr>
        <p:txBody>
          <a:bodyPr>
            <a:normAutofit fontScale="92500" lnSpcReduction="10000"/>
          </a:bodyPr>
          <a:lstStyle/>
          <a:p>
            <a:r>
              <a:rPr lang="fi-FI" dirty="0"/>
              <a:t>Tärkeitä elementtejä</a:t>
            </a:r>
          </a:p>
          <a:p>
            <a:pPr lvl="1"/>
            <a:r>
              <a:rPr lang="fi-FI" dirty="0"/>
              <a:t>Ensivaikutelma</a:t>
            </a:r>
          </a:p>
          <a:p>
            <a:pPr lvl="1"/>
            <a:r>
              <a:rPr lang="fi-FI" dirty="0"/>
              <a:t>Hyvän näkeminen</a:t>
            </a:r>
          </a:p>
          <a:p>
            <a:pPr lvl="1"/>
            <a:r>
              <a:rPr lang="fi-FI" dirty="0"/>
              <a:t>Kuuleminen</a:t>
            </a:r>
          </a:p>
          <a:p>
            <a:pPr lvl="1"/>
            <a:r>
              <a:rPr lang="fi-FI" dirty="0"/>
              <a:t>Luottamus</a:t>
            </a:r>
          </a:p>
          <a:p>
            <a:pPr lvl="1"/>
            <a:r>
              <a:rPr lang="fi-FI" dirty="0"/>
              <a:t>Asiaankuulumattomien neuvojen välttäminen</a:t>
            </a:r>
          </a:p>
          <a:p>
            <a:pPr lvl="1"/>
            <a:r>
              <a:rPr lang="fi-FI" dirty="0"/>
              <a:t>Asiakkaan voimavarojen ymmärtäminen</a:t>
            </a:r>
          </a:p>
          <a:p>
            <a:pPr lvl="1"/>
            <a:r>
              <a:rPr lang="fi-FI" dirty="0"/>
              <a:t>Asiakkaan arvostaminen</a:t>
            </a:r>
          </a:p>
          <a:p>
            <a:pPr lvl="1"/>
            <a:r>
              <a:rPr lang="fi-FI" dirty="0"/>
              <a:t>Oikean tiedon antaminen palvelusta ja virheellisen tiedon korjaaminen</a:t>
            </a:r>
          </a:p>
          <a:p>
            <a:pPr lvl="1"/>
            <a:r>
              <a:rPr lang="fi-FI" dirty="0"/>
              <a:t>Tilannetaju</a:t>
            </a:r>
          </a:p>
          <a:p>
            <a:pPr lvl="1"/>
            <a:r>
              <a:rPr lang="fi-FI" dirty="0"/>
              <a:t>Asiakkaan kohtaaminen kokonaisena yksilönä</a:t>
            </a:r>
          </a:p>
          <a:p>
            <a:pPr marL="457200" lvl="1" indent="0">
              <a:buNone/>
            </a:pPr>
            <a:endParaRPr lang="fi-FI" dirty="0"/>
          </a:p>
          <a:p>
            <a:pPr marL="457200" lvl="1" indent="0">
              <a:buNone/>
            </a:pPr>
            <a:r>
              <a:rPr lang="fi-FI" dirty="0"/>
              <a:t>									(</a:t>
            </a:r>
            <a:r>
              <a:rPr lang="fi-FI" dirty="0" err="1"/>
              <a:t>Socca</a:t>
            </a:r>
            <a:r>
              <a:rPr lang="fi-FI" dirty="0"/>
              <a:t>  - Asiakastyö kohtaamisena 2012)</a:t>
            </a:r>
          </a:p>
        </p:txBody>
      </p:sp>
    </p:spTree>
    <p:extLst>
      <p:ext uri="{BB962C8B-B14F-4D97-AF65-F5344CB8AC3E}">
        <p14:creationId xmlns:p14="http://schemas.microsoft.com/office/powerpoint/2010/main" val="2975546022"/>
      </p:ext>
    </p:extLst>
  </p:cSld>
  <p:clrMapOvr>
    <a:masterClrMapping/>
  </p:clrMapOvr>
</p:sld>
</file>

<file path=ppt/theme/theme1.xml><?xml version="1.0" encoding="utf-8"?>
<a:theme xmlns:a="http://schemas.openxmlformats.org/drawingml/2006/main" name="Kuiskaus">
  <a:themeElements>
    <a:clrScheme name="Kuiskaus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Kuiskau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uiskaus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471</Words>
  <Application>Microsoft Office PowerPoint</Application>
  <PresentationFormat>Laajakuva</PresentationFormat>
  <Paragraphs>99</Paragraphs>
  <Slides>16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Kuiskaus</vt:lpstr>
      <vt:lpstr>Asiakkaan ja läheisverkoston arvostava kohtaaminen</vt:lpstr>
      <vt:lpstr>Ammattitaitovaatimukset</vt:lpstr>
      <vt:lpstr>Asiakaskeskeisyys </vt:lpstr>
      <vt:lpstr>Pohdinta</vt:lpstr>
      <vt:lpstr>Tehtävä</vt:lpstr>
      <vt:lpstr>Pohdintaa</vt:lpstr>
      <vt:lpstr>Arvostava kohtaaminen</vt:lpstr>
      <vt:lpstr>Asiakastyö kohtaamisena</vt:lpstr>
      <vt:lpstr>Hyvän asiakassuhteen luominen</vt:lpstr>
      <vt:lpstr>Ammatillisen kohtaamisen esteet</vt:lpstr>
      <vt:lpstr>Viestinnän muodot</vt:lpstr>
      <vt:lpstr>Kuunteleminen</vt:lpstr>
      <vt:lpstr>Elekieli vuorovaikutuksessa</vt:lpstr>
      <vt:lpstr>Kysyminen</vt:lpstr>
      <vt:lpstr>Vuorovaikutusosaaminen</vt:lpstr>
      <vt:lpstr>Harjoitus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Asiakkaan kohtaaminen</dc:title>
  <dc:creator>Tiina</dc:creator>
  <cp:lastModifiedBy>Pekkanen Tiina</cp:lastModifiedBy>
  <cp:revision>5</cp:revision>
  <dcterms:created xsi:type="dcterms:W3CDTF">2020-08-25T15:50:53Z</dcterms:created>
  <dcterms:modified xsi:type="dcterms:W3CDTF">2021-08-05T06:28:31Z</dcterms:modified>
</cp:coreProperties>
</file>