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7" r:id="rId4"/>
    <p:sldId id="258" r:id="rId5"/>
    <p:sldId id="259" r:id="rId6"/>
    <p:sldId id="265" r:id="rId7"/>
    <p:sldId id="260" r:id="rId8"/>
    <p:sldId id="261" r:id="rId9"/>
    <p:sldId id="268" r:id="rId10"/>
    <p:sldId id="269" r:id="rId11"/>
    <p:sldId id="270" r:id="rId12"/>
    <p:sldId id="264" r:id="rId13"/>
    <p:sldId id="263" r:id="rId14"/>
    <p:sldId id="267"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8" d="100"/>
          <a:sy n="98" d="100"/>
        </p:scale>
        <p:origin x="110"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i-FI"/>
              <a:t>Muokkaa ots. perustyyl. napsautt.</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C45F44D0-AE1E-47B1-AF81-2899742C1AF9}" type="datetimeFigureOut">
              <a:rPr lang="fi-FI" smtClean="0"/>
              <a:t>23.4.2021</a:t>
            </a:fld>
            <a:endParaRPr lang="fi-FI"/>
          </a:p>
        </p:txBody>
      </p:sp>
      <p:sp>
        <p:nvSpPr>
          <p:cNvPr id="5" name="Footer Placeholder 4"/>
          <p:cNvSpPr>
            <a:spLocks noGrp="1"/>
          </p:cNvSpPr>
          <p:nvPr>
            <p:ph type="ftr" sz="quarter" idx="11"/>
          </p:nvPr>
        </p:nvSpPr>
        <p:spPr/>
        <p:txBody>
          <a:bodyPr/>
          <a:lstStyle/>
          <a:p>
            <a:endParaRPr lang="fi-FI"/>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51DE86A-FB38-486E-942C-468AB4D5F258}" type="slidenum">
              <a:rPr lang="fi-FI" smtClean="0"/>
              <a:t>‹#›</a:t>
            </a:fld>
            <a:endParaRPr lang="fi-FI"/>
          </a:p>
        </p:txBody>
      </p:sp>
    </p:spTree>
    <p:extLst>
      <p:ext uri="{BB962C8B-B14F-4D97-AF65-F5344CB8AC3E}">
        <p14:creationId xmlns:p14="http://schemas.microsoft.com/office/powerpoint/2010/main" val="140578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i-FI"/>
              <a:t>Muokkaa ots. perustyyl. napsautt.</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C45F44D0-AE1E-47B1-AF81-2899742C1AF9}" type="datetimeFigureOut">
              <a:rPr lang="fi-FI" smtClean="0"/>
              <a:t>23.4.2021</a:t>
            </a:fld>
            <a:endParaRPr lang="fi-FI"/>
          </a:p>
        </p:txBody>
      </p:sp>
      <p:sp>
        <p:nvSpPr>
          <p:cNvPr id="5" name="Footer Placeholder 4"/>
          <p:cNvSpPr>
            <a:spLocks noGrp="1"/>
          </p:cNvSpPr>
          <p:nvPr>
            <p:ph type="ftr" sz="quarter" idx="11"/>
          </p:nvPr>
        </p:nvSpPr>
        <p:spPr/>
        <p:txBody>
          <a:bodyPr/>
          <a:lstStyle/>
          <a:p>
            <a:endParaRPr lang="fi-FI"/>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51DE86A-FB38-486E-942C-468AB4D5F258}" type="slidenum">
              <a:rPr lang="fi-FI" smtClean="0"/>
              <a:t>‹#›</a:t>
            </a:fld>
            <a:endParaRPr lang="fi-FI"/>
          </a:p>
        </p:txBody>
      </p:sp>
    </p:spTree>
    <p:extLst>
      <p:ext uri="{BB962C8B-B14F-4D97-AF65-F5344CB8AC3E}">
        <p14:creationId xmlns:p14="http://schemas.microsoft.com/office/powerpoint/2010/main" val="1957480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i-FI"/>
              <a:t>Muokkaa ots. perustyyl. napsautt.</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C45F44D0-AE1E-47B1-AF81-2899742C1AF9}" type="datetimeFigureOut">
              <a:rPr lang="fi-FI" smtClean="0"/>
              <a:t>23.4.2021</a:t>
            </a:fld>
            <a:endParaRPr lang="fi-FI"/>
          </a:p>
        </p:txBody>
      </p:sp>
      <p:sp>
        <p:nvSpPr>
          <p:cNvPr id="5" name="Footer Placeholder 4"/>
          <p:cNvSpPr>
            <a:spLocks noGrp="1"/>
          </p:cNvSpPr>
          <p:nvPr>
            <p:ph type="ftr" sz="quarter" idx="11"/>
          </p:nvPr>
        </p:nvSpPr>
        <p:spPr/>
        <p:txBody>
          <a:bodyPr/>
          <a:lstStyle/>
          <a:p>
            <a:endParaRPr lang="fi-FI"/>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51DE86A-FB38-486E-942C-468AB4D5F258}" type="slidenum">
              <a:rPr lang="fi-FI" smtClean="0"/>
              <a:t>‹#›</a:t>
            </a:fld>
            <a:endParaRPr lang="fi-FI"/>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39730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i-FI"/>
              <a:t>Muokkaa ots. perustyyl. napsautt.</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i-FI"/>
              <a:t>Muokkaa tekstin perustyylejä napsauttamalla</a:t>
            </a:r>
          </a:p>
        </p:txBody>
      </p:sp>
      <p:sp>
        <p:nvSpPr>
          <p:cNvPr id="5" name="Date Placeholder 4"/>
          <p:cNvSpPr>
            <a:spLocks noGrp="1"/>
          </p:cNvSpPr>
          <p:nvPr>
            <p:ph type="dt" sz="half" idx="10"/>
          </p:nvPr>
        </p:nvSpPr>
        <p:spPr/>
        <p:txBody>
          <a:bodyPr/>
          <a:lstStyle/>
          <a:p>
            <a:fld id="{C45F44D0-AE1E-47B1-AF81-2899742C1AF9}" type="datetimeFigureOut">
              <a:rPr lang="fi-FI" smtClean="0"/>
              <a:t>23.4.2021</a:t>
            </a:fld>
            <a:endParaRPr lang="fi-FI"/>
          </a:p>
        </p:txBody>
      </p:sp>
      <p:sp>
        <p:nvSpPr>
          <p:cNvPr id="6" name="Footer Placeholder 5"/>
          <p:cNvSpPr>
            <a:spLocks noGrp="1"/>
          </p:cNvSpPr>
          <p:nvPr>
            <p:ph type="ftr" sz="quarter" idx="11"/>
          </p:nvPr>
        </p:nvSpPr>
        <p:spPr/>
        <p:txBody>
          <a:bodyPr/>
          <a:lstStyle/>
          <a:p>
            <a:endParaRPr lang="fi-FI"/>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51DE86A-FB38-486E-942C-468AB4D5F258}" type="slidenum">
              <a:rPr lang="fi-FI" smtClean="0"/>
              <a:t>‹#›</a:t>
            </a:fld>
            <a:endParaRPr lang="fi-FI"/>
          </a:p>
        </p:txBody>
      </p:sp>
    </p:spTree>
    <p:extLst>
      <p:ext uri="{BB962C8B-B14F-4D97-AF65-F5344CB8AC3E}">
        <p14:creationId xmlns:p14="http://schemas.microsoft.com/office/powerpoint/2010/main" val="317367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inauksen nimikortti">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i-FI"/>
              <a:t>Muokkaa ots. perustyyl. napsautt.</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i-FI"/>
              <a:t>Muokkaa tekstin perustyylejä napsauttamalla</a:t>
            </a:r>
          </a:p>
        </p:txBody>
      </p:sp>
      <p:sp>
        <p:nvSpPr>
          <p:cNvPr id="5" name="Date Placeholder 4"/>
          <p:cNvSpPr>
            <a:spLocks noGrp="1"/>
          </p:cNvSpPr>
          <p:nvPr>
            <p:ph type="dt" sz="half" idx="10"/>
          </p:nvPr>
        </p:nvSpPr>
        <p:spPr/>
        <p:txBody>
          <a:bodyPr/>
          <a:lstStyle/>
          <a:p>
            <a:fld id="{C45F44D0-AE1E-47B1-AF81-2899742C1AF9}" type="datetimeFigureOut">
              <a:rPr lang="fi-FI" smtClean="0"/>
              <a:t>23.4.2021</a:t>
            </a:fld>
            <a:endParaRPr lang="fi-FI"/>
          </a:p>
        </p:txBody>
      </p:sp>
      <p:sp>
        <p:nvSpPr>
          <p:cNvPr id="6" name="Footer Placeholder 5"/>
          <p:cNvSpPr>
            <a:spLocks noGrp="1"/>
          </p:cNvSpPr>
          <p:nvPr>
            <p:ph type="ftr" sz="quarter" idx="11"/>
          </p:nvPr>
        </p:nvSpPr>
        <p:spPr/>
        <p:txBody>
          <a:bodyPr/>
          <a:lstStyle/>
          <a:p>
            <a:endParaRPr lang="fi-FI"/>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51DE86A-FB38-486E-942C-468AB4D5F258}" type="slidenum">
              <a:rPr lang="fi-FI" smtClean="0"/>
              <a:t>‹#›</a:t>
            </a:fld>
            <a:endParaRPr lang="fi-FI"/>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41431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osi tai epätosi">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i-FI"/>
              <a:t>Muokkaa ots. perustyyl. napsautt.</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i-FI"/>
              <a:t>Muokkaa tekstin perustyylejä napsauttamalla</a:t>
            </a:r>
          </a:p>
        </p:txBody>
      </p:sp>
      <p:sp>
        <p:nvSpPr>
          <p:cNvPr id="5" name="Date Placeholder 4"/>
          <p:cNvSpPr>
            <a:spLocks noGrp="1"/>
          </p:cNvSpPr>
          <p:nvPr>
            <p:ph type="dt" sz="half" idx="10"/>
          </p:nvPr>
        </p:nvSpPr>
        <p:spPr/>
        <p:txBody>
          <a:bodyPr/>
          <a:lstStyle/>
          <a:p>
            <a:fld id="{C45F44D0-AE1E-47B1-AF81-2899742C1AF9}" type="datetimeFigureOut">
              <a:rPr lang="fi-FI" smtClean="0"/>
              <a:t>23.4.2021</a:t>
            </a:fld>
            <a:endParaRPr lang="fi-FI"/>
          </a:p>
        </p:txBody>
      </p:sp>
      <p:sp>
        <p:nvSpPr>
          <p:cNvPr id="6" name="Footer Placeholder 5"/>
          <p:cNvSpPr>
            <a:spLocks noGrp="1"/>
          </p:cNvSpPr>
          <p:nvPr>
            <p:ph type="ftr" sz="quarter" idx="11"/>
          </p:nvPr>
        </p:nvSpPr>
        <p:spPr/>
        <p:txBody>
          <a:bodyPr/>
          <a:lstStyle/>
          <a:p>
            <a:endParaRPr lang="fi-FI"/>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51DE86A-FB38-486E-942C-468AB4D5F258}" type="slidenum">
              <a:rPr lang="fi-FI" smtClean="0"/>
              <a:t>‹#›</a:t>
            </a:fld>
            <a:endParaRPr lang="fi-FI"/>
          </a:p>
        </p:txBody>
      </p:sp>
    </p:spTree>
    <p:extLst>
      <p:ext uri="{BB962C8B-B14F-4D97-AF65-F5344CB8AC3E}">
        <p14:creationId xmlns:p14="http://schemas.microsoft.com/office/powerpoint/2010/main" val="3803681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C45F44D0-AE1E-47B1-AF81-2899742C1AF9}" type="datetimeFigureOut">
              <a:rPr lang="fi-FI" smtClean="0"/>
              <a:t>23.4.2021</a:t>
            </a:fld>
            <a:endParaRPr lang="fi-FI"/>
          </a:p>
        </p:txBody>
      </p:sp>
      <p:sp>
        <p:nvSpPr>
          <p:cNvPr id="5" name="Footer Placeholder 4"/>
          <p:cNvSpPr>
            <a:spLocks noGrp="1"/>
          </p:cNvSpPr>
          <p:nvPr>
            <p:ph type="ftr" sz="quarter" idx="11"/>
          </p:nvPr>
        </p:nvSpPr>
        <p:spPr/>
        <p:txBody>
          <a:bodyPr/>
          <a:lstStyle/>
          <a:p>
            <a:endParaRPr lang="fi-FI"/>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51DE86A-FB38-486E-942C-468AB4D5F258}" type="slidenum">
              <a:rPr lang="fi-FI" smtClean="0"/>
              <a:t>‹#›</a:t>
            </a:fld>
            <a:endParaRPr lang="fi-FI"/>
          </a:p>
        </p:txBody>
      </p:sp>
    </p:spTree>
    <p:extLst>
      <p:ext uri="{BB962C8B-B14F-4D97-AF65-F5344CB8AC3E}">
        <p14:creationId xmlns:p14="http://schemas.microsoft.com/office/powerpoint/2010/main" val="1070732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i-FI"/>
              <a:t>Muokkaa ots. perustyyl. napsautt.</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C45F44D0-AE1E-47B1-AF81-2899742C1AF9}" type="datetimeFigureOut">
              <a:rPr lang="fi-FI" smtClean="0"/>
              <a:t>23.4.2021</a:t>
            </a:fld>
            <a:endParaRPr lang="fi-FI"/>
          </a:p>
        </p:txBody>
      </p:sp>
      <p:sp>
        <p:nvSpPr>
          <p:cNvPr id="5" name="Footer Placeholder 4"/>
          <p:cNvSpPr>
            <a:spLocks noGrp="1"/>
          </p:cNvSpPr>
          <p:nvPr>
            <p:ph type="ftr" sz="quarter" idx="11"/>
          </p:nvPr>
        </p:nvSpPr>
        <p:spPr/>
        <p:txBody>
          <a:bodyPr/>
          <a:lstStyle/>
          <a:p>
            <a:endParaRPr lang="fi-FI"/>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51DE86A-FB38-486E-942C-468AB4D5F258}" type="slidenum">
              <a:rPr lang="fi-FI" smtClean="0"/>
              <a:t>‹#›</a:t>
            </a:fld>
            <a:endParaRPr lang="fi-FI"/>
          </a:p>
        </p:txBody>
      </p:sp>
    </p:spTree>
    <p:extLst>
      <p:ext uri="{BB962C8B-B14F-4D97-AF65-F5344CB8AC3E}">
        <p14:creationId xmlns:p14="http://schemas.microsoft.com/office/powerpoint/2010/main" val="2374204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i-FI"/>
              <a:t>Muokkaa ots. perustyyl. napsautt.</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C45F44D0-AE1E-47B1-AF81-2899742C1AF9}" type="datetimeFigureOut">
              <a:rPr lang="fi-FI" smtClean="0"/>
              <a:t>23.4.2021</a:t>
            </a:fld>
            <a:endParaRPr lang="fi-FI"/>
          </a:p>
        </p:txBody>
      </p:sp>
      <p:sp>
        <p:nvSpPr>
          <p:cNvPr id="5" name="Footer Placeholder 4"/>
          <p:cNvSpPr>
            <a:spLocks noGrp="1"/>
          </p:cNvSpPr>
          <p:nvPr>
            <p:ph type="ftr" sz="quarter" idx="11"/>
          </p:nvPr>
        </p:nvSpPr>
        <p:spPr/>
        <p:txBody>
          <a:bodyPr/>
          <a:lstStyle/>
          <a:p>
            <a:endParaRPr lang="fi-FI"/>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51DE86A-FB38-486E-942C-468AB4D5F258}" type="slidenum">
              <a:rPr lang="fi-FI" smtClean="0"/>
              <a:t>‹#›</a:t>
            </a:fld>
            <a:endParaRPr lang="fi-FI"/>
          </a:p>
        </p:txBody>
      </p:sp>
    </p:spTree>
    <p:extLst>
      <p:ext uri="{BB962C8B-B14F-4D97-AF65-F5344CB8AC3E}">
        <p14:creationId xmlns:p14="http://schemas.microsoft.com/office/powerpoint/2010/main" val="405657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i-FI"/>
              <a:t>Muokkaa ots. perustyyl. napsautt.</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C45F44D0-AE1E-47B1-AF81-2899742C1AF9}" type="datetimeFigureOut">
              <a:rPr lang="fi-FI" smtClean="0"/>
              <a:t>23.4.2021</a:t>
            </a:fld>
            <a:endParaRPr lang="fi-FI"/>
          </a:p>
        </p:txBody>
      </p:sp>
      <p:sp>
        <p:nvSpPr>
          <p:cNvPr id="5" name="Footer Placeholder 4"/>
          <p:cNvSpPr>
            <a:spLocks noGrp="1"/>
          </p:cNvSpPr>
          <p:nvPr>
            <p:ph type="ftr" sz="quarter" idx="11"/>
          </p:nvPr>
        </p:nvSpPr>
        <p:spPr/>
        <p:txBody>
          <a:bodyPr/>
          <a:lstStyle/>
          <a:p>
            <a:endParaRPr lang="fi-FI"/>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51DE86A-FB38-486E-942C-468AB4D5F258}" type="slidenum">
              <a:rPr lang="fi-FI" smtClean="0"/>
              <a:t>‹#›</a:t>
            </a:fld>
            <a:endParaRPr lang="fi-FI"/>
          </a:p>
        </p:txBody>
      </p:sp>
    </p:spTree>
    <p:extLst>
      <p:ext uri="{BB962C8B-B14F-4D97-AF65-F5344CB8AC3E}">
        <p14:creationId xmlns:p14="http://schemas.microsoft.com/office/powerpoint/2010/main" val="31109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C45F44D0-AE1E-47B1-AF81-2899742C1AF9}" type="datetimeFigureOut">
              <a:rPr lang="fi-FI" smtClean="0"/>
              <a:t>23.4.2021</a:t>
            </a:fld>
            <a:endParaRPr lang="fi-FI"/>
          </a:p>
        </p:txBody>
      </p:sp>
      <p:sp>
        <p:nvSpPr>
          <p:cNvPr id="6" name="Footer Placeholder 5"/>
          <p:cNvSpPr>
            <a:spLocks noGrp="1"/>
          </p:cNvSpPr>
          <p:nvPr>
            <p:ph type="ftr" sz="quarter" idx="11"/>
          </p:nvPr>
        </p:nvSpPr>
        <p:spPr/>
        <p:txBody>
          <a:bodyPr/>
          <a:lstStyle/>
          <a:p>
            <a:endParaRPr lang="fi-FI"/>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51DE86A-FB38-486E-942C-468AB4D5F258}" type="slidenum">
              <a:rPr lang="fi-FI" smtClean="0"/>
              <a:t>‹#›</a:t>
            </a:fld>
            <a:endParaRPr lang="fi-FI"/>
          </a:p>
        </p:txBody>
      </p:sp>
    </p:spTree>
    <p:extLst>
      <p:ext uri="{BB962C8B-B14F-4D97-AF65-F5344CB8AC3E}">
        <p14:creationId xmlns:p14="http://schemas.microsoft.com/office/powerpoint/2010/main" val="2856844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a:t>Muokkaa ots. perustyyl. napsautt.</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C45F44D0-AE1E-47B1-AF81-2899742C1AF9}" type="datetimeFigureOut">
              <a:rPr lang="fi-FI" smtClean="0"/>
              <a:t>23.4.2021</a:t>
            </a:fld>
            <a:endParaRPr lang="fi-FI"/>
          </a:p>
        </p:txBody>
      </p:sp>
      <p:sp>
        <p:nvSpPr>
          <p:cNvPr id="8" name="Footer Placeholder 7"/>
          <p:cNvSpPr>
            <a:spLocks noGrp="1"/>
          </p:cNvSpPr>
          <p:nvPr>
            <p:ph type="ftr" sz="quarter" idx="11"/>
          </p:nvPr>
        </p:nvSpPr>
        <p:spPr/>
        <p:txBody>
          <a:bodyPr/>
          <a:lstStyle/>
          <a:p>
            <a:endParaRPr lang="fi-FI"/>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51DE86A-FB38-486E-942C-468AB4D5F258}" type="slidenum">
              <a:rPr lang="fi-FI" smtClean="0"/>
              <a:t>‹#›</a:t>
            </a:fld>
            <a:endParaRPr lang="fi-FI"/>
          </a:p>
        </p:txBody>
      </p:sp>
    </p:spTree>
    <p:extLst>
      <p:ext uri="{BB962C8B-B14F-4D97-AF65-F5344CB8AC3E}">
        <p14:creationId xmlns:p14="http://schemas.microsoft.com/office/powerpoint/2010/main" val="279630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C45F44D0-AE1E-47B1-AF81-2899742C1AF9}" type="datetimeFigureOut">
              <a:rPr lang="fi-FI" smtClean="0"/>
              <a:t>23.4.2021</a:t>
            </a:fld>
            <a:endParaRPr lang="fi-FI"/>
          </a:p>
        </p:txBody>
      </p:sp>
      <p:sp>
        <p:nvSpPr>
          <p:cNvPr id="4" name="Footer Placeholder 3"/>
          <p:cNvSpPr>
            <a:spLocks noGrp="1"/>
          </p:cNvSpPr>
          <p:nvPr>
            <p:ph type="ftr" sz="quarter" idx="11"/>
          </p:nvPr>
        </p:nvSpPr>
        <p:spPr/>
        <p:txBody>
          <a:bodyPr/>
          <a:lstStyle/>
          <a:p>
            <a:endParaRPr lang="fi-FI"/>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51DE86A-FB38-486E-942C-468AB4D5F258}" type="slidenum">
              <a:rPr lang="fi-FI" smtClean="0"/>
              <a:t>‹#›</a:t>
            </a:fld>
            <a:endParaRPr lang="fi-FI"/>
          </a:p>
        </p:txBody>
      </p:sp>
    </p:spTree>
    <p:extLst>
      <p:ext uri="{BB962C8B-B14F-4D97-AF65-F5344CB8AC3E}">
        <p14:creationId xmlns:p14="http://schemas.microsoft.com/office/powerpoint/2010/main" val="3234702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F44D0-AE1E-47B1-AF81-2899742C1AF9}" type="datetimeFigureOut">
              <a:rPr lang="fi-FI" smtClean="0"/>
              <a:t>23.4.2021</a:t>
            </a:fld>
            <a:endParaRPr lang="fi-FI"/>
          </a:p>
        </p:txBody>
      </p:sp>
      <p:sp>
        <p:nvSpPr>
          <p:cNvPr id="3" name="Footer Placeholder 2"/>
          <p:cNvSpPr>
            <a:spLocks noGrp="1"/>
          </p:cNvSpPr>
          <p:nvPr>
            <p:ph type="ftr" sz="quarter" idx="11"/>
          </p:nvPr>
        </p:nvSpPr>
        <p:spPr/>
        <p:txBody>
          <a:bodyPr/>
          <a:lstStyle/>
          <a:p>
            <a:endParaRPr lang="fi-FI"/>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51DE86A-FB38-486E-942C-468AB4D5F258}" type="slidenum">
              <a:rPr lang="fi-FI" smtClean="0"/>
              <a:t>‹#›</a:t>
            </a:fld>
            <a:endParaRPr lang="fi-FI"/>
          </a:p>
        </p:txBody>
      </p:sp>
    </p:spTree>
    <p:extLst>
      <p:ext uri="{BB962C8B-B14F-4D97-AF65-F5344CB8AC3E}">
        <p14:creationId xmlns:p14="http://schemas.microsoft.com/office/powerpoint/2010/main" val="425961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i-FI"/>
              <a:t>Muokkaa ots. perustyyl. napsautt.</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C45F44D0-AE1E-47B1-AF81-2899742C1AF9}" type="datetimeFigureOut">
              <a:rPr lang="fi-FI" smtClean="0"/>
              <a:t>23.4.2021</a:t>
            </a:fld>
            <a:endParaRPr lang="fi-FI"/>
          </a:p>
        </p:txBody>
      </p:sp>
      <p:sp>
        <p:nvSpPr>
          <p:cNvPr id="6" name="Footer Placeholder 5"/>
          <p:cNvSpPr>
            <a:spLocks noGrp="1"/>
          </p:cNvSpPr>
          <p:nvPr>
            <p:ph type="ftr" sz="quarter" idx="11"/>
          </p:nvPr>
        </p:nvSpPr>
        <p:spPr/>
        <p:txBody>
          <a:bodyPr/>
          <a:lstStyle/>
          <a:p>
            <a:endParaRPr lang="fi-FI"/>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51DE86A-FB38-486E-942C-468AB4D5F258}" type="slidenum">
              <a:rPr lang="fi-FI" smtClean="0"/>
              <a:t>‹#›</a:t>
            </a:fld>
            <a:endParaRPr lang="fi-FI"/>
          </a:p>
        </p:txBody>
      </p:sp>
    </p:spTree>
    <p:extLst>
      <p:ext uri="{BB962C8B-B14F-4D97-AF65-F5344CB8AC3E}">
        <p14:creationId xmlns:p14="http://schemas.microsoft.com/office/powerpoint/2010/main" val="3918812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C45F44D0-AE1E-47B1-AF81-2899742C1AF9}" type="datetimeFigureOut">
              <a:rPr lang="fi-FI" smtClean="0"/>
              <a:t>23.4.2021</a:t>
            </a:fld>
            <a:endParaRPr lang="fi-FI"/>
          </a:p>
        </p:txBody>
      </p:sp>
      <p:sp>
        <p:nvSpPr>
          <p:cNvPr id="6" name="Footer Placeholder 5"/>
          <p:cNvSpPr>
            <a:spLocks noGrp="1"/>
          </p:cNvSpPr>
          <p:nvPr>
            <p:ph type="ftr" sz="quarter" idx="11"/>
          </p:nvPr>
        </p:nvSpPr>
        <p:spPr/>
        <p:txBody>
          <a:bodyPr/>
          <a:lstStyle/>
          <a:p>
            <a:endParaRPr lang="fi-FI"/>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51DE86A-FB38-486E-942C-468AB4D5F258}" type="slidenum">
              <a:rPr lang="fi-FI" smtClean="0"/>
              <a:t>‹#›</a:t>
            </a:fld>
            <a:endParaRPr lang="fi-FI"/>
          </a:p>
        </p:txBody>
      </p:sp>
    </p:spTree>
    <p:extLst>
      <p:ext uri="{BB962C8B-B14F-4D97-AF65-F5344CB8AC3E}">
        <p14:creationId xmlns:p14="http://schemas.microsoft.com/office/powerpoint/2010/main" val="1170807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i-FI"/>
              <a:t>Muokkaa ots. perustyyl. napsautt.</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45F44D0-AE1E-47B1-AF81-2899742C1AF9}" type="datetimeFigureOut">
              <a:rPr lang="fi-FI" smtClean="0"/>
              <a:t>23.4.2021</a:t>
            </a:fld>
            <a:endParaRPr lang="fi-FI"/>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i-FI"/>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51DE86A-FB38-486E-942C-468AB4D5F258}" type="slidenum">
              <a:rPr lang="fi-FI" smtClean="0"/>
              <a:t>‹#›</a:t>
            </a:fld>
            <a:endParaRPr lang="fi-FI"/>
          </a:p>
        </p:txBody>
      </p:sp>
    </p:spTree>
    <p:extLst>
      <p:ext uri="{BB962C8B-B14F-4D97-AF65-F5344CB8AC3E}">
        <p14:creationId xmlns:p14="http://schemas.microsoft.com/office/powerpoint/2010/main" val="1998144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unicef.fi/lapsen-oikeudet/sopimus-lyhennettyn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valvira.fi/documents/14444/22511/Selvityksia_1_2013.pdf"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mll.fi/vanhemmille/vinkkeja-lapsiperheen-arkeen/mista-asioista-nuori-voi-paattaa-its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stm.fi/sosiaalihuollon-asiakkaan-oikeud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finlex.fi/fi/laki/ajantasa/1999/19990731#a731-199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56754F-2E42-4229-AD34-F836DE29531C}"/>
              </a:ext>
            </a:extLst>
          </p:cNvPr>
          <p:cNvSpPr>
            <a:spLocks noGrp="1"/>
          </p:cNvSpPr>
          <p:nvPr>
            <p:ph type="ctrTitle"/>
          </p:nvPr>
        </p:nvSpPr>
        <p:spPr/>
        <p:txBody>
          <a:bodyPr>
            <a:normAutofit fontScale="90000"/>
          </a:bodyPr>
          <a:lstStyle/>
          <a:p>
            <a:r>
              <a:rPr lang="fi-FI" dirty="0"/>
              <a:t>Asiakkaan yksityisyyden ja itsemääräämisoikeuden toteutuminen</a:t>
            </a:r>
          </a:p>
        </p:txBody>
      </p:sp>
      <p:sp>
        <p:nvSpPr>
          <p:cNvPr id="3" name="Alaotsikko 2">
            <a:extLst>
              <a:ext uri="{FF2B5EF4-FFF2-40B4-BE49-F238E27FC236}">
                <a16:creationId xmlns:a16="http://schemas.microsoft.com/office/drawing/2014/main" id="{39B69914-80FF-4466-B89B-7EA36D19A932}"/>
              </a:ext>
            </a:extLst>
          </p:cNvPr>
          <p:cNvSpPr>
            <a:spLocks noGrp="1"/>
          </p:cNvSpPr>
          <p:nvPr>
            <p:ph type="subTitle" idx="1"/>
          </p:nvPr>
        </p:nvSpPr>
        <p:spPr/>
        <p:txBody>
          <a:bodyPr/>
          <a:lstStyle/>
          <a:p>
            <a:r>
              <a:rPr lang="fi-FI"/>
              <a:t>LAPHE</a:t>
            </a:r>
          </a:p>
        </p:txBody>
      </p:sp>
    </p:spTree>
    <p:extLst>
      <p:ext uri="{BB962C8B-B14F-4D97-AF65-F5344CB8AC3E}">
        <p14:creationId xmlns:p14="http://schemas.microsoft.com/office/powerpoint/2010/main" val="3948832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Asiat, joista sovitaan yhdessä nuoren kanssa…</a:t>
            </a:r>
            <a:endParaRPr lang="fi-FI" dirty="0"/>
          </a:p>
        </p:txBody>
      </p:sp>
      <p:sp>
        <p:nvSpPr>
          <p:cNvPr id="3" name="Sisällön paikkamerkki 2"/>
          <p:cNvSpPr>
            <a:spLocks noGrp="1"/>
          </p:cNvSpPr>
          <p:nvPr>
            <p:ph idx="1"/>
          </p:nvPr>
        </p:nvSpPr>
        <p:spPr>
          <a:xfrm>
            <a:off x="2589212" y="2133600"/>
            <a:ext cx="8915400" cy="4509477"/>
          </a:xfrm>
        </p:spPr>
        <p:txBody>
          <a:bodyPr>
            <a:normAutofit fontScale="85000" lnSpcReduction="20000"/>
          </a:bodyPr>
          <a:lstStyle/>
          <a:p>
            <a:r>
              <a:rPr lang="fi-FI" dirty="0"/>
              <a:t>turvallinen kotiintuloaika</a:t>
            </a:r>
          </a:p>
          <a:p>
            <a:r>
              <a:rPr lang="fi-FI" dirty="0" smtClean="0"/>
              <a:t>Kotityöt, kännykkälaskut</a:t>
            </a:r>
            <a:endParaRPr lang="fi-FI" dirty="0"/>
          </a:p>
          <a:p>
            <a:r>
              <a:rPr lang="fi-FI" dirty="0"/>
              <a:t>oman huoneen siivous</a:t>
            </a:r>
          </a:p>
          <a:p>
            <a:r>
              <a:rPr lang="fi-FI" dirty="0"/>
              <a:t>työ kodin ulkopuolella</a:t>
            </a:r>
          </a:p>
          <a:p>
            <a:r>
              <a:rPr lang="fi-FI" dirty="0"/>
              <a:t>TV:n ja tietokoneen </a:t>
            </a:r>
            <a:r>
              <a:rPr lang="fi-FI" dirty="0" smtClean="0"/>
              <a:t>sijainti, TV:n </a:t>
            </a:r>
            <a:r>
              <a:rPr lang="fi-FI" dirty="0"/>
              <a:t>ja videoiden katselu</a:t>
            </a:r>
          </a:p>
          <a:p>
            <a:r>
              <a:rPr lang="fi-FI" dirty="0"/>
              <a:t>pelaamiseen ja internetissä surffailuun käytetty aika</a:t>
            </a:r>
          </a:p>
          <a:p>
            <a:r>
              <a:rPr lang="fi-FI" dirty="0"/>
              <a:t>kavereiden </a:t>
            </a:r>
            <a:r>
              <a:rPr lang="fi-FI" dirty="0" smtClean="0"/>
              <a:t>tapaaminen, kavereiden </a:t>
            </a:r>
            <a:r>
              <a:rPr lang="fi-FI" dirty="0"/>
              <a:t>luona yöpyminen</a:t>
            </a:r>
          </a:p>
          <a:p>
            <a:r>
              <a:rPr lang="fi-FI" dirty="0"/>
              <a:t>tyttö- tai poikakavereiden yöpyminen</a:t>
            </a:r>
          </a:p>
          <a:p>
            <a:r>
              <a:rPr lang="fi-FI" dirty="0"/>
              <a:t>harrastuksiin osallistuminen</a:t>
            </a:r>
          </a:p>
          <a:p>
            <a:r>
              <a:rPr lang="fi-FI" dirty="0"/>
              <a:t>viikko-/kuukausirahat</a:t>
            </a:r>
          </a:p>
          <a:p>
            <a:r>
              <a:rPr lang="fi-FI" dirty="0"/>
              <a:t>sopiva kielenkäyttö</a:t>
            </a:r>
          </a:p>
          <a:p>
            <a:r>
              <a:rPr lang="fi-FI" dirty="0"/>
              <a:t>myöhästeleminen</a:t>
            </a:r>
          </a:p>
          <a:p>
            <a:pPr marL="0" indent="0">
              <a:buNone/>
            </a:pPr>
            <a:r>
              <a:rPr lang="fi-FI" dirty="0"/>
              <a:t>Nämä ovat asioita, joista erilaisilla perheillä on erilaisia käytäntöjä ja sääntöjä. Näissä asioissa parhaat tulokset syntyvät pohtimalla, mikä on juuri meidän perheellemme hyväksi koettu tapa toimia. Parhaaseen tulokseen päästään yhteisillä neuvotteluilla.</a:t>
            </a:r>
          </a:p>
        </p:txBody>
      </p:sp>
    </p:spTree>
    <p:extLst>
      <p:ext uri="{BB962C8B-B14F-4D97-AF65-F5344CB8AC3E}">
        <p14:creationId xmlns:p14="http://schemas.microsoft.com/office/powerpoint/2010/main" val="92972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Asioita, joihin vanhemman on puututtava…</a:t>
            </a:r>
            <a:endParaRPr lang="fi-FI" dirty="0"/>
          </a:p>
        </p:txBody>
      </p:sp>
      <p:sp>
        <p:nvSpPr>
          <p:cNvPr id="3" name="Sisällön paikkamerkki 2"/>
          <p:cNvSpPr>
            <a:spLocks noGrp="1"/>
          </p:cNvSpPr>
          <p:nvPr>
            <p:ph idx="1"/>
          </p:nvPr>
        </p:nvSpPr>
        <p:spPr>
          <a:xfrm>
            <a:off x="2589212" y="2133599"/>
            <a:ext cx="8915400" cy="4149969"/>
          </a:xfrm>
        </p:spPr>
        <p:txBody>
          <a:bodyPr>
            <a:normAutofit fontScale="92500" lnSpcReduction="10000"/>
          </a:bodyPr>
          <a:lstStyle/>
          <a:p>
            <a:r>
              <a:rPr lang="fi-FI" dirty="0"/>
              <a:t>lakien ja asetusten määrittelemien sääntöjen rikkominen</a:t>
            </a:r>
          </a:p>
          <a:p>
            <a:r>
              <a:rPr lang="fi-FI" dirty="0"/>
              <a:t>itsensä vahingoittaminen</a:t>
            </a:r>
          </a:p>
          <a:p>
            <a:r>
              <a:rPr lang="fi-FI" dirty="0"/>
              <a:t>toisten henkinen tai fyysinen loukkaaminen</a:t>
            </a:r>
          </a:p>
          <a:p>
            <a:r>
              <a:rPr lang="fi-FI" dirty="0"/>
              <a:t>päihteidenkäyttö</a:t>
            </a:r>
          </a:p>
          <a:p>
            <a:r>
              <a:rPr lang="fi-FI" dirty="0"/>
              <a:t>koulunkäynnin laiminlyöminen</a:t>
            </a:r>
          </a:p>
          <a:p>
            <a:r>
              <a:rPr lang="fi-FI" dirty="0"/>
              <a:t>perustarpeiden laiminlyöminen</a:t>
            </a:r>
          </a:p>
          <a:p>
            <a:pPr marL="0" indent="0">
              <a:buNone/>
            </a:pPr>
            <a:endParaRPr lang="fi-FI" dirty="0" smtClean="0"/>
          </a:p>
          <a:p>
            <a:pPr marL="0" indent="0">
              <a:buNone/>
            </a:pPr>
            <a:r>
              <a:rPr lang="fi-FI" dirty="0" smtClean="0"/>
              <a:t>Nämä </a:t>
            </a:r>
            <a:r>
              <a:rPr lang="fi-FI" dirty="0"/>
              <a:t>asiat ovat niitä, jotka suojaavat nuorta liian rajuilta kokeiluilta ja joista vanhemman </a:t>
            </a:r>
            <a:r>
              <a:rPr lang="fi-FI" dirty="0" smtClean="0"/>
              <a:t>tulee </a:t>
            </a:r>
            <a:r>
              <a:rPr lang="fi-FI" dirty="0"/>
              <a:t>viime kädessä ottaa vastuu. Rajoitukset perustuvat siihen, että nuori on vielä kypsymätön ja tarvitsee aikuisen suojaa. Näitä asioita ovat muun muassa nuoren turvallisuuteen ja fyysiseen ja psyykkiseen hyvinvointiin liittyvät asiat sekä erilaiset elämän perusarvojen kunnioittamiseen liittyvät asiat, kuten rehellisyys ja tasa-arvon noudattaminen.</a:t>
            </a:r>
          </a:p>
        </p:txBody>
      </p:sp>
    </p:spTree>
    <p:extLst>
      <p:ext uri="{BB962C8B-B14F-4D97-AF65-F5344CB8AC3E}">
        <p14:creationId xmlns:p14="http://schemas.microsoft.com/office/powerpoint/2010/main" val="911779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7559A3-983D-4D3F-B079-4C7CB1E67763}"/>
              </a:ext>
            </a:extLst>
          </p:cNvPr>
          <p:cNvSpPr>
            <a:spLocks noGrp="1"/>
          </p:cNvSpPr>
          <p:nvPr>
            <p:ph type="title"/>
          </p:nvPr>
        </p:nvSpPr>
        <p:spPr/>
        <p:txBody>
          <a:bodyPr/>
          <a:lstStyle/>
          <a:p>
            <a:r>
              <a:rPr lang="fi-FI" dirty="0"/>
              <a:t>Lapsen oikeuksien sopimus</a:t>
            </a:r>
          </a:p>
        </p:txBody>
      </p:sp>
      <p:sp>
        <p:nvSpPr>
          <p:cNvPr id="3" name="Sisällön paikkamerkki 2">
            <a:extLst>
              <a:ext uri="{FF2B5EF4-FFF2-40B4-BE49-F238E27FC236}">
                <a16:creationId xmlns:a16="http://schemas.microsoft.com/office/drawing/2014/main" id="{60B1787E-A819-468A-AAD4-0E7C6FBCF4F1}"/>
              </a:ext>
            </a:extLst>
          </p:cNvPr>
          <p:cNvSpPr>
            <a:spLocks noGrp="1"/>
          </p:cNvSpPr>
          <p:nvPr>
            <p:ph idx="1"/>
          </p:nvPr>
        </p:nvSpPr>
        <p:spPr/>
        <p:txBody>
          <a:bodyPr/>
          <a:lstStyle/>
          <a:p>
            <a:r>
              <a:rPr lang="fi-FI" dirty="0"/>
              <a:t>Lapsen oikeuksien sopimuksessa avataan lapsen itsemääräämisoikeutta mm. artikloissa 12-17</a:t>
            </a:r>
          </a:p>
          <a:p>
            <a:r>
              <a:rPr lang="fi-FI" dirty="0"/>
              <a:t> </a:t>
            </a:r>
            <a:r>
              <a:rPr lang="fi-FI" dirty="0">
                <a:hlinkClick r:id="rId2"/>
              </a:rPr>
              <a:t>https://www.unicef.fi/lapsen-oikeudet/sopimus-lyhennettyna/</a:t>
            </a:r>
            <a:endParaRPr lang="fi-FI" dirty="0"/>
          </a:p>
        </p:txBody>
      </p:sp>
    </p:spTree>
    <p:extLst>
      <p:ext uri="{BB962C8B-B14F-4D97-AF65-F5344CB8AC3E}">
        <p14:creationId xmlns:p14="http://schemas.microsoft.com/office/powerpoint/2010/main" val="2023758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A1D51845-7A72-4EEE-AB23-0FBBCBF85A70}"/>
              </a:ext>
            </a:extLst>
          </p:cNvPr>
          <p:cNvSpPr>
            <a:spLocks noGrp="1"/>
          </p:cNvSpPr>
          <p:nvPr>
            <p:ph type="title"/>
          </p:nvPr>
        </p:nvSpPr>
        <p:spPr>
          <a:xfrm>
            <a:off x="1259893" y="3101093"/>
            <a:ext cx="2454052" cy="3029344"/>
          </a:xfrm>
        </p:spPr>
        <p:txBody>
          <a:bodyPr>
            <a:normAutofit/>
          </a:bodyPr>
          <a:lstStyle/>
          <a:p>
            <a:r>
              <a:rPr lang="fi-FI" sz="3200">
                <a:solidFill>
                  <a:schemeClr val="bg1"/>
                </a:solidFill>
              </a:rPr>
              <a:t>Tehtävä</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FBFEE6AD-8AB5-4578-9DBA-5B7C1C2534C7}"/>
              </a:ext>
            </a:extLst>
          </p:cNvPr>
          <p:cNvSpPr>
            <a:spLocks noGrp="1"/>
          </p:cNvSpPr>
          <p:nvPr>
            <p:ph idx="1"/>
          </p:nvPr>
        </p:nvSpPr>
        <p:spPr>
          <a:xfrm>
            <a:off x="4706578" y="589722"/>
            <a:ext cx="6798033" cy="5321500"/>
          </a:xfrm>
        </p:spPr>
        <p:txBody>
          <a:bodyPr anchor="ctr">
            <a:normAutofit/>
          </a:bodyPr>
          <a:lstStyle/>
          <a:p>
            <a:r>
              <a:rPr lang="fi-FI" dirty="0"/>
              <a:t>Kolmen hengen ryhmissä pohditaan</a:t>
            </a:r>
          </a:p>
          <a:p>
            <a:pPr lvl="1"/>
            <a:r>
              <a:rPr lang="fi-FI" dirty="0"/>
              <a:t>Millaisia käytännön tilanteissa ammattilaiset voivat tukea lapsen ja/tai vanhemman itsemääräämisoikeutta?</a:t>
            </a:r>
          </a:p>
          <a:p>
            <a:pPr lvl="1"/>
            <a:r>
              <a:rPr lang="fi-FI" dirty="0"/>
              <a:t>Kirjoittakaa ylös käytännön esimerkkejä eri työtehtävistä. Joka ryhmällä oma aihe </a:t>
            </a:r>
            <a:r>
              <a:rPr lang="fi-FI" dirty="0" smtClean="0"/>
              <a:t>(koulu, perhetyö</a:t>
            </a:r>
            <a:r>
              <a:rPr lang="fi-FI" dirty="0"/>
              <a:t>, varhaiskasvatus, lastensuojelu/nuorisotyö)</a:t>
            </a:r>
          </a:p>
          <a:p>
            <a:pPr lvl="1"/>
            <a:r>
              <a:rPr lang="fi-FI" dirty="0"/>
              <a:t>Voitte halutessanne etsiä myös vinkkejä netistä</a:t>
            </a:r>
          </a:p>
          <a:p>
            <a:pPr lvl="1"/>
            <a:r>
              <a:rPr lang="fi-FI" dirty="0"/>
              <a:t>Kirjatkaa ideat isolle paperille</a:t>
            </a:r>
          </a:p>
          <a:p>
            <a:pPr lvl="1"/>
            <a:r>
              <a:rPr lang="fi-FI" dirty="0"/>
              <a:t>Kun ideointi on valmis, kierretään kaikkien ryhmien ”pisteissä” kuuntelemassa ryhmän tuotos. Muut ryhmät täydentävät toisten ideoita</a:t>
            </a:r>
          </a:p>
          <a:p>
            <a:pPr marL="0" indent="0">
              <a:buNone/>
            </a:pPr>
            <a:endParaRPr lang="fi-FI" dirty="0"/>
          </a:p>
        </p:txBody>
      </p:sp>
    </p:spTree>
    <p:extLst>
      <p:ext uri="{BB962C8B-B14F-4D97-AF65-F5344CB8AC3E}">
        <p14:creationId xmlns:p14="http://schemas.microsoft.com/office/powerpoint/2010/main" val="3521517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B35513AC-B107-4EBB-A6F4-3DBBD3CB087D}"/>
              </a:ext>
            </a:extLst>
          </p:cNvPr>
          <p:cNvPicPr>
            <a:picLocks noChangeAspect="1"/>
          </p:cNvPicPr>
          <p:nvPr/>
        </p:nvPicPr>
        <p:blipFill>
          <a:blip r:embed="rId2"/>
          <a:stretch>
            <a:fillRect/>
          </a:stretch>
        </p:blipFill>
        <p:spPr>
          <a:xfrm>
            <a:off x="1744716" y="0"/>
            <a:ext cx="10447283" cy="6858000"/>
          </a:xfrm>
          <a:prstGeom prst="rect">
            <a:avLst/>
          </a:prstGeom>
        </p:spPr>
      </p:pic>
      <p:sp>
        <p:nvSpPr>
          <p:cNvPr id="3" name="Suorakulmio 2">
            <a:extLst>
              <a:ext uri="{FF2B5EF4-FFF2-40B4-BE49-F238E27FC236}">
                <a16:creationId xmlns:a16="http://schemas.microsoft.com/office/drawing/2014/main" id="{D7E1B208-56CE-4B36-AF80-3CE56A4C950F}"/>
              </a:ext>
            </a:extLst>
          </p:cNvPr>
          <p:cNvSpPr/>
          <p:nvPr/>
        </p:nvSpPr>
        <p:spPr>
          <a:xfrm>
            <a:off x="2806261" y="6411365"/>
            <a:ext cx="8502869" cy="369332"/>
          </a:xfrm>
          <a:prstGeom prst="rect">
            <a:avLst/>
          </a:prstGeom>
        </p:spPr>
        <p:txBody>
          <a:bodyPr wrap="square">
            <a:spAutoFit/>
          </a:bodyPr>
          <a:lstStyle/>
          <a:p>
            <a:r>
              <a:rPr lang="fi-FI" dirty="0">
                <a:hlinkClick r:id="rId3"/>
              </a:rPr>
              <a:t>https://www.valvira.fi/documents/14444/22511/Selvityksia_1_2013.pdf</a:t>
            </a:r>
            <a:endParaRPr lang="fi-FI" dirty="0"/>
          </a:p>
        </p:txBody>
      </p:sp>
    </p:spTree>
    <p:extLst>
      <p:ext uri="{BB962C8B-B14F-4D97-AF65-F5344CB8AC3E}">
        <p14:creationId xmlns:p14="http://schemas.microsoft.com/office/powerpoint/2010/main" val="4293020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9F0925-9BF5-44ED-953D-B49CAF1A5B7B}"/>
              </a:ext>
            </a:extLst>
          </p:cNvPr>
          <p:cNvSpPr>
            <a:spLocks noGrp="1"/>
          </p:cNvSpPr>
          <p:nvPr>
            <p:ph type="title"/>
          </p:nvPr>
        </p:nvSpPr>
        <p:spPr/>
        <p:txBody>
          <a:bodyPr/>
          <a:lstStyle/>
          <a:p>
            <a:r>
              <a:rPr lang="fi-FI" dirty="0" smtClean="0"/>
              <a:t>Lähteet</a:t>
            </a:r>
            <a:endParaRPr lang="fi-FI" dirty="0"/>
          </a:p>
        </p:txBody>
      </p:sp>
      <p:sp>
        <p:nvSpPr>
          <p:cNvPr id="3" name="Sisällön paikkamerkki 2">
            <a:extLst>
              <a:ext uri="{FF2B5EF4-FFF2-40B4-BE49-F238E27FC236}">
                <a16:creationId xmlns:a16="http://schemas.microsoft.com/office/drawing/2014/main" id="{F80DA750-C308-4000-8E0A-F320FEC8A464}"/>
              </a:ext>
            </a:extLst>
          </p:cNvPr>
          <p:cNvSpPr>
            <a:spLocks noGrp="1"/>
          </p:cNvSpPr>
          <p:nvPr>
            <p:ph idx="1"/>
          </p:nvPr>
        </p:nvSpPr>
        <p:spPr/>
        <p:txBody>
          <a:bodyPr/>
          <a:lstStyle/>
          <a:p>
            <a:r>
              <a:rPr lang="fi-FI" dirty="0"/>
              <a:t>MLL. </a:t>
            </a:r>
            <a:r>
              <a:rPr lang="fi-FI" dirty="0">
                <a:hlinkClick r:id="rId2"/>
              </a:rPr>
              <a:t>https://www.mll.fi/vanhemmille/vinkkeja-lapsiperheen-arkeen/mista-asioista-nuori-voi-paattaa-itse</a:t>
            </a:r>
            <a:r>
              <a:rPr lang="fi-FI" dirty="0" smtClean="0">
                <a:hlinkClick r:id="rId2"/>
              </a:rPr>
              <a:t>/</a:t>
            </a:r>
            <a:r>
              <a:rPr lang="fi-FI" dirty="0" smtClean="0"/>
              <a:t> </a:t>
            </a:r>
            <a:endParaRPr lang="fi-FI" dirty="0"/>
          </a:p>
        </p:txBody>
      </p:sp>
    </p:spTree>
    <p:extLst>
      <p:ext uri="{BB962C8B-B14F-4D97-AF65-F5344CB8AC3E}">
        <p14:creationId xmlns:p14="http://schemas.microsoft.com/office/powerpoint/2010/main" val="726806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B346A4EC-0800-4A29-8259-37F70B8650CE}"/>
              </a:ext>
            </a:extLst>
          </p:cNvPr>
          <p:cNvSpPr>
            <a:spLocks noGrp="1"/>
          </p:cNvSpPr>
          <p:nvPr>
            <p:ph type="title"/>
          </p:nvPr>
        </p:nvSpPr>
        <p:spPr>
          <a:xfrm>
            <a:off x="1259893" y="3101093"/>
            <a:ext cx="2454052" cy="3029344"/>
          </a:xfrm>
        </p:spPr>
        <p:txBody>
          <a:bodyPr>
            <a:normAutofit/>
          </a:bodyPr>
          <a:lstStyle/>
          <a:p>
            <a:r>
              <a:rPr lang="fi-FI" sz="3200">
                <a:solidFill>
                  <a:schemeClr val="bg1"/>
                </a:solidFill>
              </a:rPr>
              <a:t>Tehtävä</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3771D2E1-0DC3-47DA-BE56-D65F1B63DB1B}"/>
              </a:ext>
            </a:extLst>
          </p:cNvPr>
          <p:cNvSpPr>
            <a:spLocks noGrp="1"/>
          </p:cNvSpPr>
          <p:nvPr>
            <p:ph idx="1"/>
          </p:nvPr>
        </p:nvSpPr>
        <p:spPr>
          <a:xfrm>
            <a:off x="4706578" y="589722"/>
            <a:ext cx="6798033" cy="5321500"/>
          </a:xfrm>
        </p:spPr>
        <p:txBody>
          <a:bodyPr anchor="ctr">
            <a:normAutofit/>
          </a:bodyPr>
          <a:lstStyle/>
          <a:p>
            <a:r>
              <a:rPr lang="fi-FI" dirty="0"/>
              <a:t>Tutustukaa </a:t>
            </a:r>
            <a:r>
              <a:rPr lang="fi-FI" dirty="0" err="1"/>
              <a:t>STM:n</a:t>
            </a:r>
            <a:r>
              <a:rPr lang="fi-FI" dirty="0"/>
              <a:t> sivustoon sosiaalihuollon asiakkaan asemasta ja oikeuksista. </a:t>
            </a:r>
            <a:r>
              <a:rPr lang="fi-FI" dirty="0">
                <a:hlinkClick r:id="rId2"/>
              </a:rPr>
              <a:t>https://stm.fi/sosiaalihuollon-asiakkaan-oikeudet</a:t>
            </a:r>
            <a:endParaRPr lang="fi-FI" dirty="0"/>
          </a:p>
          <a:p>
            <a:r>
              <a:rPr lang="fi-FI" dirty="0"/>
              <a:t>Tehkää pareittain </a:t>
            </a:r>
            <a:r>
              <a:rPr lang="fi-FI" dirty="0" err="1"/>
              <a:t>mind</a:t>
            </a:r>
            <a:r>
              <a:rPr lang="fi-FI" dirty="0"/>
              <a:t> </a:t>
            </a:r>
            <a:r>
              <a:rPr lang="fi-FI" dirty="0" err="1"/>
              <a:t>map</a:t>
            </a:r>
            <a:r>
              <a:rPr lang="fi-FI" dirty="0"/>
              <a:t> (ajatuskartta) asiakkaan yksityisyydestä ja itsemääräämisoikeudesta</a:t>
            </a:r>
          </a:p>
          <a:p>
            <a:pPr marL="457200" lvl="1" indent="0">
              <a:buNone/>
            </a:pPr>
            <a:endParaRPr lang="fi-FI" dirty="0"/>
          </a:p>
          <a:p>
            <a:pPr marL="457200" lvl="1" indent="0">
              <a:buNone/>
            </a:pPr>
            <a:endParaRPr lang="fi-FI" dirty="0"/>
          </a:p>
          <a:p>
            <a:endParaRPr lang="fi-FI" dirty="0"/>
          </a:p>
        </p:txBody>
      </p:sp>
    </p:spTree>
    <p:extLst>
      <p:ext uri="{BB962C8B-B14F-4D97-AF65-F5344CB8AC3E}">
        <p14:creationId xmlns:p14="http://schemas.microsoft.com/office/powerpoint/2010/main" val="2596565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E68EF7-A96B-47BD-8F80-D64A9B000C15}"/>
              </a:ext>
            </a:extLst>
          </p:cNvPr>
          <p:cNvSpPr>
            <a:spLocks noGrp="1"/>
          </p:cNvSpPr>
          <p:nvPr>
            <p:ph type="title"/>
          </p:nvPr>
        </p:nvSpPr>
        <p:spPr/>
        <p:txBody>
          <a:bodyPr/>
          <a:lstStyle/>
          <a:p>
            <a:r>
              <a:rPr lang="fi-FI" dirty="0"/>
              <a:t>Yksityisyys</a:t>
            </a:r>
          </a:p>
        </p:txBody>
      </p:sp>
      <p:sp>
        <p:nvSpPr>
          <p:cNvPr id="3" name="Sisällön paikkamerkki 2">
            <a:extLst>
              <a:ext uri="{FF2B5EF4-FFF2-40B4-BE49-F238E27FC236}">
                <a16:creationId xmlns:a16="http://schemas.microsoft.com/office/drawing/2014/main" id="{B18351C8-8B76-4446-9560-2762FB63E08F}"/>
              </a:ext>
            </a:extLst>
          </p:cNvPr>
          <p:cNvSpPr>
            <a:spLocks noGrp="1"/>
          </p:cNvSpPr>
          <p:nvPr>
            <p:ph idx="1"/>
          </p:nvPr>
        </p:nvSpPr>
        <p:spPr/>
        <p:txBody>
          <a:bodyPr>
            <a:normAutofit lnSpcReduction="10000"/>
          </a:bodyPr>
          <a:lstStyle/>
          <a:p>
            <a:pPr fontAlgn="base"/>
            <a:r>
              <a:rPr lang="fi-FI" dirty="0"/>
              <a:t>Yksityisyyttä on muun muassa asiakkaan </a:t>
            </a:r>
            <a:r>
              <a:rPr lang="en-US" dirty="0"/>
              <a:t>​</a:t>
            </a:r>
          </a:p>
          <a:p>
            <a:pPr lvl="1" fontAlgn="base"/>
            <a:r>
              <a:rPr lang="fi-FI" dirty="0"/>
              <a:t>fyysinen ja psyykkinen koskemattomuus</a:t>
            </a:r>
            <a:r>
              <a:rPr lang="en-US" dirty="0"/>
              <a:t>​</a:t>
            </a:r>
          </a:p>
          <a:p>
            <a:pPr lvl="1" fontAlgn="base"/>
            <a:r>
              <a:rPr lang="en-US" dirty="0"/>
              <a:t>Oma </a:t>
            </a:r>
            <a:r>
              <a:rPr lang="en-US" dirty="0" err="1"/>
              <a:t>tila</a:t>
            </a:r>
            <a:endParaRPr lang="en-US" dirty="0"/>
          </a:p>
          <a:p>
            <a:pPr lvl="1" fontAlgn="base"/>
            <a:r>
              <a:rPr lang="fi-FI" dirty="0"/>
              <a:t>Oman arvokkuuden tunteen säilyttäminen</a:t>
            </a:r>
            <a:r>
              <a:rPr lang="en-US" dirty="0"/>
              <a:t>​</a:t>
            </a:r>
          </a:p>
          <a:p>
            <a:pPr lvl="1" fontAlgn="base"/>
            <a:r>
              <a:rPr lang="fi-FI" dirty="0"/>
              <a:t>Itseä koskevan tiedon kontrollointi</a:t>
            </a:r>
            <a:r>
              <a:rPr lang="en-US" dirty="0"/>
              <a:t>​</a:t>
            </a:r>
          </a:p>
          <a:p>
            <a:pPr marL="0" indent="0" fontAlgn="base">
              <a:buNone/>
            </a:pPr>
            <a:endParaRPr lang="fi-FI" dirty="0"/>
          </a:p>
          <a:p>
            <a:pPr fontAlgn="base"/>
            <a:r>
              <a:rPr lang="fi-FI" dirty="0"/>
              <a:t>1.3.2000 voimaan tulleessa perustuslaissa (732/1999, luku 2)avataan yksityisyyden suojaa koskevat keskeiset määräykset </a:t>
            </a:r>
            <a:r>
              <a:rPr lang="en-US" dirty="0"/>
              <a:t>​</a:t>
            </a:r>
          </a:p>
          <a:p>
            <a:pPr lvl="1" fontAlgn="base"/>
            <a:r>
              <a:rPr lang="fi-FI" u="sng" dirty="0">
                <a:hlinkClick r:id="rId2" tooltip="Linkki voimaantulosäännökseen"/>
              </a:rPr>
              <a:t>10 §</a:t>
            </a:r>
            <a:r>
              <a:rPr lang="fi-FI" u="sng" dirty="0"/>
              <a:t> ”</a:t>
            </a:r>
            <a:r>
              <a:rPr lang="fi-FI" dirty="0"/>
              <a:t>Yksityiselämän suoja: Jokaisen yksityiselämä, kunnia ja kotirauha on turvattu. Henkilötietojen suojasta säädetään tarkemmin lailla. Kirjeen, puhelun ja muun luottamuksellisen viestin salaisuus on loukkaamaton.”</a:t>
            </a:r>
          </a:p>
          <a:p>
            <a:pPr lvl="1" fontAlgn="base"/>
            <a:endParaRPr lang="en-US" dirty="0"/>
          </a:p>
          <a:p>
            <a:endParaRPr lang="fi-FI" dirty="0"/>
          </a:p>
        </p:txBody>
      </p:sp>
    </p:spTree>
    <p:extLst>
      <p:ext uri="{BB962C8B-B14F-4D97-AF65-F5344CB8AC3E}">
        <p14:creationId xmlns:p14="http://schemas.microsoft.com/office/powerpoint/2010/main" val="2596184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2314B454-02B1-46DB-ABFF-3AC17E867003}"/>
              </a:ext>
            </a:extLst>
          </p:cNvPr>
          <p:cNvSpPr>
            <a:spLocks noGrp="1"/>
          </p:cNvSpPr>
          <p:nvPr>
            <p:ph type="title"/>
          </p:nvPr>
        </p:nvSpPr>
        <p:spPr>
          <a:xfrm>
            <a:off x="1259893" y="3101093"/>
            <a:ext cx="2454052" cy="3029344"/>
          </a:xfrm>
        </p:spPr>
        <p:txBody>
          <a:bodyPr>
            <a:normAutofit/>
          </a:bodyPr>
          <a:lstStyle/>
          <a:p>
            <a:r>
              <a:rPr lang="fi-FI" sz="3000">
                <a:solidFill>
                  <a:schemeClr val="bg1"/>
                </a:solidFill>
              </a:rPr>
              <a:t>Keskustelua ja pohdintaa</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8800B0E2-8323-4189-8BB9-D87A14D73B01}"/>
              </a:ext>
            </a:extLst>
          </p:cNvPr>
          <p:cNvSpPr>
            <a:spLocks noGrp="1"/>
          </p:cNvSpPr>
          <p:nvPr>
            <p:ph idx="1"/>
          </p:nvPr>
        </p:nvSpPr>
        <p:spPr>
          <a:xfrm>
            <a:off x="4706578" y="589722"/>
            <a:ext cx="6798033" cy="5321500"/>
          </a:xfrm>
        </p:spPr>
        <p:txBody>
          <a:bodyPr anchor="ctr">
            <a:normAutofit/>
          </a:bodyPr>
          <a:lstStyle/>
          <a:p>
            <a:pPr fontAlgn="base">
              <a:buFont typeface="Arial" panose="020B0604020202020204" pitchFamily="34" charset="0"/>
              <a:buChar char="•"/>
            </a:pPr>
            <a:r>
              <a:rPr lang="fi-FI" dirty="0">
                <a:latin typeface="Century Gothic" panose="020B0502020202020204" pitchFamily="34" charset="0"/>
              </a:rPr>
              <a:t>Keskustele parin kanssa:</a:t>
            </a:r>
            <a:r>
              <a:rPr lang="en-US" dirty="0">
                <a:latin typeface="Century Gothic" panose="020B0502020202020204" pitchFamily="34" charset="0"/>
              </a:rPr>
              <a:t>​</a:t>
            </a:r>
            <a:endParaRPr lang="en-US" dirty="0">
              <a:latin typeface="Arial" panose="020B0604020202020204" pitchFamily="34" charset="0"/>
            </a:endParaRPr>
          </a:p>
          <a:p>
            <a:pPr fontAlgn="base">
              <a:buFont typeface="Arial" panose="020B0604020202020204" pitchFamily="34" charset="0"/>
              <a:buChar char="•"/>
            </a:pPr>
            <a:r>
              <a:rPr lang="fi-FI" dirty="0">
                <a:latin typeface="Century Gothic" panose="020B0502020202020204" pitchFamily="34" charset="0"/>
              </a:rPr>
              <a:t>Millaisissa tilanteissa sinun yksityisyyden suojaa on loukattu?</a:t>
            </a:r>
            <a:r>
              <a:rPr lang="en-US" dirty="0">
                <a:latin typeface="Century Gothic" panose="020B0502020202020204" pitchFamily="34" charset="0"/>
              </a:rPr>
              <a:t>​</a:t>
            </a:r>
            <a:endParaRPr lang="en-US" dirty="0">
              <a:latin typeface="Segoe UI" panose="020B0502040204020203" pitchFamily="34" charset="0"/>
            </a:endParaRPr>
          </a:p>
          <a:p>
            <a:pPr fontAlgn="base">
              <a:buFont typeface="Arial" panose="020B0604020202020204" pitchFamily="34" charset="0"/>
              <a:buChar char="•"/>
            </a:pPr>
            <a:r>
              <a:rPr lang="fi-FI" dirty="0">
                <a:latin typeface="Century Gothic" panose="020B0502020202020204" pitchFamily="34" charset="0"/>
              </a:rPr>
              <a:t>Millaisissa tilanteissa yksityisyyden suojaa pitää miettiä </a:t>
            </a:r>
            <a:r>
              <a:rPr lang="en-US" dirty="0">
                <a:latin typeface="Century Gothic" panose="020B0502020202020204" pitchFamily="34" charset="0"/>
              </a:rPr>
              <a:t>​</a:t>
            </a:r>
            <a:endParaRPr lang="en-US" dirty="0">
              <a:latin typeface="Arial" panose="020B0604020202020204" pitchFamily="34" charset="0"/>
            </a:endParaRPr>
          </a:p>
          <a:p>
            <a:pPr lvl="1" fontAlgn="base">
              <a:buFont typeface="Arial" panose="020B0604020202020204" pitchFamily="34" charset="0"/>
              <a:buChar char="•"/>
            </a:pPr>
            <a:r>
              <a:rPr lang="fi-FI" dirty="0" smtClean="0">
                <a:latin typeface="Century Gothic" panose="020B0502020202020204" pitchFamily="34" charset="0"/>
              </a:rPr>
              <a:t>Päiväkodissa/koulussa </a:t>
            </a:r>
            <a:r>
              <a:rPr lang="fi-FI" dirty="0">
                <a:latin typeface="Century Gothic" panose="020B0502020202020204" pitchFamily="34" charset="0"/>
              </a:rPr>
              <a:t>lapsen näkökulmasta</a:t>
            </a:r>
            <a:r>
              <a:rPr lang="en-US" dirty="0">
                <a:latin typeface="Century Gothic" panose="020B0502020202020204" pitchFamily="34" charset="0"/>
              </a:rPr>
              <a:t>​</a:t>
            </a:r>
            <a:endParaRPr lang="en-US" dirty="0">
              <a:latin typeface="Arial" panose="020B0604020202020204" pitchFamily="34" charset="0"/>
            </a:endParaRPr>
          </a:p>
          <a:p>
            <a:pPr lvl="1" fontAlgn="base">
              <a:buFont typeface="Arial" panose="020B0604020202020204" pitchFamily="34" charset="0"/>
              <a:buChar char="•"/>
            </a:pPr>
            <a:r>
              <a:rPr lang="fi-FI" dirty="0" smtClean="0">
                <a:latin typeface="Century Gothic" panose="020B0502020202020204" pitchFamily="34" charset="0"/>
              </a:rPr>
              <a:t>Päiväkodissa/koulussa </a:t>
            </a:r>
            <a:r>
              <a:rPr lang="fi-FI" dirty="0">
                <a:latin typeface="Century Gothic" panose="020B0502020202020204" pitchFamily="34" charset="0"/>
              </a:rPr>
              <a:t>perheen näkökulmasta</a:t>
            </a:r>
            <a:r>
              <a:rPr lang="en-US" dirty="0">
                <a:latin typeface="Century Gothic" panose="020B0502020202020204" pitchFamily="34" charset="0"/>
              </a:rPr>
              <a:t>​</a:t>
            </a:r>
            <a:endParaRPr lang="en-US" dirty="0">
              <a:latin typeface="Arial" panose="020B0604020202020204" pitchFamily="34" charset="0"/>
            </a:endParaRPr>
          </a:p>
          <a:p>
            <a:pPr lvl="1" fontAlgn="base">
              <a:buFont typeface="Arial" panose="020B0604020202020204" pitchFamily="34" charset="0"/>
              <a:buChar char="•"/>
            </a:pPr>
            <a:r>
              <a:rPr lang="fi-FI" dirty="0">
                <a:latin typeface="Century Gothic" panose="020B0502020202020204" pitchFamily="34" charset="0"/>
              </a:rPr>
              <a:t>Lastensuojelulaitoksessa</a:t>
            </a:r>
            <a:r>
              <a:rPr lang="en-US" dirty="0">
                <a:latin typeface="Century Gothic" panose="020B0502020202020204" pitchFamily="34" charset="0"/>
              </a:rPr>
              <a:t>​</a:t>
            </a:r>
            <a:endParaRPr lang="en-US" dirty="0">
              <a:latin typeface="Arial" panose="020B0604020202020204" pitchFamily="34" charset="0"/>
            </a:endParaRPr>
          </a:p>
          <a:p>
            <a:pPr lvl="1" fontAlgn="base">
              <a:buFont typeface="Arial" panose="020B0604020202020204" pitchFamily="34" charset="0"/>
              <a:buChar char="•"/>
            </a:pPr>
            <a:r>
              <a:rPr lang="fi-FI" dirty="0">
                <a:latin typeface="Century Gothic" panose="020B0502020202020204" pitchFamily="34" charset="0"/>
              </a:rPr>
              <a:t>Perhetyössä</a:t>
            </a:r>
            <a:r>
              <a:rPr lang="en-US" dirty="0">
                <a:latin typeface="Century Gothic" panose="020B0502020202020204" pitchFamily="34" charset="0"/>
              </a:rPr>
              <a:t>​</a:t>
            </a:r>
            <a:endParaRPr lang="en-US" dirty="0">
              <a:latin typeface="Arial" panose="020B0604020202020204" pitchFamily="34" charset="0"/>
            </a:endParaRPr>
          </a:p>
          <a:p>
            <a:pPr marL="0" indent="0" fontAlgn="base">
              <a:buNone/>
            </a:pPr>
            <a:endParaRPr lang="fi-FI" dirty="0">
              <a:latin typeface="Segoe UI" panose="020B0502040204020203" pitchFamily="34" charset="0"/>
            </a:endParaRPr>
          </a:p>
          <a:p>
            <a:endParaRPr lang="fi-FI" dirty="0"/>
          </a:p>
        </p:txBody>
      </p:sp>
    </p:spTree>
    <p:extLst>
      <p:ext uri="{BB962C8B-B14F-4D97-AF65-F5344CB8AC3E}">
        <p14:creationId xmlns:p14="http://schemas.microsoft.com/office/powerpoint/2010/main" val="315763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98AED0-5985-44FD-B2D3-0F1A40C15E97}"/>
              </a:ext>
            </a:extLst>
          </p:cNvPr>
          <p:cNvSpPr>
            <a:spLocks noGrp="1"/>
          </p:cNvSpPr>
          <p:nvPr>
            <p:ph type="title"/>
          </p:nvPr>
        </p:nvSpPr>
        <p:spPr/>
        <p:txBody>
          <a:bodyPr/>
          <a:lstStyle/>
          <a:p>
            <a:r>
              <a:rPr lang="fi-FI" dirty="0"/>
              <a:t>Yksityisyydestä huomioitavaa</a:t>
            </a:r>
          </a:p>
        </p:txBody>
      </p:sp>
      <p:sp>
        <p:nvSpPr>
          <p:cNvPr id="3" name="Sisällön paikkamerkki 2">
            <a:extLst>
              <a:ext uri="{FF2B5EF4-FFF2-40B4-BE49-F238E27FC236}">
                <a16:creationId xmlns:a16="http://schemas.microsoft.com/office/drawing/2014/main" id="{ABF00305-B9A1-4F4A-BB72-4E6F07591E88}"/>
              </a:ext>
            </a:extLst>
          </p:cNvPr>
          <p:cNvSpPr>
            <a:spLocks noGrp="1"/>
          </p:cNvSpPr>
          <p:nvPr>
            <p:ph idx="1"/>
          </p:nvPr>
        </p:nvSpPr>
        <p:spPr/>
        <p:txBody>
          <a:bodyPr/>
          <a:lstStyle/>
          <a:p>
            <a:pPr fontAlgn="base">
              <a:buFont typeface="Arial" panose="020B0604020202020204" pitchFamily="34" charset="0"/>
              <a:buChar char="•"/>
            </a:pPr>
            <a:r>
              <a:rPr lang="fi-FI" dirty="0">
                <a:solidFill>
                  <a:srgbClr val="404040"/>
                </a:solidFill>
                <a:latin typeface="Century Gothic" panose="020B0502020202020204" pitchFamily="34" charset="0"/>
              </a:rPr>
              <a:t>Valokuvat (ryhmäkuvat, asiakkaiden ottamat kuvat, ”vuosikirjat” jne.)</a:t>
            </a:r>
            <a:r>
              <a:rPr lang="en-US" dirty="0">
                <a:solidFill>
                  <a:srgbClr val="000000"/>
                </a:solidFill>
                <a:latin typeface="Century Gothic" panose="020B0502020202020204" pitchFamily="34" charset="0"/>
              </a:rPr>
              <a:t>​</a:t>
            </a:r>
            <a:endParaRPr lang="en-US" dirty="0">
              <a:solidFill>
                <a:srgbClr val="000000"/>
              </a:solidFill>
              <a:latin typeface="Arial" panose="020B0604020202020204" pitchFamily="34" charset="0"/>
            </a:endParaRPr>
          </a:p>
          <a:p>
            <a:pPr fontAlgn="base">
              <a:buFont typeface="Arial" panose="020B0604020202020204" pitchFamily="34" charset="0"/>
              <a:buChar char="•"/>
            </a:pPr>
            <a:r>
              <a:rPr lang="fi-FI" dirty="0">
                <a:solidFill>
                  <a:srgbClr val="404040"/>
                </a:solidFill>
                <a:latin typeface="Century Gothic" panose="020B0502020202020204" pitchFamily="34" charset="0"/>
              </a:rPr>
              <a:t>Netti</a:t>
            </a:r>
            <a:r>
              <a:rPr lang="en-US" dirty="0">
                <a:solidFill>
                  <a:srgbClr val="000000"/>
                </a:solidFill>
                <a:latin typeface="Century Gothic" panose="020B0502020202020204" pitchFamily="34" charset="0"/>
              </a:rPr>
              <a:t>​</a:t>
            </a:r>
            <a:endParaRPr lang="en-US" dirty="0">
              <a:solidFill>
                <a:srgbClr val="000000"/>
              </a:solidFill>
              <a:latin typeface="Arial" panose="020B0604020202020204" pitchFamily="34" charset="0"/>
            </a:endParaRPr>
          </a:p>
          <a:p>
            <a:pPr fontAlgn="base">
              <a:buFont typeface="Arial" panose="020B0604020202020204" pitchFamily="34" charset="0"/>
              <a:buChar char="•"/>
            </a:pPr>
            <a:r>
              <a:rPr lang="fi-FI" dirty="0">
                <a:solidFill>
                  <a:srgbClr val="404040"/>
                </a:solidFill>
                <a:latin typeface="Century Gothic" panose="020B0502020202020204" pitchFamily="34" charset="0"/>
              </a:rPr>
              <a:t>Some</a:t>
            </a:r>
            <a:r>
              <a:rPr lang="en-US" dirty="0">
                <a:solidFill>
                  <a:srgbClr val="000000"/>
                </a:solidFill>
                <a:latin typeface="Century Gothic" panose="020B0502020202020204" pitchFamily="34" charset="0"/>
              </a:rPr>
              <a:t>​</a:t>
            </a:r>
            <a:endParaRPr lang="en-US" dirty="0">
              <a:solidFill>
                <a:srgbClr val="000000"/>
              </a:solidFill>
              <a:latin typeface="Arial" panose="020B0604020202020204" pitchFamily="34" charset="0"/>
            </a:endParaRPr>
          </a:p>
          <a:p>
            <a:pPr fontAlgn="base">
              <a:buFont typeface="Arial" panose="020B0604020202020204" pitchFamily="34" charset="0"/>
              <a:buChar char="•"/>
            </a:pPr>
            <a:r>
              <a:rPr lang="fi-FI" dirty="0">
                <a:solidFill>
                  <a:srgbClr val="404040"/>
                </a:solidFill>
                <a:latin typeface="Century Gothic" panose="020B0502020202020204" pitchFamily="34" charset="0"/>
              </a:rPr>
              <a:t>Asiakkaiden tervehtiminen kaupungilla</a:t>
            </a:r>
            <a:r>
              <a:rPr lang="en-US" dirty="0">
                <a:solidFill>
                  <a:srgbClr val="000000"/>
                </a:solidFill>
                <a:latin typeface="Century Gothic" panose="020B0502020202020204" pitchFamily="34" charset="0"/>
              </a:rPr>
              <a:t>​</a:t>
            </a:r>
            <a:endParaRPr lang="en-US" dirty="0">
              <a:solidFill>
                <a:srgbClr val="000000"/>
              </a:solidFill>
              <a:latin typeface="Arial" panose="020B0604020202020204" pitchFamily="34" charset="0"/>
            </a:endParaRPr>
          </a:p>
          <a:p>
            <a:endParaRPr lang="fi-FI" dirty="0"/>
          </a:p>
        </p:txBody>
      </p:sp>
    </p:spTree>
    <p:extLst>
      <p:ext uri="{BB962C8B-B14F-4D97-AF65-F5344CB8AC3E}">
        <p14:creationId xmlns:p14="http://schemas.microsoft.com/office/powerpoint/2010/main" val="2389855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574866-65E1-4090-AD4A-8C9D12A271E4}"/>
              </a:ext>
            </a:extLst>
          </p:cNvPr>
          <p:cNvSpPr>
            <a:spLocks noGrp="1"/>
          </p:cNvSpPr>
          <p:nvPr>
            <p:ph type="title"/>
          </p:nvPr>
        </p:nvSpPr>
        <p:spPr/>
        <p:txBody>
          <a:bodyPr/>
          <a:lstStyle/>
          <a:p>
            <a:r>
              <a:rPr lang="fi-FI" dirty="0"/>
              <a:t>Itsemääräämisoikeus</a:t>
            </a:r>
          </a:p>
        </p:txBody>
      </p:sp>
      <p:sp>
        <p:nvSpPr>
          <p:cNvPr id="3" name="Sisällön paikkamerkki 2">
            <a:extLst>
              <a:ext uri="{FF2B5EF4-FFF2-40B4-BE49-F238E27FC236}">
                <a16:creationId xmlns:a16="http://schemas.microsoft.com/office/drawing/2014/main" id="{89E78560-9C3B-4C85-8BDF-F06FC48A3F50}"/>
              </a:ext>
            </a:extLst>
          </p:cNvPr>
          <p:cNvSpPr>
            <a:spLocks noGrp="1"/>
          </p:cNvSpPr>
          <p:nvPr>
            <p:ph idx="1"/>
          </p:nvPr>
        </p:nvSpPr>
        <p:spPr/>
        <p:txBody>
          <a:bodyPr/>
          <a:lstStyle/>
          <a:p>
            <a:pPr>
              <a:spcBef>
                <a:spcPts val="0"/>
              </a:spcBef>
            </a:pPr>
            <a:r>
              <a:rPr lang="fi-FI" dirty="0"/>
              <a:t>Oikeus elämään, henkilökohtaiseen vapauteen ja koskemattomuuteen, liikkumisvapaus sekä yksityiselämän suoja, uskonnon- ja omantunnon vapaus, omaisuudensuoja, oikeus omaan kieleen ja kulttuuriin, oikeus sosiaaliturvaan ja oikeusturva ovat </a:t>
            </a:r>
            <a:r>
              <a:rPr lang="fi-FI" b="1" dirty="0"/>
              <a:t>Suomen perustuslailla (731/1999) </a:t>
            </a:r>
            <a:r>
              <a:rPr lang="fi-FI" dirty="0"/>
              <a:t>turvattuja perusoikeuksia. </a:t>
            </a:r>
          </a:p>
          <a:p>
            <a:pPr marL="0" indent="0">
              <a:spcBef>
                <a:spcPts val="0"/>
              </a:spcBef>
              <a:buNone/>
            </a:pPr>
            <a:endParaRPr lang="fi-FI" dirty="0"/>
          </a:p>
          <a:p>
            <a:pPr>
              <a:spcBef>
                <a:spcPts val="0"/>
              </a:spcBef>
            </a:pPr>
            <a:r>
              <a:rPr lang="fi-FI" dirty="0"/>
              <a:t>Oikeuksien käytön perustana on yksilön itsemääräämisoikeus eli oikeus määrätä itsestään ja toimistaan </a:t>
            </a:r>
          </a:p>
          <a:p>
            <a:pPr marL="0" indent="0">
              <a:spcBef>
                <a:spcPts val="0"/>
              </a:spcBef>
              <a:buNone/>
            </a:pPr>
            <a:endParaRPr lang="fi-FI" dirty="0"/>
          </a:p>
          <a:p>
            <a:pPr>
              <a:spcBef>
                <a:spcPts val="0"/>
              </a:spcBef>
            </a:pPr>
            <a:r>
              <a:rPr lang="fi-FI" b="1" dirty="0"/>
              <a:t>Lastensuojelulaki</a:t>
            </a:r>
            <a:r>
              <a:rPr lang="fi-FI" dirty="0"/>
              <a:t> (417/2007)  korostaa lapsen itsemääräämisoikeutta (esim. luku 4 ja pykälät 54 ja 55)</a:t>
            </a:r>
          </a:p>
          <a:p>
            <a:pPr marL="0" indent="0">
              <a:spcBef>
                <a:spcPts val="0"/>
              </a:spcBef>
              <a:buNone/>
            </a:pPr>
            <a:endParaRPr lang="fi-FI" dirty="0"/>
          </a:p>
        </p:txBody>
      </p:sp>
    </p:spTree>
    <p:extLst>
      <p:ext uri="{BB962C8B-B14F-4D97-AF65-F5344CB8AC3E}">
        <p14:creationId xmlns:p14="http://schemas.microsoft.com/office/powerpoint/2010/main" val="1047802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550795-36E7-4470-97D7-356482486890}"/>
              </a:ext>
            </a:extLst>
          </p:cNvPr>
          <p:cNvSpPr>
            <a:spLocks noGrp="1"/>
          </p:cNvSpPr>
          <p:nvPr>
            <p:ph type="title"/>
          </p:nvPr>
        </p:nvSpPr>
        <p:spPr/>
        <p:txBody>
          <a:bodyPr/>
          <a:lstStyle/>
          <a:p>
            <a:r>
              <a:rPr lang="fi-FI" dirty="0"/>
              <a:t>Itsemääräämisoikeus</a:t>
            </a:r>
          </a:p>
        </p:txBody>
      </p:sp>
      <p:sp>
        <p:nvSpPr>
          <p:cNvPr id="3" name="Sisällön paikkamerkki 2">
            <a:extLst>
              <a:ext uri="{FF2B5EF4-FFF2-40B4-BE49-F238E27FC236}">
                <a16:creationId xmlns:a16="http://schemas.microsoft.com/office/drawing/2014/main" id="{058DECC6-FDAD-46A8-806E-BDB25C24558E}"/>
              </a:ext>
            </a:extLst>
          </p:cNvPr>
          <p:cNvSpPr>
            <a:spLocks noGrp="1"/>
          </p:cNvSpPr>
          <p:nvPr>
            <p:ph idx="1"/>
          </p:nvPr>
        </p:nvSpPr>
        <p:spPr>
          <a:xfrm>
            <a:off x="2280745" y="1702675"/>
            <a:ext cx="9223867" cy="4740165"/>
          </a:xfrm>
        </p:spPr>
        <p:txBody>
          <a:bodyPr>
            <a:normAutofit/>
          </a:bodyPr>
          <a:lstStyle/>
          <a:p>
            <a:pPr fontAlgn="base"/>
            <a:r>
              <a:rPr lang="fi-FI" dirty="0"/>
              <a:t>Itsemääräämisoikeus kuuluu kaikille ihmisille ja sitä harjoitellaan lapsesta asti</a:t>
            </a:r>
            <a:r>
              <a:rPr lang="en-US" dirty="0"/>
              <a:t>​</a:t>
            </a:r>
          </a:p>
          <a:p>
            <a:pPr fontAlgn="base"/>
            <a:r>
              <a:rPr lang="fi-FI" dirty="0"/>
              <a:t>Itsemääräämisoikeuteen kuuluu oman tahdon ilmaisu</a:t>
            </a:r>
            <a:r>
              <a:rPr lang="en-US" dirty="0"/>
              <a:t>​</a:t>
            </a:r>
          </a:p>
          <a:p>
            <a:pPr fontAlgn="base"/>
            <a:r>
              <a:rPr lang="fi-FI" dirty="0"/>
              <a:t>Sosiaali- ja terveydenhuollon palvelut perustuvat pääsääntöisesti vapaaehtoisuuteen ja yhteisymmärrykseen</a:t>
            </a:r>
            <a:r>
              <a:rPr lang="en-US" dirty="0"/>
              <a:t>​</a:t>
            </a:r>
          </a:p>
          <a:p>
            <a:pPr fontAlgn="base"/>
            <a:r>
              <a:rPr lang="fi-FI" dirty="0"/>
              <a:t>Joskus kuitenkin jonkun henkilön tai muiden henkilöiden terveyttä tai turvallisuutta on suojattava itsemääräämisoikeutta rajoittamalla (mm. mielenterveyslaki tai lastensuojelulaki)</a:t>
            </a:r>
            <a:r>
              <a:rPr lang="en-US" dirty="0"/>
              <a:t>​</a:t>
            </a:r>
          </a:p>
          <a:p>
            <a:pPr fontAlgn="base"/>
            <a:r>
              <a:rPr lang="fi-FI" dirty="0"/>
              <a:t>Asiakkaan itsemääräämisoikeus ja sen kunnioittaminen on kaiken hoidon ja palvelujen lähtökohta</a:t>
            </a:r>
            <a:r>
              <a:rPr lang="en-US" dirty="0"/>
              <a:t>​</a:t>
            </a:r>
          </a:p>
          <a:p>
            <a:pPr fontAlgn="base"/>
            <a:r>
              <a:rPr lang="fi-FI" dirty="0"/>
              <a:t>Työntekijä edistää toiminnallaan asiakkaan oikeutta hyvään ja itsenäiseen elämään ja oikeutta osallistua itseään koskevaan päätöksentekoon</a:t>
            </a:r>
            <a:r>
              <a:rPr lang="en-US" dirty="0"/>
              <a:t>​</a:t>
            </a:r>
          </a:p>
          <a:p>
            <a:pPr fontAlgn="base"/>
            <a:r>
              <a:rPr lang="fi-FI" dirty="0"/>
              <a:t>Alaikäisen oikeus kieltää terveystietojen luovutus vanhemmille</a:t>
            </a:r>
            <a:r>
              <a:rPr lang="en-US" dirty="0"/>
              <a:t>​</a:t>
            </a:r>
          </a:p>
          <a:p>
            <a:endParaRPr lang="fi-FI" dirty="0"/>
          </a:p>
        </p:txBody>
      </p:sp>
    </p:spTree>
    <p:extLst>
      <p:ext uri="{BB962C8B-B14F-4D97-AF65-F5344CB8AC3E}">
        <p14:creationId xmlns:p14="http://schemas.microsoft.com/office/powerpoint/2010/main" val="2581004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A76CBB-38E1-4BF8-B243-0A667C797A3E}"/>
              </a:ext>
            </a:extLst>
          </p:cNvPr>
          <p:cNvSpPr>
            <a:spLocks noGrp="1"/>
          </p:cNvSpPr>
          <p:nvPr>
            <p:ph type="title"/>
          </p:nvPr>
        </p:nvSpPr>
        <p:spPr/>
        <p:txBody>
          <a:bodyPr/>
          <a:lstStyle/>
          <a:p>
            <a:r>
              <a:rPr lang="fi-FI" dirty="0"/>
              <a:t>Itsemääräämisoikeus käytännössä</a:t>
            </a:r>
          </a:p>
        </p:txBody>
      </p:sp>
      <p:sp>
        <p:nvSpPr>
          <p:cNvPr id="3" name="Sisällön paikkamerkki 2">
            <a:extLst>
              <a:ext uri="{FF2B5EF4-FFF2-40B4-BE49-F238E27FC236}">
                <a16:creationId xmlns:a16="http://schemas.microsoft.com/office/drawing/2014/main" id="{1046D7CF-3838-458C-8272-A215162C11B7}"/>
              </a:ext>
            </a:extLst>
          </p:cNvPr>
          <p:cNvSpPr>
            <a:spLocks noGrp="1"/>
          </p:cNvSpPr>
          <p:nvPr>
            <p:ph idx="1"/>
          </p:nvPr>
        </p:nvSpPr>
        <p:spPr/>
        <p:txBody>
          <a:bodyPr/>
          <a:lstStyle/>
          <a:p>
            <a:pPr fontAlgn="base"/>
            <a:r>
              <a:rPr lang="fi-FI" dirty="0"/>
              <a:t>Hoito-, kasvatus- ja asiakassuunnitelmiin osallistuminen</a:t>
            </a:r>
            <a:r>
              <a:rPr lang="en-US" dirty="0"/>
              <a:t>​</a:t>
            </a:r>
          </a:p>
          <a:p>
            <a:pPr fontAlgn="base"/>
            <a:r>
              <a:rPr lang="fi-FI" dirty="0"/>
              <a:t>Asiakkaan mielipiteen selvittäminen iän ja kehitystason mukaisesti</a:t>
            </a:r>
            <a:r>
              <a:rPr lang="en-US" dirty="0"/>
              <a:t>​</a:t>
            </a:r>
          </a:p>
          <a:p>
            <a:pPr fontAlgn="base"/>
            <a:r>
              <a:rPr lang="fi-FI" dirty="0"/>
              <a:t>Tiedonsaantioikeus</a:t>
            </a:r>
            <a:r>
              <a:rPr lang="en-US" dirty="0"/>
              <a:t>​</a:t>
            </a:r>
          </a:p>
          <a:p>
            <a:pPr fontAlgn="base"/>
            <a:r>
              <a:rPr lang="fi-FI" dirty="0"/>
              <a:t>Oman tahdon ilmaisu </a:t>
            </a:r>
            <a:r>
              <a:rPr lang="en-US" dirty="0"/>
              <a:t>​</a:t>
            </a:r>
          </a:p>
          <a:p>
            <a:pPr fontAlgn="base"/>
            <a:r>
              <a:rPr lang="fi-FI" dirty="0"/>
              <a:t>Asiakkaan toiveiden ja tarpeiden kuuntelu ja toteuttaminen</a:t>
            </a:r>
            <a:r>
              <a:rPr lang="en-US" dirty="0"/>
              <a:t>​</a:t>
            </a:r>
          </a:p>
          <a:p>
            <a:endParaRPr lang="fi-FI" dirty="0"/>
          </a:p>
        </p:txBody>
      </p:sp>
    </p:spTree>
    <p:extLst>
      <p:ext uri="{BB962C8B-B14F-4D97-AF65-F5344CB8AC3E}">
        <p14:creationId xmlns:p14="http://schemas.microsoft.com/office/powerpoint/2010/main" val="563740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Nuori saa päättää…</a:t>
            </a:r>
            <a:endParaRPr lang="fi-FI" dirty="0"/>
          </a:p>
        </p:txBody>
      </p:sp>
      <p:sp>
        <p:nvSpPr>
          <p:cNvPr id="3" name="Sisällön paikkamerkki 2"/>
          <p:cNvSpPr>
            <a:spLocks noGrp="1"/>
          </p:cNvSpPr>
          <p:nvPr>
            <p:ph idx="1"/>
          </p:nvPr>
        </p:nvSpPr>
        <p:spPr>
          <a:xfrm>
            <a:off x="2589212" y="2133599"/>
            <a:ext cx="8915400" cy="3978031"/>
          </a:xfrm>
        </p:spPr>
        <p:txBody>
          <a:bodyPr>
            <a:normAutofit fontScale="92500" lnSpcReduction="10000"/>
          </a:bodyPr>
          <a:lstStyle/>
          <a:p>
            <a:r>
              <a:rPr lang="fi-FI" dirty="0"/>
              <a:t>mielipiteet</a:t>
            </a:r>
          </a:p>
          <a:p>
            <a:r>
              <a:rPr lang="fi-FI" dirty="0"/>
              <a:t>oma ulkonäkö; pukeutuminen, meikkaaminen, hiustyyli (mikäli eivät välittömästi tai välillisesti vahingoita nuorta)</a:t>
            </a:r>
          </a:p>
          <a:p>
            <a:r>
              <a:rPr lang="fi-FI" dirty="0"/>
              <a:t>oman huoneen sisustus</a:t>
            </a:r>
          </a:p>
          <a:p>
            <a:r>
              <a:rPr lang="fi-FI" dirty="0"/>
              <a:t>musiikkimaku</a:t>
            </a:r>
          </a:p>
          <a:p>
            <a:r>
              <a:rPr lang="fi-FI" dirty="0"/>
              <a:t>minkälainen ihminen olen</a:t>
            </a:r>
          </a:p>
          <a:p>
            <a:r>
              <a:rPr lang="fi-FI" dirty="0"/>
              <a:t>kaikkien tunteiden ilmaisu: lupa olla vihainen, surullinen, ärtynyt, tylsistynyt…</a:t>
            </a:r>
          </a:p>
          <a:p>
            <a:pPr marL="0" indent="0">
              <a:buNone/>
            </a:pPr>
            <a:endParaRPr lang="fi-FI" dirty="0" smtClean="0"/>
          </a:p>
          <a:p>
            <a:pPr marL="0" indent="0">
              <a:buNone/>
            </a:pPr>
            <a:r>
              <a:rPr lang="fi-FI" dirty="0" smtClean="0"/>
              <a:t>Nämä </a:t>
            </a:r>
            <a:r>
              <a:rPr lang="fi-FI" dirty="0"/>
              <a:t>liittyvät nuoren persoonallisuuteen ja yksityiselämän kunnioittamiseen. Näissä asioissa vanhemman on hyvä vetäytyä taka-alalle. Kun vanhempi kunnioittaa nuoren persoonallisia piirteitä, hän tekee tilaa nuoren terveelle irtautumiselle sekä omiin kykyihin luottamiselle.</a:t>
            </a:r>
          </a:p>
        </p:txBody>
      </p:sp>
    </p:spTree>
    <p:extLst>
      <p:ext uri="{BB962C8B-B14F-4D97-AF65-F5344CB8AC3E}">
        <p14:creationId xmlns:p14="http://schemas.microsoft.com/office/powerpoint/2010/main" val="1029428831"/>
      </p:ext>
    </p:extLst>
  </p:cSld>
  <p:clrMapOvr>
    <a:masterClrMapping/>
  </p:clrMapOvr>
</p:sld>
</file>

<file path=ppt/theme/theme1.xml><?xml version="1.0" encoding="utf-8"?>
<a:theme xmlns:a="http://schemas.openxmlformats.org/drawingml/2006/main" name="Kuiskaus">
  <a:themeElements>
    <a:clrScheme name="Kuiskaus">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Kuiskaus">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uiskaus">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88</TotalTime>
  <Words>702</Words>
  <Application>Microsoft Office PowerPoint</Application>
  <PresentationFormat>Laajakuva</PresentationFormat>
  <Paragraphs>93</Paragraphs>
  <Slides>15</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15</vt:i4>
      </vt:variant>
    </vt:vector>
  </HeadingPairs>
  <TitlesOfParts>
    <vt:vector size="20" baseType="lpstr">
      <vt:lpstr>Arial</vt:lpstr>
      <vt:lpstr>Century Gothic</vt:lpstr>
      <vt:lpstr>Segoe UI</vt:lpstr>
      <vt:lpstr>Wingdings 3</vt:lpstr>
      <vt:lpstr>Kuiskaus</vt:lpstr>
      <vt:lpstr>Asiakkaan yksityisyyden ja itsemääräämisoikeuden toteutuminen</vt:lpstr>
      <vt:lpstr>Tehtävä</vt:lpstr>
      <vt:lpstr>Yksityisyys</vt:lpstr>
      <vt:lpstr>Keskustelua ja pohdintaa</vt:lpstr>
      <vt:lpstr>Yksityisyydestä huomioitavaa</vt:lpstr>
      <vt:lpstr>Itsemääräämisoikeus</vt:lpstr>
      <vt:lpstr>Itsemääräämisoikeus</vt:lpstr>
      <vt:lpstr>Itsemääräämisoikeus käytännössä</vt:lpstr>
      <vt:lpstr>Nuori saa päättää…</vt:lpstr>
      <vt:lpstr>Asiat, joista sovitaan yhdessä nuoren kanssa…</vt:lpstr>
      <vt:lpstr>Asioita, joihin vanhemman on puututtava…</vt:lpstr>
      <vt:lpstr>Lapsen oikeuksien sopimus</vt:lpstr>
      <vt:lpstr>Tehtävä</vt:lpstr>
      <vt:lpstr>PowerPoint-esitys</vt:lpstr>
      <vt:lpstr>Lähteet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Asiakkaan yksityisyyden ja itsemääräämisoikeuden toteutuminen</dc:title>
  <dc:creator>Tiina Pekkanen</dc:creator>
  <cp:lastModifiedBy>Pekkanen Tiina</cp:lastModifiedBy>
  <cp:revision>6</cp:revision>
  <dcterms:created xsi:type="dcterms:W3CDTF">2020-07-28T07:42:04Z</dcterms:created>
  <dcterms:modified xsi:type="dcterms:W3CDTF">2021-04-23T10:14:14Z</dcterms:modified>
</cp:coreProperties>
</file>