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62" r:id="rId6"/>
    <p:sldId id="263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251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0712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8108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58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0310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3013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7062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250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57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076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523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72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071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372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374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186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1FA85-43F1-4486-B0DE-52D980F5DCBA}" type="datetimeFigureOut">
              <a:rPr lang="fi-FI" smtClean="0"/>
              <a:t>4.8.2021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99FA865-7756-4640-86E3-DF8763295B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1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siaalikollega.fi/hankkeet/tukeva/kolpeneen-pilotti/HAASTAVAT%20TILANTEET-OPAS%20%20VANHEMMILLE_oikoluettu_MM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8CE32-D397-4A0B-ADFE-66D35DCF8E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Ammatillinen ja ennakoiva toiminta haastavissa vuorovaikutustilanteissa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47C51E-EB48-41A0-8688-72698EB78E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LAPHE</a:t>
            </a:r>
          </a:p>
        </p:txBody>
      </p:sp>
    </p:spTree>
    <p:extLst>
      <p:ext uri="{BB962C8B-B14F-4D97-AF65-F5344CB8AC3E}">
        <p14:creationId xmlns:p14="http://schemas.microsoft.com/office/powerpoint/2010/main" val="257879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Ammattitaitovaatimus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K5: Opiskelija toimii haastavissa vuorovaikutustilanteissa ammatillisesti ja ennakoivasti noudattaen työyksikön ohjeita ja edistää yhteistyösuhteen ja luottamuksen syntyä.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03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F13A26-2165-404E-922B-64C591A99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Asiakkaan ja ammattilaisen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8B8D06-8550-4B76-A4F5-21314A0C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Vuorovaikutuksen tulisi olla tasavertaista ja perustua luottamukseen</a:t>
            </a:r>
          </a:p>
          <a:p>
            <a:r>
              <a:rPr lang="fi-FI" dirty="0"/>
              <a:t>Toimiva vuorovaikutussuhde laajentaa vanhemman ja ammattilaisen näkökulmia lapsen kasvusta ja kehityksestä</a:t>
            </a:r>
          </a:p>
          <a:p>
            <a:r>
              <a:rPr lang="fi-FI" dirty="0"/>
              <a:t>Luottamus syntyy kohtaamisissa ja vaatii taitoa nähdä, kuulla ja olla läsnä</a:t>
            </a:r>
          </a:p>
          <a:p>
            <a:r>
              <a:rPr lang="fi-FI" dirty="0"/>
              <a:t>Vuorovaikutus ei aina ole helppoa, mutta vuorovaikutustaitoja voi kehittää samalla tavalla kuin muutakin ammattitaitoa</a:t>
            </a:r>
          </a:p>
        </p:txBody>
      </p:sp>
    </p:spTree>
    <p:extLst>
      <p:ext uri="{BB962C8B-B14F-4D97-AF65-F5344CB8AC3E}">
        <p14:creationId xmlns:p14="http://schemas.microsoft.com/office/powerpoint/2010/main" val="184363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1EB59A-F151-473E-B70F-F0A7E4DCC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Vuorovaikutuksen haasteet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3C9754-01EA-45D7-BF8B-8DBC26AC2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Vuorovaikutus voi olla hankalaa, jolloin tarvitaan hyviä neuvottelutaitoja</a:t>
            </a:r>
          </a:p>
          <a:p>
            <a:r>
              <a:rPr lang="fi-FI" dirty="0"/>
              <a:t>Ammattilaisen on oltava tarkkana, miten hän ilmaisee itseään, jotta vältytään väärinymmärryksiltä</a:t>
            </a:r>
          </a:p>
          <a:p>
            <a:r>
              <a:rPr lang="fi-FI" dirty="0"/>
              <a:t>Jos vanhempi kokee tulleensa arvostelluksi, vaikuttaa se helposti luottamussuhteeseen</a:t>
            </a:r>
          </a:p>
          <a:p>
            <a:r>
              <a:rPr lang="fi-FI" dirty="0"/>
              <a:t>Ammattilaisen oma elämä ja kokemukset vaikuttavat kohtaamisiin ja asiakkaaseen suhtautumiseen</a:t>
            </a:r>
          </a:p>
          <a:p>
            <a:r>
              <a:rPr lang="fi-FI" dirty="0"/>
              <a:t>Ammattilaisen tulee pystyä erottamaan ammatillinen ja henkilökohtainen suhtautuminen asiakkaaseen</a:t>
            </a:r>
          </a:p>
          <a:p>
            <a:r>
              <a:rPr lang="fi-FI" dirty="0"/>
              <a:t>Olennaista on pyrkiä ymmärtämään, mistä tietynlainen käytös johtuu</a:t>
            </a:r>
          </a:p>
          <a:p>
            <a:r>
              <a:rPr lang="fi-FI" dirty="0"/>
              <a:t>Ammattilainen voi myös joutua esim. keskelle eroperheen vanhempien riitoja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235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F0BA4-8A9B-4586-9AD6-9058DF75E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Haastavat tilanteet lapsen kanssa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B9168A-AC4E-4683-917D-629115F86E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Kiukkuisen lapsen huomio suunnataan muualle ja pyritään saamaan kiukku laantumaan</a:t>
            </a:r>
          </a:p>
          <a:p>
            <a:r>
              <a:rPr lang="fi-FI" dirty="0"/>
              <a:t>Aika auttaa kiukun laantumiseen</a:t>
            </a:r>
          </a:p>
          <a:p>
            <a:r>
              <a:rPr lang="fi-FI" dirty="0"/>
              <a:t>Kokemus kehittää ongelmanratkaisukeinoja</a:t>
            </a:r>
          </a:p>
          <a:p>
            <a:r>
              <a:rPr lang="fi-FI" dirty="0"/>
              <a:t>Ratkaisu voi olla esim. toimintatavan muutos tai erilaisten vuorovaikutuskeinojen käyttö</a:t>
            </a:r>
          </a:p>
          <a:p>
            <a:r>
              <a:rPr lang="fi-FI" dirty="0"/>
              <a:t>Uhkaavissa tilanteita tulee ennakoida ja toimia seurausten minimoimiseksi</a:t>
            </a:r>
          </a:p>
          <a:p>
            <a:r>
              <a:rPr lang="fi-FI" dirty="0"/>
              <a:t>Hyvän näkeminen ja sen vahvistaminen sekä vahvuuksien etsintä ovat ensisijaisia toimia luottamuksen rakentamisessa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3509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ABABB3-9A1A-4334-8E5C-A17417177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C2E589-F7C6-4EB0-858F-F095A5CD1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  <a:p>
            <a:r>
              <a:rPr lang="fi-FI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Nuoren mielen ensiapu: </a:t>
            </a:r>
          </a:p>
          <a:p>
            <a:pPr lvl="1"/>
            <a:r>
              <a:rPr lang="fi-FI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https://youtu.be/EPMZD3VWeXg </a:t>
            </a:r>
          </a:p>
          <a:p>
            <a:r>
              <a:rPr lang="fi-FI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Haastavat tilanteet – opas vanhemmille</a:t>
            </a:r>
          </a:p>
          <a:p>
            <a:pPr lvl="1"/>
            <a:r>
              <a:rPr lang="fi-FI" dirty="0">
                <a:solidFill>
                  <a:srgbClr val="FB4A18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http://www.sosiaalikollega.fi/hankkeet/tukeva/kolpeneen-pilotti/HAASTAVAT%20TILANTEET-OPAS%20%20VANHEMMILLE_oikoluettu_MM.pdf</a:t>
            </a:r>
            <a:endParaRPr lang="fi-FI" dirty="0">
              <a:solidFill>
                <a:srgbClr val="FB4A18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Perehdy yllä olevan linkin aineistoon</a:t>
            </a:r>
          </a:p>
          <a:p>
            <a:pPr lvl="1"/>
            <a:r>
              <a:rPr lang="fi-FI" dirty="0">
                <a:solidFill>
                  <a:schemeClr val="tx1"/>
                </a:solidFill>
              </a:rPr>
              <a:t>Nosta oppaasta esiin 5-10 asiaa/ohjetta, mistä uskot olevan sinulle apua työssäsi kohdatessasi lapsia tai nuoria</a:t>
            </a:r>
          </a:p>
          <a:p>
            <a:pPr marL="457200" lvl="1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033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C89D30-EDD7-427C-8562-9660F895D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Uhkaavat tilanteet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5A2753-DAA6-44D8-B836-E24DF178A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78960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Jokaisella on oikeus fyysiseen ja psyykkiseen turvallisuuteen</a:t>
            </a:r>
          </a:p>
          <a:p>
            <a:pPr marL="0" lvl="0" indent="0">
              <a:buClr>
                <a:srgbClr val="90C226"/>
              </a:buClr>
              <a:buSzPct val="80000"/>
              <a:buNone/>
            </a:pPr>
            <a:endParaRPr lang="fi-FI" sz="2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lvl="0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Uhkaavan asiakkaan tunnusmerkkejä voi olla: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On päihtynyt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Ei tervehdi normaalisti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On hyökkäävä ja epäasiallinen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Ilmoittaa, että häntä on kohdeltu väärin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Ei vastaa puhutteluun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Puristelee hampaitaan tai nyrkkejään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On kiihtynyt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Välttelee katsekontaktia</a:t>
            </a:r>
          </a:p>
          <a:p>
            <a:pPr lvl="2"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fi-FI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On harhainen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809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528151-D739-4614-AD97-BEDF4FD5F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Uhkaavan asiakkaan kohtaaminen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3EAD04-99C5-411B-B50D-A05794886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36720"/>
          </a:xfrm>
        </p:spPr>
        <p:txBody>
          <a:bodyPr>
            <a:normAutofit/>
          </a:bodyPr>
          <a:lstStyle/>
          <a:p>
            <a:r>
              <a:rPr lang="fi-FI" dirty="0"/>
              <a:t>Asiakasta kunnioittava puhe on tärkeää</a:t>
            </a:r>
          </a:p>
          <a:p>
            <a:r>
              <a:rPr lang="fi-FI" dirty="0"/>
              <a:t>Puhu rauhallisesti matalalla äänenpainolla</a:t>
            </a:r>
          </a:p>
          <a:p>
            <a:r>
              <a:rPr lang="fi-FI" dirty="0"/>
              <a:t>Pyri saamaan asiakas vuorovaikutukseen</a:t>
            </a:r>
          </a:p>
          <a:p>
            <a:r>
              <a:rPr lang="fi-FI" dirty="0"/>
              <a:t>Kuuntele ja myötäile uhkaajaa</a:t>
            </a:r>
          </a:p>
          <a:p>
            <a:r>
              <a:rPr lang="fi-FI" dirty="0"/>
              <a:t>Konfliktitilanteessa ammattilaisen tulee pyrkiä rauhoittelemaan asiakasta</a:t>
            </a:r>
          </a:p>
          <a:p>
            <a:r>
              <a:rPr lang="fi-FI" dirty="0"/>
              <a:t>Usein työntekijän rauhallisuus auttaa</a:t>
            </a:r>
          </a:p>
          <a:p>
            <a:r>
              <a:rPr lang="fi-FI" dirty="0"/>
              <a:t>Ennakointi on tärkeää, kun tiedetään asiakas väkivaltaiseksi (esim. kaksi työntekijää, mahdollisuus poistua tilanteesta, turvajärjestelmän käyttö)</a:t>
            </a:r>
          </a:p>
          <a:p>
            <a:r>
              <a:rPr lang="fi-FI" dirty="0"/>
              <a:t>Fyysisten otteiden hallinta</a:t>
            </a:r>
          </a:p>
          <a:p>
            <a:r>
              <a:rPr lang="fi-FI" dirty="0"/>
              <a:t>On tärkeää tuntea oman työpaikan turvallisuusohjeet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6459935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Kuiskaus</Template>
  <TotalTime>2735</TotalTime>
  <Words>343</Words>
  <Application>Microsoft Office PowerPoint</Application>
  <PresentationFormat>Laajakuva</PresentationFormat>
  <Paragraphs>55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Trebuchet MS</vt:lpstr>
      <vt:lpstr>Wingdings 3</vt:lpstr>
      <vt:lpstr>Kuiskaus</vt:lpstr>
      <vt:lpstr>Ammatillinen ja ennakoiva toiminta haastavissa vuorovaikutustilanteissa</vt:lpstr>
      <vt:lpstr>Ammattitaitovaatimus</vt:lpstr>
      <vt:lpstr>Asiakkaan ja ammattilaisen vuorovaikutus</vt:lpstr>
      <vt:lpstr>Vuorovaikutuksen haasteet</vt:lpstr>
      <vt:lpstr>Haastavat tilanteet lapsen kanssa</vt:lpstr>
      <vt:lpstr>Tehtävä</vt:lpstr>
      <vt:lpstr>Uhkaavat tilanteet</vt:lpstr>
      <vt:lpstr>Uhkaavan asiakkaan kohtaaminen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Ammatillinen ja ennakoiva toiminta haastavissa vuorovaikutustilanteissa</dc:title>
  <dc:creator>Tiina Pekkanen</dc:creator>
  <cp:lastModifiedBy>Pekkanen Tiina</cp:lastModifiedBy>
  <cp:revision>11</cp:revision>
  <dcterms:created xsi:type="dcterms:W3CDTF">2020-07-14T08:43:43Z</dcterms:created>
  <dcterms:modified xsi:type="dcterms:W3CDTF">2021-08-04T13:04:46Z</dcterms:modified>
</cp:coreProperties>
</file>