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7" r:id="rId14"/>
    <p:sldId id="272" r:id="rId15"/>
    <p:sldId id="273" r:id="rId16"/>
    <p:sldId id="274" r:id="rId17"/>
    <p:sldId id="269" r:id="rId18"/>
    <p:sldId id="270" r:id="rId19"/>
    <p:sldId id="271" r:id="rId20"/>
    <p:sldId id="275" r:id="rId21"/>
    <p:sldId id="276" r:id="rId22"/>
    <p:sldId id="26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825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8129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0264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9500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8368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1236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6781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550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4030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1161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398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991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421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2611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0096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846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43140-94B9-4CFA-A28D-FC6B2275941C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B608F4B-50C9-41DD-8CA6-A172508114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835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lkari.fi/bitstream/handle/10024/90845/URN_ISBN_978-951-33-1792-8.pdf?sequence=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191E07-FA2B-4AC9-8D7A-BA51615BC5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Vaikeiden asioiden puheeksi otto asiakkaan kanssa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AEA6828-7CA2-467D-A5D5-C6B086CBDB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LAPHE</a:t>
            </a:r>
          </a:p>
        </p:txBody>
      </p:sp>
    </p:spTree>
    <p:extLst>
      <p:ext uri="{BB962C8B-B14F-4D97-AF65-F5344CB8AC3E}">
        <p14:creationId xmlns:p14="http://schemas.microsoft.com/office/powerpoint/2010/main" val="1181258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8895B6-260E-44CF-BEFB-B85358521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Osio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398B46-27B4-4AB2-9B6C-E9D2249DA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23697"/>
            <a:ext cx="9056250" cy="4762828"/>
          </a:xfrm>
        </p:spPr>
        <p:txBody>
          <a:bodyPr>
            <a:normAutofit lnSpcReduction="10000"/>
          </a:bodyPr>
          <a:lstStyle/>
          <a:p>
            <a:r>
              <a:rPr lang="fi-FI" b="1" dirty="0"/>
              <a:t>Kysymykset heti </a:t>
            </a:r>
            <a:r>
              <a:rPr lang="fi-FI" b="1" dirty="0" err="1"/>
              <a:t>puheeksiottamisen</a:t>
            </a:r>
            <a:r>
              <a:rPr lang="fi-FI" b="1" dirty="0"/>
              <a:t> jälkeen: </a:t>
            </a:r>
          </a:p>
          <a:p>
            <a:pPr marL="0" indent="0">
              <a:buNone/>
            </a:pPr>
            <a:r>
              <a:rPr lang="fi-FI" dirty="0"/>
              <a:t>	Miten toteutit </a:t>
            </a:r>
            <a:r>
              <a:rPr lang="fi-FI" dirty="0" err="1"/>
              <a:t>puheeksiottamisen</a:t>
            </a:r>
            <a:r>
              <a:rPr lang="fi-FI" dirty="0"/>
              <a:t>?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Arvioi, miten </a:t>
            </a:r>
            <a:r>
              <a:rPr lang="fi-FI" dirty="0" err="1"/>
              <a:t>puheeksiotossa</a:t>
            </a:r>
            <a:r>
              <a:rPr lang="fi-FI" dirty="0"/>
              <a:t> onnistui huolen </a:t>
            </a:r>
            <a:r>
              <a:rPr lang="fi-FI" dirty="0" smtClean="0"/>
              <a:t>konkretisointi</a:t>
            </a:r>
            <a:r>
              <a:rPr lang="fi-FI" dirty="0"/>
              <a:t>, voimavarojen esiintuonti, yhteistyötarjouksen/ tukitarjouksen esittäminen, aika, paikka, luottamuksellinen suhde…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Mitkä olivat tunnelmasi </a:t>
            </a:r>
            <a:r>
              <a:rPr lang="fi-FI" dirty="0" err="1"/>
              <a:t>puheeksioton</a:t>
            </a:r>
            <a:r>
              <a:rPr lang="fi-FI" dirty="0"/>
              <a:t> alla, aikana ja jälkeen?</a:t>
            </a:r>
          </a:p>
          <a:p>
            <a:pPr marL="0" indent="0">
              <a:buNone/>
            </a:pPr>
            <a:r>
              <a:rPr lang="fi-FI" dirty="0"/>
              <a:t>Tapahtuiko niin kuin ennakoit vai jotakin muuta? Koitko jotain yllättävää?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Jännititkö tai pelkäsitkö tilannetta? Miten se sujui? Oliko keskustelu luontevaa? Saitko luottamusta kohdata muitakin </a:t>
            </a:r>
            <a:r>
              <a:rPr lang="fi-FI" dirty="0" smtClean="0"/>
              <a:t>vanhempia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Sujuiko keskustelu niin kuin olit ajatellut vai jotenkin muuten?</a:t>
            </a:r>
          </a:p>
        </p:txBody>
      </p:sp>
    </p:spTree>
    <p:extLst>
      <p:ext uri="{BB962C8B-B14F-4D97-AF65-F5344CB8AC3E}">
        <p14:creationId xmlns:p14="http://schemas.microsoft.com/office/powerpoint/2010/main" val="4071726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35C48A-3E6E-4DAD-AC1A-90C4A0C89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Osio jatkuu…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9F0CF6-14D0-4ACC-ADF3-0BED802D5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Miltä toiminta lapsen/nuoren tilanteen helpottamiseksi nyt näyttää?</a:t>
            </a:r>
          </a:p>
          <a:p>
            <a:r>
              <a:rPr lang="fi-FI" dirty="0"/>
              <a:t>Mikä herättää toiveikkuuttasi? </a:t>
            </a:r>
          </a:p>
          <a:p>
            <a:r>
              <a:rPr lang="fi-FI" dirty="0"/>
              <a:t>Mikä huolestuttaa edelleen? </a:t>
            </a:r>
          </a:p>
          <a:p>
            <a:r>
              <a:rPr lang="fi-FI" dirty="0"/>
              <a:t>Mitä aiot tehdä tämän huolesi vähentämiseksi? </a:t>
            </a:r>
          </a:p>
          <a:p>
            <a:r>
              <a:rPr lang="fi-FI" dirty="0" err="1"/>
              <a:t>Puheeksioton</a:t>
            </a:r>
            <a:r>
              <a:rPr lang="fi-FI" dirty="0"/>
              <a:t> jälkeen on tärkeää pysähtyä arvioimaan, mitä ajattelet tilanteesta </a:t>
            </a:r>
          </a:p>
        </p:txBody>
      </p:sp>
    </p:spTree>
    <p:extLst>
      <p:ext uri="{BB962C8B-B14F-4D97-AF65-F5344CB8AC3E}">
        <p14:creationId xmlns:p14="http://schemas.microsoft.com/office/powerpoint/2010/main" val="4281609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8C34E5-D02B-4AE3-9D28-98FEA2DED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625" y="224060"/>
            <a:ext cx="8911687" cy="595090"/>
          </a:xfrm>
        </p:spPr>
        <p:txBody>
          <a:bodyPr>
            <a:normAutofit fontScale="90000"/>
          </a:bodyPr>
          <a:lstStyle/>
          <a:p>
            <a:r>
              <a:rPr lang="fi-FI" dirty="0"/>
              <a:t>Puheeksi oton ”peukalosäännöt”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5432AF-9C86-4A94-B88F-653BC9626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8215" y="1625599"/>
            <a:ext cx="9315939" cy="5156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 </a:t>
            </a:r>
          </a:p>
          <a:p>
            <a:r>
              <a:rPr lang="fi-FI" dirty="0"/>
              <a:t>1. Pohdi omaa huoltasi ja mieti, missä asioissa aidosti tarvitset huoltajien apua lapsen tukemisessa.</a:t>
            </a:r>
          </a:p>
          <a:p>
            <a:r>
              <a:rPr lang="fi-FI" dirty="0"/>
              <a:t>2. Mieti, mikä lapsen kanssa työskentelyssä on hyvää ja toimivaa.</a:t>
            </a:r>
          </a:p>
          <a:p>
            <a:r>
              <a:rPr lang="fi-FI" dirty="0"/>
              <a:t>3. Pohdi, miten voisit ilmaista sekä hyvät asiat että huolesi nyt niin, ettei puheesi tule tulkituksi moitteeksi tai syytteeksi.</a:t>
            </a:r>
          </a:p>
          <a:p>
            <a:r>
              <a:rPr lang="fi-FI" dirty="0"/>
              <a:t>4. Ennakoi, mitä tapahtuu, jos teet sen mitä ajattelit – miten sanoihisi reagoidaan.</a:t>
            </a:r>
          </a:p>
          <a:p>
            <a:r>
              <a:rPr lang="fi-FI" dirty="0"/>
              <a:t>5. Etsi itseksesi ajatuskokein ja mahdollisesti työtoverisi kanssa ääneen puhuen tapaa, joka ennakointisi mukaan aukaisee mahdollisuuksia puhua, kuunnella ja jatkaa yhteistyön rakentamista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3050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Puheeksi oton ”peukalosäännöt”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49969"/>
          </a:xfrm>
        </p:spPr>
        <p:txBody>
          <a:bodyPr>
            <a:normAutofit lnSpcReduction="10000"/>
          </a:bodyPr>
          <a:lstStyle/>
          <a:p>
            <a:r>
              <a:rPr lang="fi-FI" dirty="0"/>
              <a:t>6. Muuta lähestymistapaasi, jos ajatuskokeesi tuottavat kielteisen tunteen – ennakoinnin siitä, että dialogiin ei päästä tai sitä ei voi pidemmälläkään aikavälillä jatkaa.</a:t>
            </a:r>
          </a:p>
          <a:p>
            <a:r>
              <a:rPr lang="fi-FI" dirty="0"/>
              <a:t>7. Kun tunnet, että olet löytänyt rakentavan ja kunnioittavan lähestymistavan, ota huolesi puheeksi sopivan ajan tullen ja sopivassa paikassa.</a:t>
            </a:r>
          </a:p>
          <a:p>
            <a:r>
              <a:rPr lang="fi-FI" dirty="0"/>
              <a:t>8. Kuuntele ja ole joustava, kysehän on kontaktissa tapahtuvasta vuoropuhelusta – älä siis toteuta aikeitasi mekaanisesti, tilanteesta välittämättä.</a:t>
            </a:r>
          </a:p>
          <a:p>
            <a:r>
              <a:rPr lang="fi-FI" dirty="0"/>
              <a:t>9. Pohdi, mitä tapahtui: Kävikö niin kuin ennakoit? Mitä opit? Miten turvaat osaltasi dialogin ja yhteistyön jatkamista?</a:t>
            </a:r>
          </a:p>
          <a:p>
            <a:r>
              <a:rPr lang="fi-FI" dirty="0"/>
              <a:t>10. Muista ennen kaikkea, että olet pyytämässä apua huoltesi vähentämiseen; lapsen asioiden kehittymisen kannalta tärkeintä on päästä jatkamaan hyvin.</a:t>
            </a:r>
          </a:p>
        </p:txBody>
      </p:sp>
    </p:spTree>
    <p:extLst>
      <p:ext uri="{BB962C8B-B14F-4D97-AF65-F5344CB8AC3E}">
        <p14:creationId xmlns:p14="http://schemas.microsoft.com/office/powerpoint/2010/main" val="1416235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B90008-8CAB-496A-8CBB-1E2AC9B62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Huolen vyöhykkeet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6141B1-D509-4E93-A5C8-73D425433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/>
          </a:bodyPr>
          <a:lstStyle/>
          <a:p>
            <a:r>
              <a:rPr lang="fi-FI" dirty="0"/>
              <a:t>Vailla huolia olevassa tilanteessa (1) </a:t>
            </a:r>
          </a:p>
          <a:p>
            <a:pPr lvl="1"/>
            <a:r>
              <a:rPr lang="fi-FI" dirty="0"/>
              <a:t>Työntekijä kokee, että lapsen asiat ovat hyvin.</a:t>
            </a:r>
          </a:p>
          <a:p>
            <a:pPr lvl="1"/>
            <a:r>
              <a:rPr lang="fi-FI" dirty="0"/>
              <a:t>Lapsi esimerkiksi kasvaa, kehittyy tai oppii normaalisti ja lapsella on hyvät kasvuolosuhteet. </a:t>
            </a:r>
          </a:p>
          <a:p>
            <a:r>
              <a:rPr lang="fi-FI" dirty="0"/>
              <a:t>Pienen huolen alueella (2–3) tilanteessa </a:t>
            </a:r>
          </a:p>
          <a:p>
            <a:pPr lvl="1"/>
            <a:r>
              <a:rPr lang="fi-FI" dirty="0"/>
              <a:t>On tekijöitä, jotka herättävät pientä huolta. Huolta saattaa esiintyä toistuvastikin, mutta työntekijällä on vahva luottamus omiin auttamismahdollisuuksiinsa.</a:t>
            </a:r>
          </a:p>
          <a:p>
            <a:pPr lvl="1"/>
            <a:r>
              <a:rPr lang="fi-FI" dirty="0"/>
              <a:t>Huolet koetaan suhteellisen helpoiksi ottaa puheeksi, koska niihin voi tarjota omaa tukeaan. </a:t>
            </a:r>
          </a:p>
          <a:p>
            <a:pPr lvl="1"/>
            <a:r>
              <a:rPr lang="fi-FI" dirty="0"/>
              <a:t>Tuki menee usein tueksi ja tuottaa toivottua myönteistä kehitystä. </a:t>
            </a:r>
          </a:p>
          <a:p>
            <a:pPr lvl="1"/>
            <a:r>
              <a:rPr lang="fi-FI" dirty="0"/>
              <a:t>Hyvät mahdollisuudet varhaiseen puuttumiseen. </a:t>
            </a:r>
          </a:p>
        </p:txBody>
      </p:sp>
    </p:spTree>
    <p:extLst>
      <p:ext uri="{BB962C8B-B14F-4D97-AF65-F5344CB8AC3E}">
        <p14:creationId xmlns:p14="http://schemas.microsoft.com/office/powerpoint/2010/main" val="2019810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BF6DFA-8949-4FAD-8355-5C6E31C43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Huolen vyöhykkeet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02D3FA-CB57-4E63-B23A-337622DCB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Harmaalla vyöhykkeellä (4–5) </a:t>
            </a:r>
          </a:p>
          <a:p>
            <a:pPr lvl="1"/>
            <a:r>
              <a:rPr lang="fi-FI" dirty="0"/>
              <a:t>Huoli on jo tuntuvaa ja kasvaa edelleen. </a:t>
            </a:r>
          </a:p>
          <a:p>
            <a:pPr lvl="1"/>
            <a:r>
              <a:rPr lang="fi-FI" dirty="0"/>
              <a:t>Työntekijän omat auttamiskeinot on käytetty tai ne ovat vähissä. </a:t>
            </a:r>
          </a:p>
          <a:p>
            <a:pPr lvl="1"/>
            <a:r>
              <a:rPr lang="fi-FI" dirty="0"/>
              <a:t>Usko omiin auttamismahdollisuuksiin on ehtymässä. </a:t>
            </a:r>
          </a:p>
          <a:p>
            <a:pPr lvl="1"/>
            <a:r>
              <a:rPr lang="fi-FI" dirty="0"/>
              <a:t>Asiakkuus on kuormittavaa, tilanteeseen kytkeytyvien tahojen työnjako on usein epäselvä tai muiden tahojen mukanaolosta ei ole tietoa. </a:t>
            </a:r>
          </a:p>
          <a:p>
            <a:pPr lvl="1"/>
            <a:r>
              <a:rPr lang="fi-FI" dirty="0"/>
              <a:t>Työntekijä kokee kasvavaa huolta, kaipaa lisää voimavaroja ja kontrollia, mutta on samanaikaisesti epävarma ”riittävästä näytöstä” ja pelkää liioittelevansa. </a:t>
            </a:r>
          </a:p>
        </p:txBody>
      </p:sp>
    </p:spTree>
    <p:extLst>
      <p:ext uri="{BB962C8B-B14F-4D97-AF65-F5344CB8AC3E}">
        <p14:creationId xmlns:p14="http://schemas.microsoft.com/office/powerpoint/2010/main" val="2677273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C11139-0F46-4C9B-8425-BB18B587F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Huolen vyöhykkeet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2AC013-30C4-427E-A95E-70267D67D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Suuren huolen alueella (6–7)</a:t>
            </a:r>
          </a:p>
          <a:p>
            <a:pPr lvl="1"/>
            <a:r>
              <a:rPr lang="fi-FI" dirty="0"/>
              <a:t>Työntekijä arvioi lapsen/nuoren olevan vaarassa. </a:t>
            </a:r>
          </a:p>
          <a:p>
            <a:pPr lvl="1"/>
            <a:r>
              <a:rPr lang="fi-FI" dirty="0"/>
              <a:t>Huoli on tuntuvaa ja omat keinot auttaa ovat lopussa. </a:t>
            </a:r>
          </a:p>
          <a:p>
            <a:pPr lvl="1"/>
            <a:r>
              <a:rPr lang="fi-FI" dirty="0"/>
              <a:t>Työntekijä ennakoi, että lapselle/nuorelle käy todella huonosti, ellei tilanteeseen saada muutosta heti ja toimintaan aktivoitua muutoksen kannalta välttämättömät tahot.</a:t>
            </a:r>
          </a:p>
          <a:p>
            <a:pPr lvl="1"/>
            <a:r>
              <a:rPr lang="fi-FI" dirty="0"/>
              <a:t>Tilanne itsessään pakottaa toimimaan, esimerkiksi ottamaan yhteyttä sosiaalityöntekijään, psykiatriin tai poliisiin.</a:t>
            </a:r>
          </a:p>
        </p:txBody>
      </p:sp>
    </p:spTree>
    <p:extLst>
      <p:ext uri="{BB962C8B-B14F-4D97-AF65-F5344CB8AC3E}">
        <p14:creationId xmlns:p14="http://schemas.microsoft.com/office/powerpoint/2010/main" val="4030309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0E4797-2042-4040-BAE7-3F6B51920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Konkreettisia ilmaisuja yleisiin termeihin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3D1370-49D3-420D-A49A-0FD24FD75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Rajaton vanhemmuus</a:t>
            </a:r>
          </a:p>
          <a:p>
            <a:pPr lvl="1"/>
            <a:r>
              <a:rPr lang="fi-FI" dirty="0"/>
              <a:t>lapsi saa iltaisin nukahtaa lattialle tai sohvalle, kun ei halua mennä nukkumaan</a:t>
            </a:r>
          </a:p>
          <a:p>
            <a:pPr lvl="1"/>
            <a:r>
              <a:rPr lang="fi-FI" dirty="0"/>
              <a:t>saa karkkia ja lelun jokaisella kauppareissulla</a:t>
            </a:r>
          </a:p>
          <a:p>
            <a:pPr lvl="1"/>
            <a:r>
              <a:rPr lang="fi-FI" dirty="0"/>
              <a:t>on vaipoissa (3-v.), kun ei halua mennä potalle</a:t>
            </a:r>
          </a:p>
          <a:p>
            <a:pPr lvl="1"/>
            <a:r>
              <a:rPr lang="fi-FI" dirty="0"/>
              <a:t>ei syö kunnon ruokia kotona, vain pizzaa ja herkkuja</a:t>
            </a:r>
          </a:p>
          <a:p>
            <a:pPr lvl="1"/>
            <a:r>
              <a:rPr lang="fi-FI" dirty="0"/>
              <a:t>tahtoo heti kaiken eikä ota muita huomioon</a:t>
            </a:r>
          </a:p>
          <a:p>
            <a:pPr lvl="1"/>
            <a:r>
              <a:rPr lang="fi-FI" dirty="0"/>
              <a:t>ärsyttää vanhempia päiväkodin tulo- ja hakutilanteissa (= karkaa, kiukuttelee,</a:t>
            </a:r>
          </a:p>
          <a:p>
            <a:pPr lvl="1"/>
            <a:r>
              <a:rPr lang="fi-FI" dirty="0"/>
              <a:t>sylkee, puree, raivoaa)</a:t>
            </a:r>
          </a:p>
          <a:p>
            <a:pPr lvl="1"/>
            <a:r>
              <a:rPr lang="fi-FI" dirty="0"/>
              <a:t>vanhemmat menevät mukaan lapsen peliin eivätkä aseta hänelle rajoja.</a:t>
            </a:r>
          </a:p>
        </p:txBody>
      </p:sp>
    </p:spTree>
    <p:extLst>
      <p:ext uri="{BB962C8B-B14F-4D97-AF65-F5344CB8AC3E}">
        <p14:creationId xmlns:p14="http://schemas.microsoft.com/office/powerpoint/2010/main" val="34460409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173167-3253-4997-AD63-A41B9EC3A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Konkreettisi ilmaisuja yleisiin termeihin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104A4C-F531-4F56-B8DA-C595FE87F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Levottomuus</a:t>
            </a:r>
          </a:p>
          <a:p>
            <a:pPr lvl="1"/>
            <a:r>
              <a:rPr lang="fi-FI" dirty="0"/>
              <a:t>lähtee kesken ruokailusta</a:t>
            </a:r>
          </a:p>
          <a:p>
            <a:pPr lvl="1"/>
            <a:r>
              <a:rPr lang="fi-FI" dirty="0"/>
              <a:t>nousee paikaltaan useita kertoja toisiin pöytiin keskustelemaan</a:t>
            </a:r>
          </a:p>
          <a:p>
            <a:pPr lvl="1"/>
            <a:r>
              <a:rPr lang="fi-FI" dirty="0"/>
              <a:t>ulosmenotilanteissa riehaantuu</a:t>
            </a:r>
          </a:p>
          <a:p>
            <a:pPr lvl="1"/>
            <a:r>
              <a:rPr lang="fi-FI" dirty="0"/>
              <a:t>ei jaksa keskittyä kuuntelemaan opettajan ohjeita</a:t>
            </a:r>
          </a:p>
          <a:p>
            <a:pPr lvl="1"/>
            <a:r>
              <a:rPr lang="fi-FI" dirty="0"/>
              <a:t>ei keskity annettuun tehtävään, vaan vaeltelee ympäriinsä</a:t>
            </a:r>
          </a:p>
          <a:p>
            <a:pPr lvl="1"/>
            <a:r>
              <a:rPr lang="fi-FI" dirty="0"/>
              <a:t>paikallaan istuminen ei onnistu edes lyhyen aikaa</a:t>
            </a:r>
          </a:p>
          <a:p>
            <a:pPr lvl="1"/>
            <a:r>
              <a:rPr lang="fi-FI" dirty="0"/>
              <a:t>häiritsee toisten keskittymistä pulisemalla, tönimällä, sotkemalla</a:t>
            </a:r>
          </a:p>
        </p:txBody>
      </p:sp>
    </p:spTree>
    <p:extLst>
      <p:ext uri="{BB962C8B-B14F-4D97-AF65-F5344CB8AC3E}">
        <p14:creationId xmlns:p14="http://schemas.microsoft.com/office/powerpoint/2010/main" val="1890392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29BDF0-A5CE-469D-B4C0-9D7512F23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Voimavarat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1A27A3-A2D6-4059-A3F3-8BD4411EE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Lapsen voimavaroja voivat olla esimerkiksi:</a:t>
            </a:r>
          </a:p>
          <a:p>
            <a:pPr lvl="1"/>
            <a:r>
              <a:rPr lang="fi-FI" dirty="0"/>
              <a:t>ulkoilee mielellään</a:t>
            </a:r>
          </a:p>
          <a:p>
            <a:pPr lvl="1"/>
            <a:r>
              <a:rPr lang="fi-FI" dirty="0"/>
              <a:t>ruoka maistuu</a:t>
            </a:r>
          </a:p>
          <a:p>
            <a:pPr lvl="1"/>
            <a:r>
              <a:rPr lang="fi-FI" dirty="0"/>
              <a:t>kiinnostunut musiikista</a:t>
            </a:r>
          </a:p>
          <a:p>
            <a:pPr lvl="1"/>
            <a:r>
              <a:rPr lang="fi-FI" dirty="0"/>
              <a:t>pitää puolensa</a:t>
            </a:r>
          </a:p>
          <a:p>
            <a:pPr lvl="1"/>
            <a:r>
              <a:rPr lang="fi-FI" dirty="0"/>
              <a:t>tulee mielellään päiväkotiin tai kouluun</a:t>
            </a:r>
          </a:p>
          <a:p>
            <a:pPr lvl="1"/>
            <a:r>
              <a:rPr lang="fi-FI" dirty="0"/>
              <a:t>ei arkaile eikä ujostele</a:t>
            </a:r>
          </a:p>
          <a:p>
            <a:pPr lvl="1"/>
            <a:r>
              <a:rPr lang="fi-FI" dirty="0"/>
              <a:t>nauttii aikuisen huomiosta</a:t>
            </a:r>
          </a:p>
          <a:p>
            <a:pPr lvl="1"/>
            <a:r>
              <a:rPr lang="fi-FI" dirty="0"/>
              <a:t>hyvä mielikuvitus</a:t>
            </a:r>
          </a:p>
        </p:txBody>
      </p:sp>
    </p:spTree>
    <p:extLst>
      <p:ext uri="{BB962C8B-B14F-4D97-AF65-F5344CB8AC3E}">
        <p14:creationId xmlns:p14="http://schemas.microsoft.com/office/powerpoint/2010/main" val="2472698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10CC0D-A35F-436A-9B88-A429208A8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Huolen puheeksi ottaminen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53B541-E4F2-4DD0-93C2-015C863BA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2247" y="2133599"/>
            <a:ext cx="9652366" cy="4614041"/>
          </a:xfrm>
        </p:spPr>
        <p:txBody>
          <a:bodyPr>
            <a:normAutofit/>
          </a:bodyPr>
          <a:lstStyle/>
          <a:p>
            <a:r>
              <a:rPr lang="fi-FI" dirty="0"/>
              <a:t>Huolen puheeksi ottaminen on tapa ottaa askarruttava asia puheeksi toista loukkaamatta</a:t>
            </a:r>
          </a:p>
          <a:p>
            <a:r>
              <a:rPr lang="fi-FI" dirty="0"/>
              <a:t>Vaikean asian kysyminen tai esiin nostaminen voi olla vaikeaa, mutta sillä voi olla iso merkitys</a:t>
            </a:r>
          </a:p>
          <a:p>
            <a:r>
              <a:rPr lang="fi-FI" dirty="0"/>
              <a:t>Suhteet voivat jopa parantua, kun keskustellaan hankalista asioista</a:t>
            </a:r>
          </a:p>
          <a:p>
            <a:r>
              <a:rPr lang="fi-FI" dirty="0"/>
              <a:t>Huoli tulee ottaa puheeksi asiakasta kunnioittavalla tavalla</a:t>
            </a:r>
          </a:p>
          <a:p>
            <a:r>
              <a:rPr lang="fi-FI" dirty="0"/>
              <a:t>Työntekijä, joka lähestyy asiakasta ilmaisten huoltaan ja pyytäen häntä yhteistyöhön, avaa dialogia sen sijaan, että määrittelisi tilannetta toisille ja heidän puolestaan.</a:t>
            </a:r>
          </a:p>
          <a:p>
            <a:r>
              <a:rPr lang="fi-FI" dirty="0"/>
              <a:t>Ammattilaisen tulee myös olla valmis ottamaan vastaan rehellinen vastaus</a:t>
            </a:r>
          </a:p>
          <a:p>
            <a:r>
              <a:rPr lang="fi-FI" dirty="0"/>
              <a:t>Tilanteet ovat ainutkertaisia, eikä ole olemassa yhtä ainoaa oikeaa tapaa vastata asiakkaan reaktioihin </a:t>
            </a:r>
          </a:p>
        </p:txBody>
      </p:sp>
    </p:spTree>
    <p:extLst>
      <p:ext uri="{BB962C8B-B14F-4D97-AF65-F5344CB8AC3E}">
        <p14:creationId xmlns:p14="http://schemas.microsoft.com/office/powerpoint/2010/main" val="418005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6C9E9E-D0CD-46F6-B9F5-9CB057197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Voimavarat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495524-3D12-4148-9557-2622F3A1E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Vanhempien voimavaroja voivat olla esimerkiksi:</a:t>
            </a:r>
          </a:p>
          <a:p>
            <a:pPr lvl="1"/>
            <a:r>
              <a:rPr lang="fi-FI" dirty="0"/>
              <a:t>vanhemmat rakastavat lastaan</a:t>
            </a:r>
          </a:p>
          <a:p>
            <a:pPr lvl="1"/>
            <a:r>
              <a:rPr lang="fi-FI" dirty="0"/>
              <a:t>lapset ovat aina puhtaissa vaatteissa</a:t>
            </a:r>
          </a:p>
          <a:p>
            <a:pPr lvl="1"/>
            <a:r>
              <a:rPr lang="fi-FI" dirty="0"/>
              <a:t>perheessä on ruokailuajat</a:t>
            </a:r>
          </a:p>
          <a:p>
            <a:pPr lvl="1"/>
            <a:r>
              <a:rPr lang="fi-FI" dirty="0"/>
              <a:t>lapsi tuodaan hoitoon sovitusti / ei myöhästele koulusta</a:t>
            </a:r>
          </a:p>
          <a:p>
            <a:pPr lvl="1"/>
            <a:r>
              <a:rPr lang="fi-FI" dirty="0"/>
              <a:t>sairaasta lapsesta huolehditaan</a:t>
            </a:r>
          </a:p>
          <a:p>
            <a:pPr lvl="1"/>
            <a:r>
              <a:rPr lang="fi-FI" dirty="0"/>
              <a:t>lapselle asetetaan rajat</a:t>
            </a:r>
          </a:p>
          <a:p>
            <a:pPr lvl="1"/>
            <a:r>
              <a:rPr lang="fi-FI" dirty="0"/>
              <a:t>vanhemmat osaavat hakea apua</a:t>
            </a:r>
          </a:p>
          <a:p>
            <a:pPr lvl="1"/>
            <a:r>
              <a:rPr lang="fi-FI" dirty="0"/>
              <a:t>vanhemmat osallistuvat vanhempainiltoihin</a:t>
            </a:r>
          </a:p>
        </p:txBody>
      </p:sp>
    </p:spTree>
    <p:extLst>
      <p:ext uri="{BB962C8B-B14F-4D97-AF65-F5344CB8AC3E}">
        <p14:creationId xmlns:p14="http://schemas.microsoft.com/office/powerpoint/2010/main" val="1254309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8A27A4-3417-44C9-8A7B-58882AC9A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Dialogi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83ADCC-44E6-4AEE-A4F5-90D76EB68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1559" y="1671145"/>
            <a:ext cx="9413053" cy="4666593"/>
          </a:xfrm>
        </p:spPr>
        <p:txBody>
          <a:bodyPr>
            <a:normAutofit/>
          </a:bodyPr>
          <a:lstStyle/>
          <a:p>
            <a:r>
              <a:rPr lang="fi-FI" dirty="0"/>
              <a:t>Dialogi taas on vuoropuhelu, jossa ihmiset ajattelevat yhdessä</a:t>
            </a:r>
          </a:p>
          <a:p>
            <a:r>
              <a:rPr lang="fi-FI" dirty="0"/>
              <a:t>Dialogissa jokainen hellittää otettaan vakaasta käsityksestään ja kuuntelee mahdollisuuksia, jotka syntyvät suhteesta muihin ja olisivat ilman tätä suhdetta jääneet huomaamatta</a:t>
            </a:r>
          </a:p>
          <a:p>
            <a:r>
              <a:rPr lang="fi-FI" dirty="0"/>
              <a:t>keskeistä on kiinnostus nähdä toinen ihminen aidosti toisena: ihmisenä, jolla on omia näkemyksiä ja pyrkimyksiä</a:t>
            </a:r>
          </a:p>
          <a:p>
            <a:r>
              <a:rPr lang="fi-FI" dirty="0"/>
              <a:t>Painopiste on pikemminkin kuuntelemisessa kuin puhumisessa</a:t>
            </a:r>
          </a:p>
          <a:p>
            <a:r>
              <a:rPr lang="fi-FI" dirty="0"/>
              <a:t> Kuullessaan, miltä jokin asia näyttää ja tuntuu toisen näkökulmasta, ihminen rikastaa ja muuntaa käsityksiään</a:t>
            </a:r>
          </a:p>
          <a:p>
            <a:r>
              <a:rPr lang="fi-FI" dirty="0"/>
              <a:t>Puhuessaan ihminen jäsentää ja havainnoi omaa ajatteluaan</a:t>
            </a:r>
          </a:p>
          <a:p>
            <a:r>
              <a:rPr lang="fi-FI" dirty="0"/>
              <a:t>Oman huolen </a:t>
            </a:r>
            <a:r>
              <a:rPr lang="fi-FI" dirty="0" err="1"/>
              <a:t>puheeksiottaminen</a:t>
            </a:r>
            <a:r>
              <a:rPr lang="fi-FI" dirty="0"/>
              <a:t> on pyrkimystä avata yhdessä ajattelemisen prosessi. Sen lopputulosta ei voi ennustaa, mutta sitä voi ennakoida.</a:t>
            </a:r>
          </a:p>
        </p:txBody>
      </p:sp>
    </p:spTree>
    <p:extLst>
      <p:ext uri="{BB962C8B-B14F-4D97-AF65-F5344CB8AC3E}">
        <p14:creationId xmlns:p14="http://schemas.microsoft.com/office/powerpoint/2010/main" val="9917242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AAB7AE-95D8-4D5D-8D73-C1C4E6E24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0C1F34-933D-4055-B81B-56EBE5BCA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Jakakaa pienryhmissä roolit niin, että 1-2 henkilöä on ammattilaisia ja 1-2 henkilöä asiakkaita. </a:t>
            </a:r>
          </a:p>
          <a:p>
            <a:r>
              <a:rPr lang="fi-FI" dirty="0"/>
              <a:t>Keksikää kuviteltu tilanne, jossa ammattilaisen tulee ottaa asiakkaan huoli puheeksi. </a:t>
            </a:r>
          </a:p>
          <a:p>
            <a:r>
              <a:rPr lang="fi-FI" dirty="0"/>
              <a:t>Pohtikaa ryhmässä tulevaa </a:t>
            </a:r>
            <a:r>
              <a:rPr lang="fi-FI" dirty="0" err="1"/>
              <a:t>puheeksiottoa</a:t>
            </a:r>
            <a:r>
              <a:rPr lang="fi-FI" dirty="0"/>
              <a:t> Huolen </a:t>
            </a:r>
            <a:r>
              <a:rPr lang="fi-FI" dirty="0" err="1"/>
              <a:t>puheeksiottolomakkeiden</a:t>
            </a:r>
            <a:r>
              <a:rPr lang="fi-FI" dirty="0"/>
              <a:t> avulla. </a:t>
            </a:r>
          </a:p>
          <a:p>
            <a:r>
              <a:rPr lang="fi-FI" dirty="0"/>
              <a:t>Käykää tilanne läpi mahdollisimman todentuntuisesti.</a:t>
            </a:r>
          </a:p>
          <a:p>
            <a:r>
              <a:rPr lang="fi-FI" dirty="0"/>
              <a:t>Arvioikaa toimintaa </a:t>
            </a:r>
            <a:r>
              <a:rPr lang="fi-FI"/>
              <a:t>lomakkeen avulla. </a:t>
            </a:r>
          </a:p>
        </p:txBody>
      </p:sp>
    </p:spTree>
    <p:extLst>
      <p:ext uri="{BB962C8B-B14F-4D97-AF65-F5344CB8AC3E}">
        <p14:creationId xmlns:p14="http://schemas.microsoft.com/office/powerpoint/2010/main" val="4188996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B41226-A3CE-430E-ADE9-AAA84CADF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Kysymisen vaikeus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82D795-9765-4F9B-AE56-D62B991A4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703" y="2133600"/>
            <a:ext cx="9265909" cy="3846786"/>
          </a:xfrm>
        </p:spPr>
        <p:txBody>
          <a:bodyPr/>
          <a:lstStyle/>
          <a:p>
            <a:r>
              <a:rPr lang="fi-FI" dirty="0"/>
              <a:t>Ammattilaisesta voi tuntua, että kysymys on liian tungetteleva tai että se vahingoittaa hyvin alkanutta asiakassuhdetta</a:t>
            </a:r>
          </a:p>
          <a:p>
            <a:r>
              <a:rPr lang="fi-FI" dirty="0"/>
              <a:t>Joskus asiakas jopa toivoo kysymystä (esim. perheväkivallan uhri)</a:t>
            </a:r>
          </a:p>
          <a:p>
            <a:r>
              <a:rPr lang="fi-FI" dirty="0"/>
              <a:t>Kiertoilmaisuja kannattaa välttää tilanteissa, jossa on aito epäilys tai huoli. Kysy suoraan, mutta kohteliaasti.</a:t>
            </a:r>
          </a:p>
          <a:p>
            <a:r>
              <a:rPr lang="fi-FI" dirty="0"/>
              <a:t>Vastausta ei pidä asettaa asiakkaan suuhun (esim. eihän kotona ole mitään huolenaiheita?)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9134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C751AA-0B71-4060-A44F-161EBF00C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Huoli puheeksi -menetelmä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F99713-2B92-4FAD-88A1-36F5CB082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3415" y="1618593"/>
            <a:ext cx="9871197" cy="4649345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Kehiteltiin alun perin lasten, nuorten ja perheiden kanssa työskentelevien tueksi – tilanteisiin, joissa työntekijät empivät ottaa vaikeita asioita esiin ja lykkäävät toimiin ryhtymistä</a:t>
            </a:r>
          </a:p>
          <a:p>
            <a:r>
              <a:rPr lang="fi-FI" dirty="0"/>
              <a:t>Sopii tilanteeseen, jossa </a:t>
            </a:r>
            <a:r>
              <a:rPr lang="fi-FI" dirty="0" smtClean="0"/>
              <a:t>lasta </a:t>
            </a:r>
            <a:r>
              <a:rPr lang="fi-FI" dirty="0"/>
              <a:t>koskeva huoli halutaan ottaa puheeksi vanhemman kanssa</a:t>
            </a:r>
          </a:p>
          <a:p>
            <a:r>
              <a:rPr lang="fi-FI" dirty="0" smtClean="0"/>
              <a:t>Keskeistä </a:t>
            </a:r>
            <a:r>
              <a:rPr lang="fi-FI" dirty="0"/>
              <a:t>oman huolen esiin tuominen, eikä perheen tai lapsen ongelmista puhuminen</a:t>
            </a:r>
          </a:p>
          <a:p>
            <a:r>
              <a:rPr lang="fi-FI" dirty="0"/>
              <a:t>Työntekijä pyytää perheeltä apua omaan huoleensa</a:t>
            </a:r>
          </a:p>
          <a:p>
            <a:r>
              <a:rPr lang="fi-FI" dirty="0"/>
              <a:t>Tavoite saada kunnioittavan keskustelun kautta yhteinen toimintatapa lasta koskevan huolen poistamiseksi</a:t>
            </a:r>
          </a:p>
          <a:p>
            <a:r>
              <a:rPr lang="fi-FI" dirty="0"/>
              <a:t>Puheeksi oton tueksi on kehitetty lomake, minkä avulla asiaa lähestytään ennakoiden</a:t>
            </a:r>
          </a:p>
          <a:p>
            <a:r>
              <a:rPr lang="fi-FI" dirty="0"/>
              <a:t>Lomakkeessa on kolme osiota:</a:t>
            </a:r>
          </a:p>
          <a:p>
            <a:pPr lvl="1"/>
            <a:r>
              <a:rPr lang="fi-FI" dirty="0"/>
              <a:t>Ensimmäinen osio tilanteen pohdintaa varten</a:t>
            </a:r>
          </a:p>
          <a:p>
            <a:pPr lvl="1"/>
            <a:r>
              <a:rPr lang="fi-FI" dirty="0"/>
              <a:t>Toinen osio vanhempien tapaamiseen valmistauduttaessa</a:t>
            </a:r>
          </a:p>
          <a:p>
            <a:pPr lvl="1"/>
            <a:r>
              <a:rPr lang="fi-FI" dirty="0"/>
              <a:t>Kolmas osio tapaamisen jälkeen pohdittavaksi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1500" i="1" dirty="0"/>
              <a:t>(Erikson &amp; </a:t>
            </a:r>
            <a:r>
              <a:rPr lang="fi-FI" sz="1500" i="1" dirty="0" err="1"/>
              <a:t>Arnkil</a:t>
            </a:r>
            <a:r>
              <a:rPr lang="fi-FI" sz="1500" i="1" dirty="0"/>
              <a:t> 2012: Huoli puheeksi. Opas varhaisista dialogeista. </a:t>
            </a:r>
            <a:r>
              <a:rPr lang="fi-FI" sz="1500" i="1" dirty="0">
                <a:hlinkClick r:id="rId2"/>
              </a:rPr>
              <a:t>https://</a:t>
            </a:r>
            <a:r>
              <a:rPr lang="fi-FI" sz="1500" i="1" dirty="0" smtClean="0">
                <a:hlinkClick r:id="rId2"/>
              </a:rPr>
              <a:t>www.julkari.fi/bitstream/handle/10024/90845/URN_ISBN_978-951-33-1792-</a:t>
            </a:r>
            <a:r>
              <a:rPr lang="fi-FI" sz="1500" i="1" dirty="0">
                <a:hlinkClick r:id="rId2"/>
              </a:rPr>
              <a:t>	8.pdf?sequence=1</a:t>
            </a:r>
            <a:r>
              <a:rPr lang="fi-FI" sz="1500" i="1" dirty="0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1213937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C25C11-A902-4EE6-8A06-B58E79AF3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Huoli puheeksi – vaiheet</a:t>
            </a:r>
            <a:br>
              <a:rPr lang="fi-FI" dirty="0"/>
            </a:br>
            <a:r>
              <a:rPr lang="fi-FI" dirty="0"/>
              <a:t>1. Osio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EA1CE2-6290-43B3-AE75-5DDDC4F94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Kysymykset tilannetta valittaessa: </a:t>
            </a:r>
          </a:p>
          <a:p>
            <a:pPr marL="0" indent="0">
              <a:buNone/>
            </a:pPr>
            <a:r>
              <a:rPr lang="fi-FI" dirty="0"/>
              <a:t>	Mistä olet huolissasi lapsen/nuoren tilanteessa? </a:t>
            </a:r>
          </a:p>
          <a:p>
            <a:pPr marL="0" indent="0">
              <a:buNone/>
            </a:pPr>
            <a:r>
              <a:rPr lang="fi-FI" dirty="0"/>
              <a:t>	Mitä tapahtuu, jos et ota huoltasi puheeksi?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On tärkeää jäsentää itselleen, mistä lapsen tilanteessa on huolissaan. </a:t>
            </a:r>
          </a:p>
          <a:p>
            <a:r>
              <a:rPr lang="fi-FI" dirty="0"/>
              <a:t>Mieti, kuinka suurta huoli on ja riittävätkö omat auttamiskeinot tilanteessa.</a:t>
            </a:r>
          </a:p>
        </p:txBody>
      </p:sp>
    </p:spTree>
    <p:extLst>
      <p:ext uri="{BB962C8B-B14F-4D97-AF65-F5344CB8AC3E}">
        <p14:creationId xmlns:p14="http://schemas.microsoft.com/office/powerpoint/2010/main" val="607821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5C9D59-5ABB-490C-B844-92B6F49DB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Osio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BFD5A2-BEA4-4B6A-877A-F4C2FED55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Kysymykset välittömästi ennen tapaamista: </a:t>
            </a:r>
          </a:p>
          <a:p>
            <a:pPr marL="0" indent="0">
              <a:buNone/>
            </a:pPr>
            <a:r>
              <a:rPr lang="fi-FI" dirty="0"/>
              <a:t>	Missä asioissa (arviosi mukaan) lapsen/nuoren huoltaja(t) kokee saavansa 	sinulta tukea? </a:t>
            </a:r>
          </a:p>
          <a:p>
            <a:pPr marL="0" indent="0">
              <a:buNone/>
            </a:pPr>
            <a:r>
              <a:rPr lang="fi-FI" dirty="0"/>
              <a:t>	Onko asioita, joissa hän (he) voi kokea sinut uhkaavaksi?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Pohdi, miten asiakas kokee sinut</a:t>
            </a:r>
          </a:p>
          <a:p>
            <a:r>
              <a:rPr lang="fi-FI" dirty="0"/>
              <a:t>Hahmota oma asemasi suhteessa asiakkaaseen</a:t>
            </a:r>
          </a:p>
        </p:txBody>
      </p:sp>
    </p:spTree>
    <p:extLst>
      <p:ext uri="{BB962C8B-B14F-4D97-AF65-F5344CB8AC3E}">
        <p14:creationId xmlns:p14="http://schemas.microsoft.com/office/powerpoint/2010/main" val="2152149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83F606-8296-452D-A315-C6330A2D1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Osio 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5B8371-9FBA-49AB-96C8-CA8A49AE4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voimavaroja lapsessa/nuoressa ja hänen tilanteessaan näet ja mitä voisit niistä kertoa huoltajalle/huoltajille? </a:t>
            </a:r>
          </a:p>
          <a:p>
            <a:r>
              <a:rPr lang="fi-FI" dirty="0"/>
              <a:t>Mitä sinä ja huoltaja(t) voisitte tehdä tahoillanne tai yhdessä lapsen/nuoren tilanteen parantamiseksi?</a:t>
            </a:r>
          </a:p>
          <a:p>
            <a:endParaRPr lang="fi-FI" dirty="0"/>
          </a:p>
          <a:p>
            <a:r>
              <a:rPr lang="fi-FI" dirty="0"/>
              <a:t>Asiakkaiden vahvuuksien tunnistaminen luo positiivista ilmapiiriä ja helpottaa yhteistyötä</a:t>
            </a:r>
          </a:p>
          <a:p>
            <a:r>
              <a:rPr lang="fi-FI" dirty="0"/>
              <a:t>Mieti, miten lasta ja perhettä voisi auttaa (vanhempi, ammattilainen, muut tahot), kuka tekee mitäkin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0832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4291E2-80C7-43C5-BBFD-3AB05197A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Osio 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32F92D-CB59-44F2-8E41-04E3AE77A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71145"/>
            <a:ext cx="8911687" cy="4240077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Miten otat huolesi ja yhteistyötoiveesi esille?</a:t>
            </a:r>
          </a:p>
          <a:p>
            <a:endParaRPr lang="fi-FI" dirty="0"/>
          </a:p>
          <a:p>
            <a:r>
              <a:rPr lang="fi-FI" dirty="0"/>
              <a:t>Mieti, miten kerrot voimavaroista ja ehdotat yhteistyötä</a:t>
            </a:r>
          </a:p>
          <a:p>
            <a:r>
              <a:rPr lang="fi-FI" dirty="0"/>
              <a:t>Puhu huolesta ja pyydä vanhemmalta apua tilanteeseen, älä esitä valmista ratkaisua</a:t>
            </a:r>
          </a:p>
          <a:p>
            <a:r>
              <a:rPr lang="fi-FI" dirty="0"/>
              <a:t>Puhu huolta aiheuttavan henkilön käyttäytymisestä, älä ominaisuuksista</a:t>
            </a:r>
          </a:p>
          <a:p>
            <a:r>
              <a:rPr lang="fi-FI" dirty="0"/>
              <a:t>Kerro konkreettisia esimerkkejä, joissa huoli tulee esiin</a:t>
            </a:r>
          </a:p>
          <a:p>
            <a:endParaRPr lang="fi-FI" dirty="0"/>
          </a:p>
          <a:p>
            <a:r>
              <a:rPr lang="fi-FI" dirty="0"/>
              <a:t>Ennakoi, mitä tapahtuu </a:t>
            </a:r>
            <a:r>
              <a:rPr lang="fi-FI" dirty="0" err="1"/>
              <a:t>puheeksiottamistilanteessa</a:t>
            </a:r>
            <a:r>
              <a:rPr lang="fi-FI" dirty="0"/>
              <a:t>.</a:t>
            </a:r>
          </a:p>
          <a:p>
            <a:r>
              <a:rPr lang="fi-FI" dirty="0"/>
              <a:t> Ennakoi myös, mihin </a:t>
            </a:r>
            <a:r>
              <a:rPr lang="fi-FI" dirty="0" err="1"/>
              <a:t>puheeksiottaminen</a:t>
            </a:r>
            <a:r>
              <a:rPr lang="fi-FI" dirty="0"/>
              <a:t> johtaa lähitulevaisuudessa.</a:t>
            </a:r>
          </a:p>
          <a:p>
            <a:endParaRPr lang="fi-FI" dirty="0"/>
          </a:p>
          <a:p>
            <a:r>
              <a:rPr lang="fi-FI" dirty="0"/>
              <a:t>Ennakoi sekä vanhemman reaktiota että omia tunteitasi ja käyttäytymistäsi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9395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EA9D7F-C69F-4AF0-A38A-A855CDE75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Osio 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05D994-0561-4AAB-A127-801AB6EB5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Millainen aika ja tila olisi tällaiselle kohtaamiselle otollinen eli milloin ja missä otat asian puheeksi?</a:t>
            </a:r>
          </a:p>
          <a:p>
            <a:endParaRPr lang="fi-FI" dirty="0"/>
          </a:p>
          <a:p>
            <a:r>
              <a:rPr lang="fi-FI" dirty="0"/>
              <a:t>Jos mahdollista, kerro vanhemmille etukäteen keskustelun aika ja paikka. Näin he ehtivät valmistautua keskusteluun. </a:t>
            </a:r>
          </a:p>
          <a:p>
            <a:r>
              <a:rPr lang="fi-FI" dirty="0"/>
              <a:t>Valitse rauhallinen tila, missä vaitiolovelvollisuus säilyy. </a:t>
            </a:r>
          </a:p>
          <a:p>
            <a:r>
              <a:rPr lang="fi-FI" dirty="0"/>
              <a:t>Varaa riittävästi aikaa keskusteluun</a:t>
            </a:r>
          </a:p>
          <a:p>
            <a:r>
              <a:rPr lang="fi-FI" dirty="0"/>
              <a:t>Tarjoa vanhemmalle mahdollisuutta ottaa halutessaan tukihenkilö mukaan</a:t>
            </a:r>
          </a:p>
          <a:p>
            <a:r>
              <a:rPr lang="fi-FI" dirty="0"/>
              <a:t>Erityisen haastavassa tilanteessa voi olla järkevää ottaa tapaamiseen mukaan työpari.</a:t>
            </a:r>
          </a:p>
        </p:txBody>
      </p:sp>
    </p:spTree>
    <p:extLst>
      <p:ext uri="{BB962C8B-B14F-4D97-AF65-F5344CB8AC3E}">
        <p14:creationId xmlns:p14="http://schemas.microsoft.com/office/powerpoint/2010/main" val="3824891878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Kuiskaus</Template>
  <TotalTime>1665</TotalTime>
  <Words>1496</Words>
  <Application>Microsoft Office PowerPoint</Application>
  <PresentationFormat>Laajakuva</PresentationFormat>
  <Paragraphs>173</Paragraphs>
  <Slides>22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Wingdings 3</vt:lpstr>
      <vt:lpstr>Kuiskaus</vt:lpstr>
      <vt:lpstr>Vaikeiden asioiden puheeksi otto asiakkaan kanssa</vt:lpstr>
      <vt:lpstr>Huolen puheeksi ottaminen</vt:lpstr>
      <vt:lpstr>Kysymisen vaikeus</vt:lpstr>
      <vt:lpstr>Huoli puheeksi -menetelmä</vt:lpstr>
      <vt:lpstr>Huoli puheeksi – vaiheet 1. Osio</vt:lpstr>
      <vt:lpstr>2. Osio</vt:lpstr>
      <vt:lpstr>2. Osio jatkuu…</vt:lpstr>
      <vt:lpstr>2. Osio jatkuu…</vt:lpstr>
      <vt:lpstr>2. Osio jatkuu…</vt:lpstr>
      <vt:lpstr>3. Osio</vt:lpstr>
      <vt:lpstr>3. Osio jatkuu… </vt:lpstr>
      <vt:lpstr>Puheeksi oton ”peukalosäännöt”</vt:lpstr>
      <vt:lpstr>Puheeksi oton ”peukalosäännöt”</vt:lpstr>
      <vt:lpstr>Huolen vyöhykkeet</vt:lpstr>
      <vt:lpstr>Huolen vyöhykkeet</vt:lpstr>
      <vt:lpstr>Huolen vyöhykkeet</vt:lpstr>
      <vt:lpstr>Konkreettisia ilmaisuja yleisiin termeihin</vt:lpstr>
      <vt:lpstr>Konkreettisi ilmaisuja yleisiin termeihin</vt:lpstr>
      <vt:lpstr>Voimavarat</vt:lpstr>
      <vt:lpstr>Voimavarat</vt:lpstr>
      <vt:lpstr>Dialogi</vt:lpstr>
      <vt:lpstr>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Vaikeiden asioiden puheeksi otto asiakkaan kanssa</dc:title>
  <dc:creator>Tiina Pekkanen</dc:creator>
  <cp:lastModifiedBy>Pekkanen Tiina</cp:lastModifiedBy>
  <cp:revision>21</cp:revision>
  <dcterms:created xsi:type="dcterms:W3CDTF">2020-07-15T07:36:58Z</dcterms:created>
  <dcterms:modified xsi:type="dcterms:W3CDTF">2021-08-25T10:57:17Z</dcterms:modified>
</cp:coreProperties>
</file>